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6" r:id="rId1"/>
    <p:sldMasterId id="2147483738" r:id="rId2"/>
  </p:sldMasterIdLst>
  <p:notesMasterIdLst>
    <p:notesMasterId r:id="rId43"/>
  </p:notesMasterIdLst>
  <p:sldIdLst>
    <p:sldId id="725" r:id="rId3"/>
    <p:sldId id="1229" r:id="rId4"/>
    <p:sldId id="1231" r:id="rId5"/>
    <p:sldId id="1234" r:id="rId6"/>
    <p:sldId id="1235" r:id="rId7"/>
    <p:sldId id="1236" r:id="rId8"/>
    <p:sldId id="1237" r:id="rId9"/>
    <p:sldId id="1284" r:id="rId10"/>
    <p:sldId id="1239" r:id="rId11"/>
    <p:sldId id="1240" r:id="rId12"/>
    <p:sldId id="1241" r:id="rId13"/>
    <p:sldId id="1242" r:id="rId14"/>
    <p:sldId id="1285" r:id="rId15"/>
    <p:sldId id="1243" r:id="rId16"/>
    <p:sldId id="1286" r:id="rId17"/>
    <p:sldId id="1281" r:id="rId18"/>
    <p:sldId id="1244" r:id="rId19"/>
    <p:sldId id="1245" r:id="rId20"/>
    <p:sldId id="1277" r:id="rId21"/>
    <p:sldId id="1278" r:id="rId22"/>
    <p:sldId id="1246" r:id="rId23"/>
    <p:sldId id="1293" r:id="rId24"/>
    <p:sldId id="1287" r:id="rId25"/>
    <p:sldId id="1269" r:id="rId26"/>
    <p:sldId id="1270" r:id="rId27"/>
    <p:sldId id="1288" r:id="rId28"/>
    <p:sldId id="1271" r:id="rId29"/>
    <p:sldId id="1295" r:id="rId30"/>
    <p:sldId id="1272" r:id="rId31"/>
    <p:sldId id="1294" r:id="rId32"/>
    <p:sldId id="1273" r:id="rId33"/>
    <p:sldId id="1274" r:id="rId34"/>
    <p:sldId id="1275" r:id="rId35"/>
    <p:sldId id="1279" r:id="rId36"/>
    <p:sldId id="1283" r:id="rId37"/>
    <p:sldId id="1290" r:id="rId38"/>
    <p:sldId id="1289" r:id="rId39"/>
    <p:sldId id="1291" r:id="rId40"/>
    <p:sldId id="1292" r:id="rId41"/>
    <p:sldId id="1268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0709"/>
    <a:srgbClr val="004DE6"/>
    <a:srgbClr val="9BDBFB"/>
    <a:srgbClr val="4CB5C0"/>
    <a:srgbClr val="FF3399"/>
    <a:srgbClr val="FFFF00"/>
    <a:srgbClr val="93ACDD"/>
    <a:srgbClr val="FF6600"/>
    <a:srgbClr val="9966FF"/>
    <a:srgbClr val="4D76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088" autoAdjust="0"/>
    <p:restoredTop sz="94434" autoAdjust="0"/>
  </p:normalViewPr>
  <p:slideViewPr>
    <p:cSldViewPr snapToGrid="0">
      <p:cViewPr varScale="1">
        <p:scale>
          <a:sx n="109" d="100"/>
          <a:sy n="109" d="100"/>
        </p:scale>
        <p:origin x="20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88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120BE0-69DE-4BB6-B6CE-C6E1782C72EB}" type="datetimeFigureOut">
              <a:rPr lang="en-US" smtClean="0"/>
              <a:pPr/>
              <a:t>5/8/2019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2D84F-4B63-43E6-8429-568F05939B3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40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A&amp;P:</a:t>
            </a:r>
            <a:r>
              <a:rPr lang="en-US" baseline="0" dirty="0" smtClean="0"/>
              <a:t> The Unity of Form and Function 6e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F5580-F60D-40FD-8660-42D517EF42BF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7103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51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1EB8FAF-4172-4110-B27F-A3D747DCC418}" type="slidenum">
              <a:rPr lang="en-US" altLang="en-US"/>
              <a:pPr eaLnBrk="1" hangingPunct="1"/>
              <a:t>12</a:t>
            </a:fld>
            <a:endParaRPr lang="en-US" altLang="en-US" dirty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</p:spTree>
    <p:extLst>
      <p:ext uri="{BB962C8B-B14F-4D97-AF65-F5344CB8AC3E}">
        <p14:creationId xmlns:p14="http://schemas.microsoft.com/office/powerpoint/2010/main" val="14169361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70FB4B-475E-40A0-BA39-3479F78B01F5}" type="slidenum">
              <a:rPr lang="en-US" altLang="en-US">
                <a:latin typeface="Calibri" panose="020F0502020204030204" pitchFamily="34" charset="0"/>
              </a:rPr>
              <a:pPr eaLnBrk="1" hangingPunct="1"/>
              <a:t>14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727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5681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altLang="en-US" sz="2400" dirty="0" smtClean="0"/>
              <a:t>Proximal convoluted tubule:</a:t>
            </a:r>
            <a:r>
              <a:rPr lang="en-US" altLang="en-US" sz="2400" baseline="0" dirty="0" smtClean="0"/>
              <a:t> s</a:t>
            </a:r>
            <a:r>
              <a:rPr lang="en-US" altLang="en-US" dirty="0" smtClean="0"/>
              <a:t>imple cuboidal with brush border of microvilli,</a:t>
            </a:r>
            <a:r>
              <a:rPr lang="en-US" altLang="en-US" baseline="0" dirty="0" smtClean="0"/>
              <a:t> i</a:t>
            </a:r>
            <a:r>
              <a:rPr lang="en-US" altLang="en-US" dirty="0" smtClean="0"/>
              <a:t>ncrease surface area</a:t>
            </a:r>
          </a:p>
          <a:p>
            <a:r>
              <a:rPr lang="en-US" altLang="en-US" sz="2400" dirty="0" smtClean="0"/>
              <a:t>Loop of Henle:</a:t>
            </a:r>
            <a:r>
              <a:rPr lang="en-US" altLang="en-US" sz="2400" baseline="0" dirty="0" smtClean="0"/>
              <a:t> d</a:t>
            </a:r>
            <a:r>
              <a:rPr lang="en-US" altLang="en-US" dirty="0" smtClean="0"/>
              <a:t>ips down into medulla, descending limb of loop of Henle</a:t>
            </a:r>
            <a:r>
              <a:rPr lang="en-US" altLang="en-US" baseline="0" dirty="0" smtClean="0"/>
              <a:t> si</a:t>
            </a:r>
            <a:r>
              <a:rPr lang="en-US" altLang="en-US" sz="2400" dirty="0" smtClean="0"/>
              <a:t>mple squamous,</a:t>
            </a:r>
            <a:r>
              <a:rPr lang="en-US" altLang="en-US" sz="2400" baseline="0" dirty="0" smtClean="0"/>
              <a:t> a</a:t>
            </a:r>
            <a:r>
              <a:rPr lang="en-US" altLang="en-US" dirty="0" smtClean="0"/>
              <a:t>scending limb of loop of Henle</a:t>
            </a:r>
            <a:r>
              <a:rPr lang="en-US" altLang="en-US" baseline="0" dirty="0" smtClean="0"/>
              <a:t> s</a:t>
            </a:r>
            <a:r>
              <a:rPr lang="en-US" altLang="en-US" sz="2400" dirty="0" smtClean="0"/>
              <a:t>imple cuboidal to low columnar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dirty="0" smtClean="0"/>
              <a:t>Distal convoluted tubule: simple cuboidal epithelium, composed of principal and intercalated cells with microvilli.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/>
              <a:t>Saladin A&amp;P Unity of Form and Function 6e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en-US" altLang="en-US" dirty="0" smtClean="0"/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14DC630-6425-4E65-A779-C195768399EE}" type="slidenum">
              <a:rPr lang="en-US" altLang="en-US">
                <a:latin typeface="Calibri" panose="020F0502020204030204" pitchFamily="34" charset="0"/>
              </a:rPr>
              <a:pPr eaLnBrk="1" hangingPunct="1"/>
              <a:t>17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31037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6213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http://www.blobs.org/science/cells/reninsecretion.gif,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773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</a:t>
            </a:r>
            <a:r>
              <a:rPr lang="en-US" baseline="0" dirty="0" smtClean="0"/>
              <a:t> from </a:t>
            </a:r>
            <a:r>
              <a:rPr lang="en-US" dirty="0" smtClean="0"/>
              <a:t>http://d6igaq6njxgjh.cloudfront.net/content/physrev/95/1/297/F5.large.jpg, 2016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NEState Biol. (2013). Hormonal Regulation of Glomerular Filtration Rate. Retrieved from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https://www.youtube.com/watch?v=0lkXzfElwM4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9A6712-B88F-5040-BD5A-9A0F2AFC32AA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1371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  <a:p>
            <a:r>
              <a:rPr lang="en-US" dirty="0" smtClean="0"/>
              <a:t>Histology image</a:t>
            </a:r>
            <a:r>
              <a:rPr lang="en-US" baseline="0" dirty="0" smtClean="0"/>
              <a:t> r</a:t>
            </a:r>
            <a:r>
              <a:rPr lang="en-US" dirty="0" smtClean="0"/>
              <a:t>etrieved from http://faculty.une.edu/com/abell/histo/renalmedw.jpg,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967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Martini Fundamental of A&amp;P 9e</a:t>
            </a: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B1F973E-D3B3-4CD3-B352-CDB0A7D63CD4}" type="slidenum">
              <a:rPr lang="en-US" altLang="en-US">
                <a:latin typeface="Calibri" panose="020F0502020204030204" pitchFamily="34" charset="0"/>
              </a:rPr>
              <a:pPr eaLnBrk="1" hangingPunct="1"/>
              <a:t>24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21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Martini Fundamentals of</a:t>
            </a:r>
            <a:r>
              <a:rPr lang="en-US" baseline="0" dirty="0" smtClean="0"/>
              <a:t> A&amp;P 9e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6787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aseline="0" dirty="0" smtClean="0"/>
              <a:t>Retrieved from http://anatomy.wikispaces.com/file/view/ureter_of_right_kidney.jpg/128049867/686x582/ureter_of_right_kidney.jpg, 2016</a:t>
            </a:r>
            <a:endParaRPr lang="en-US" altLang="en-US" dirty="0" smtClean="0"/>
          </a:p>
        </p:txBody>
      </p:sp>
      <p:sp>
        <p:nvSpPr>
          <p:cNvPr id="10957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94A1BDE-BBA4-48AB-811E-321A5D8514C7}" type="slidenum">
              <a:rPr lang="en-US" altLang="en-US">
                <a:latin typeface="Calibri" panose="020F0502020204030204" pitchFamily="34" charset="0"/>
              </a:rPr>
              <a:pPr eaLnBrk="1" hangingPunct="1"/>
              <a:t>25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2506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  <a:endParaRPr 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729807C-3377-4D36-9C42-9FA5D4F6E388}" type="slidenum">
              <a:rPr lang="en-US" altLang="en-US">
                <a:latin typeface="Calibri" panose="020F0502020204030204" pitchFamily="34" charset="0"/>
              </a:rPr>
              <a:pPr eaLnBrk="1" hangingPunct="1"/>
              <a:t>27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3604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en-US" dirty="0" smtClean="0"/>
              <a:t>Retrieved from http://www.histology-world.com/photomicrographs/bladder1label.jpg, 2016</a:t>
            </a: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E60718E-2DE7-4999-9DA8-60821446DFA3}" type="slidenum">
              <a:rPr lang="en-US" altLang="en-US">
                <a:latin typeface="Calibri" panose="020F0502020204030204" pitchFamily="34" charset="0"/>
              </a:rPr>
              <a:pPr eaLnBrk="1" hangingPunct="1"/>
              <a:t>29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844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9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 Fundamental of A&amp;P 9e</a:t>
            </a:r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859D667-06D0-4F51-9A26-8CC8E77DE4E4}" type="slidenum">
              <a:rPr lang="en-US" altLang="en-US">
                <a:latin typeface="Calibri" panose="020F0502020204030204" pitchFamily="34" charset="0"/>
              </a:rPr>
              <a:pPr eaLnBrk="1" hangingPunct="1"/>
              <a:t>31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4245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 Fundamental of A&amp;P 9e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 smtClean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079716-DDB0-4A80-850C-75CEF9249E9C}" type="slidenum">
              <a:rPr lang="en-US" altLang="en-US">
                <a:latin typeface="Calibri" panose="020F0502020204030204" pitchFamily="34" charset="0"/>
              </a:rPr>
              <a:pPr eaLnBrk="1" hangingPunct="1"/>
              <a:t>32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08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Martini Fundamental of A&amp;P 9e</a:t>
            </a:r>
          </a:p>
        </p:txBody>
      </p:sp>
      <p:sp>
        <p:nvSpPr>
          <p:cNvPr id="1146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93DC2A6-607F-4F39-B0F1-02E3AC0C6999}" type="slidenum">
              <a:rPr lang="en-US" altLang="en-US">
                <a:latin typeface="Calibri" panose="020F0502020204030204" pitchFamily="34" charset="0"/>
              </a:rPr>
              <a:pPr eaLnBrk="1" hangingPunct="1"/>
              <a:t>33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154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81D0CBC-CE3B-433E-95DD-508FD6B28373}" type="slidenum">
              <a:rPr lang="en-US" altLang="en-US">
                <a:latin typeface="Calibri" panose="020F0502020204030204" pitchFamily="34" charset="0"/>
              </a:rPr>
              <a:pPr eaLnBrk="1" hangingPunct="1"/>
              <a:t>34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  <p:sp>
        <p:nvSpPr>
          <p:cNvPr id="942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2" name="Rectangle 1027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dirty="0" smtClean="0"/>
              <a:t>Martini Fundamentals of A&amp;P 9e</a:t>
            </a:r>
          </a:p>
        </p:txBody>
      </p:sp>
    </p:spTree>
    <p:extLst>
      <p:ext uri="{BB962C8B-B14F-4D97-AF65-F5344CB8AC3E}">
        <p14:creationId xmlns:p14="http://schemas.microsoft.com/office/powerpoint/2010/main" val="12019205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https://classconnection.s3.amazonaws.com/595/flashcards/1500595/png/picture11352169042354.png,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2D84F-4B63-43E6-8429-568F05939B38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1456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F29D7-71D0-4BFD-A9C1-BB682C8A62B3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576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Retrieved from http://encyclopedia.lubopitko-bg.com/images/Regulation%20of%20blood%20pressure%20and%20volume.jpg, 2016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27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13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Martini Fundamentals of</a:t>
            </a:r>
            <a:r>
              <a:rPr lang="en-US" baseline="0" dirty="0" smtClean="0"/>
              <a:t> A&amp;P 9e</a:t>
            </a:r>
            <a:endParaRPr lang="en-US" dirty="0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DD6DFB4-BE54-438D-A20B-13C9F48CB41F}" type="slidenum">
              <a:rPr lang="en-US" altLang="en-US">
                <a:latin typeface="Calibri" panose="020F0502020204030204" pitchFamily="34" charset="0"/>
              </a:rPr>
              <a:pPr eaLnBrk="1" hangingPunct="1"/>
              <a:t>5</a:t>
            </a:fld>
            <a:endParaRPr lang="en-US" altLang="en-US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214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Martini Fundamentals of</a:t>
            </a:r>
            <a:r>
              <a:rPr lang="en-US" baseline="0" dirty="0" smtClean="0"/>
              <a:t> A&amp;P 9e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lochness1. (2008). The Kidney by Dr. Fabian. Retrieved from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https://www.youtube.com/watch?v=SVl81H7H5J4&amp;index=2&amp;list=PL1D3DBBCD903EC7B3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011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234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Martini Fundamentals of</a:t>
            </a:r>
            <a:r>
              <a:rPr lang="en-US" baseline="0" dirty="0" smtClean="0"/>
              <a:t> A&amp;P 9e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884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Saladin A&amp;P Unity of Form and Function 6e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947723-9533-4F0A-A013-119F7787738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740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AF062-8D01-4B91-BC39-F78002B20DE7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166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D593C-8A77-4F37-9668-05770F9FFB13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9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37733-04B7-4A7B-AD4C-2170C56E67DE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05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C570-2362-4524-9C39-FB0268F3CA14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9B69FA-93F9-4A3A-8846-2517427013FC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8762-B52A-41A1-8627-09BF6C7B2D72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A8FF-27BE-4EC5-A2B0-D195085495C4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DEAD1-1366-49FA-B814-4931F8885354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3595A-CC77-4A8E-8B5B-9C53C59B38F9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12EB6-9651-4362-99E3-369ED1433FBF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E651A4-430A-4763-AAD8-4EFF26BCE914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C980A-4DF1-47B9-9054-6EDC1E510E6E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6683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A0950-B489-4F92-B64B-8E31FC53C967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068D4-4C79-483E-AB0E-82315166041B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42F6-A916-43F9-B22A-C7F8FFBE64C8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DD4F5-DE61-4772-B63A-803832995232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256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21A9D-362B-4AD1-9E35-1ACCE5A47028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099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6C15-13C3-43C2-A429-5D0969746BE7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91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E88E1-AB00-47E3-9D83-88675F186613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281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9514D-326A-4793-80AD-C7B381F11287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72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16408-C52C-4E0D-9459-8610A15DEEB6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256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2A2687-710D-4493-974D-8896CE9A4C60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98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87F8F0E-8212-4C91-9686-28FD9C80A211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72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1881D4BB-B536-4E74-922C-DB4E929B04D9}" type="datetime1">
              <a:rPr lang="en-US" smtClean="0"/>
              <a:t>5/8/2019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99CF1426-4F7B-450A-9927-41E86A4845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lkXzfElwM4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youtube.com/watch?v=SVl81H7H5J4&amp;index=2&amp;list=PL1D3DBBCD903EC7B3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8340" y="734729"/>
            <a:ext cx="3642056" cy="275834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>
                <a:latin typeface="Calibri Light" panose="020F0302020204030204" pitchFamily="34" charset="0"/>
              </a:rPr>
              <a:t>BI 233 Laboratory </a:t>
            </a:r>
            <a:r>
              <a:rPr lang="en-US" sz="4400" dirty="0">
                <a:latin typeface="Calibri Light" panose="020F0302020204030204" pitchFamily="34" charset="0"/>
              </a:rPr>
              <a:t/>
            </a:r>
            <a:br>
              <a:rPr lang="en-US" sz="4400" dirty="0">
                <a:latin typeface="Calibri Light" panose="020F0302020204030204" pitchFamily="34" charset="0"/>
              </a:rPr>
            </a:br>
            <a:r>
              <a:rPr lang="en-US" sz="4400" dirty="0" smtClean="0">
                <a:latin typeface="Calibri Light" panose="020F0302020204030204" pitchFamily="34" charset="0"/>
              </a:rPr>
              <a:t>Urinary System</a:t>
            </a:r>
            <a:br>
              <a:rPr lang="en-US" sz="4400" dirty="0" smtClean="0">
                <a:latin typeface="Calibri Light" panose="020F0302020204030204" pitchFamily="34" charset="0"/>
              </a:rPr>
            </a:br>
            <a:endParaRPr lang="en-US" sz="4000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55326" y="818392"/>
            <a:ext cx="5631151" cy="5513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5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355976"/>
            <a:ext cx="109728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b="1" u="sng" dirty="0" smtClean="0">
                <a:latin typeface="Calibri Light" panose="020F0302020204030204" pitchFamily="34" charset="0"/>
              </a:rPr>
              <a:t>Cortical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: Most Abundant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94" y="1119116"/>
            <a:ext cx="8334233" cy="5422723"/>
          </a:xfr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5773003" y="4910025"/>
            <a:ext cx="6209731" cy="18319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80-85% of nephrons </a:t>
            </a:r>
            <a:r>
              <a:rPr lang="en-US" altLang="en-US" sz="2200" dirty="0">
                <a:latin typeface="Calibri" panose="020F0502020204030204" pitchFamily="34" charset="0"/>
              </a:rPr>
              <a:t>are cortical </a:t>
            </a:r>
            <a:r>
              <a:rPr lang="en-US" altLang="en-US" sz="2200" dirty="0" smtClean="0">
                <a:latin typeface="Calibri" panose="020F0502020204030204" pitchFamily="34" charset="0"/>
              </a:rPr>
              <a:t>nephrons.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Renal corpuscles are in outer </a:t>
            </a:r>
            <a:r>
              <a:rPr lang="en-US" altLang="en-US" sz="2200" dirty="0" smtClean="0">
                <a:latin typeface="Calibri" panose="020F0502020204030204" pitchFamily="34" charset="0"/>
              </a:rPr>
              <a:t>cortex.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Short loop </a:t>
            </a:r>
            <a:r>
              <a:rPr lang="en-US" altLang="en-US" sz="2200" dirty="0">
                <a:latin typeface="Calibri" panose="020F0502020204030204" pitchFamily="34" charset="0"/>
              </a:rPr>
              <a:t>of Henle lie </a:t>
            </a:r>
            <a:r>
              <a:rPr lang="en-US" altLang="en-US" sz="2200" u="sng" dirty="0">
                <a:latin typeface="Calibri" panose="020F0502020204030204" pitchFamily="34" charset="0"/>
              </a:rPr>
              <a:t>mainly in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cortex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Penetrate </a:t>
            </a:r>
            <a:r>
              <a:rPr lang="en-US" altLang="en-US" sz="2200" dirty="0">
                <a:latin typeface="Calibri" panose="020F0502020204030204" pitchFamily="34" charset="0"/>
              </a:rPr>
              <a:t>only into outer region  </a:t>
            </a:r>
            <a:r>
              <a:rPr lang="en-US" altLang="en-US" sz="2200" dirty="0" smtClean="0">
                <a:latin typeface="Calibri" panose="020F0502020204030204" pitchFamily="34" charset="0"/>
              </a:rPr>
              <a:t>of renal medulla.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35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423085" y="383276"/>
            <a:ext cx="11391331" cy="990600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b="1" u="sng" dirty="0" smtClean="0">
                <a:latin typeface="Calibri Light" panose="020F0302020204030204" pitchFamily="34" charset="0"/>
              </a:rPr>
              <a:t>Juxtamedullary</a:t>
            </a:r>
            <a:r>
              <a:rPr lang="en-US" altLang="en-US" dirty="0" smtClean="0">
                <a:latin typeface="Calibri Light" panose="020F0302020204030204" pitchFamily="34" charset="0"/>
              </a:rPr>
              <a:t>: Loop of Henle are Deep in Medulla</a:t>
            </a:r>
          </a:p>
        </p:txBody>
      </p:sp>
      <p:pic>
        <p:nvPicPr>
          <p:cNvPr id="9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4" y="1278340"/>
            <a:ext cx="8147709" cy="5579660"/>
          </a:xfrm>
        </p:spPr>
      </p:pic>
      <p:sp>
        <p:nvSpPr>
          <p:cNvPr id="11" name="Rectangle 4"/>
          <p:cNvSpPr txBox="1">
            <a:spLocks noChangeArrowheads="1"/>
          </p:cNvSpPr>
          <p:nvPr/>
        </p:nvSpPr>
        <p:spPr>
          <a:xfrm>
            <a:off x="5956110" y="4801128"/>
            <a:ext cx="5999330" cy="20366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Make up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15-20% of nephrons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Renal corpuscles near medulla.</a:t>
            </a:r>
          </a:p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Long loops of Henle deep into medulla.</a:t>
            </a:r>
          </a:p>
          <a:p>
            <a:pPr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Enable excretion of dilute or concentrated urine.</a:t>
            </a:r>
          </a:p>
          <a:p>
            <a:pPr>
              <a:spcBef>
                <a:spcPts val="0"/>
              </a:spcBef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Vasa Recta </a:t>
            </a:r>
            <a:r>
              <a:rPr lang="en-US" altLang="en-US" sz="2200" dirty="0" smtClean="0">
                <a:latin typeface="Calibri" panose="020F0502020204030204" pitchFamily="34" charset="0"/>
              </a:rPr>
              <a:t>capillaries around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loops of Henle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381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10399" y="1769660"/>
            <a:ext cx="5644492" cy="4945041"/>
          </a:xfrm>
        </p:spPr>
        <p:txBody>
          <a:bodyPr>
            <a:normAutofit/>
          </a:bodyPr>
          <a:lstStyle/>
          <a:p>
            <a:pPr marL="274320" lvl="1" indent="0">
              <a:spcBef>
                <a:spcPts val="100"/>
              </a:spcBef>
              <a:buNone/>
            </a:pPr>
            <a:endParaRPr lang="en-US" sz="2200" b="1" dirty="0">
              <a:latin typeface="Calibri" panose="020F0502020204030204" pitchFamily="34" charset="0"/>
            </a:endParaRPr>
          </a:p>
          <a:p>
            <a:pPr>
              <a:spcBef>
                <a:spcPts val="1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Glomerular (Bowman’s) </a:t>
            </a:r>
            <a:r>
              <a:rPr lang="en-US" altLang="en-US" sz="2200" b="1" dirty="0">
                <a:latin typeface="Calibri" panose="020F0502020204030204" pitchFamily="34" charset="0"/>
              </a:rPr>
              <a:t>capsule </a:t>
            </a:r>
            <a:r>
              <a:rPr lang="en-US" altLang="en-US" sz="2200" dirty="0" smtClean="0">
                <a:latin typeface="Calibri" panose="020F0502020204030204" pitchFamily="34" charset="0"/>
              </a:rPr>
              <a:t>surrounds </a:t>
            </a:r>
            <a:r>
              <a:rPr lang="en-US" altLang="en-US" sz="2200" dirty="0">
                <a:latin typeface="Calibri" panose="020F0502020204030204" pitchFamily="34" charset="0"/>
              </a:rPr>
              <a:t>capsular </a:t>
            </a:r>
            <a:r>
              <a:rPr lang="en-US" altLang="en-US" sz="2200" dirty="0" smtClean="0">
                <a:latin typeface="Calibri" panose="020F0502020204030204" pitchFamily="34" charset="0"/>
              </a:rPr>
              <a:t>space.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10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>
                <a:latin typeface="Calibri" panose="020F0502020204030204" pitchFamily="34" charset="0"/>
              </a:rPr>
              <a:t>P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odocytes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cover capillaries </a:t>
            </a:r>
            <a:r>
              <a:rPr lang="en-US" altLang="en-US" sz="2200" dirty="0" smtClean="0">
                <a:latin typeface="Calibri" panose="020F0502020204030204" pitchFamily="34" charset="0"/>
              </a:rPr>
              <a:t>= </a:t>
            </a:r>
            <a:r>
              <a:rPr lang="en-US" altLang="en-US" sz="2200" b="1" u="sng" dirty="0">
                <a:latin typeface="Calibri" panose="020F0502020204030204" pitchFamily="34" charset="0"/>
              </a:rPr>
              <a:t>visceral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layer.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2">
              <a:spcBef>
                <a:spcPts val="100"/>
              </a:spcBef>
              <a:buFont typeface="Calibri" panose="020F0502020204030204" pitchFamily="34" charset="0"/>
              <a:buChar char="‒"/>
            </a:pPr>
            <a:r>
              <a:rPr lang="en-US" altLang="en-US" sz="2200" b="1" dirty="0">
                <a:latin typeface="Calibri" panose="020F0502020204030204" pitchFamily="34" charset="0"/>
              </a:rPr>
              <a:t>S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imple </a:t>
            </a:r>
            <a:r>
              <a:rPr lang="en-US" altLang="en-US" sz="2200" b="1" dirty="0">
                <a:latin typeface="Calibri" panose="020F0502020204030204" pitchFamily="34" charset="0"/>
              </a:rPr>
              <a:t>squamous cells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=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parietal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layer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 eaLnBrk="1" hangingPunct="1">
              <a:spcBef>
                <a:spcPts val="1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Pedicels, filtration slits, mesangial cells.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1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Glomerulus </a:t>
            </a:r>
            <a:r>
              <a:rPr lang="en-US" altLang="en-US" sz="2200" dirty="0" smtClean="0">
                <a:latin typeface="Calibri" panose="020F0502020204030204" pitchFamily="34" charset="0"/>
              </a:rPr>
              <a:t>a knot of capillaries.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2">
              <a:spcBef>
                <a:spcPts val="1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Arise </a:t>
            </a:r>
            <a:r>
              <a:rPr lang="en-US" altLang="en-US" sz="2200" dirty="0">
                <a:latin typeface="Calibri" panose="020F0502020204030204" pitchFamily="34" charset="0"/>
              </a:rPr>
              <a:t>from </a:t>
            </a:r>
            <a:r>
              <a:rPr lang="en-US" altLang="en-US" sz="2200" b="1" dirty="0">
                <a:latin typeface="Calibri" panose="020F0502020204030204" pitchFamily="34" charset="0"/>
              </a:rPr>
              <a:t>afferent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arteriole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entering glomerulus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</a:p>
          <a:p>
            <a:pPr lvl="2">
              <a:spcBef>
                <a:spcPts val="10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Form </a:t>
            </a:r>
            <a:r>
              <a:rPr lang="en-US" altLang="en-US" sz="2200" dirty="0">
                <a:latin typeface="Calibri" panose="020F0502020204030204" pitchFamily="34" charset="0"/>
              </a:rPr>
              <a:t>a ball before emptying into </a:t>
            </a:r>
            <a:r>
              <a:rPr lang="en-US" altLang="en-US" sz="2200" b="1" dirty="0">
                <a:latin typeface="Calibri" panose="020F0502020204030204" pitchFamily="34" charset="0"/>
              </a:rPr>
              <a:t>efferent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arteriole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exiting glomerulus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eaLnBrk="1" hangingPunct="1">
              <a:spcBef>
                <a:spcPts val="100"/>
              </a:spcBef>
            </a:pPr>
            <a:endParaRPr lang="en-US" altLang="en-US" sz="2200" dirty="0">
              <a:latin typeface="Calibri" panose="020F0502020204030204" pitchFamily="34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555008" y="383272"/>
            <a:ext cx="109728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b="1" u="sng" dirty="0" smtClean="0">
                <a:latin typeface="Calibri Light" panose="020F0302020204030204" pitchFamily="34" charset="0"/>
              </a:rPr>
              <a:t>Renal Corpuscle</a:t>
            </a:r>
            <a:r>
              <a:rPr lang="en-US" altLang="en-US" dirty="0">
                <a:latin typeface="Calibri Light" panose="020F0302020204030204" pitchFamily="34" charset="0"/>
              </a:rPr>
              <a:t> </a:t>
            </a:r>
            <a:r>
              <a:rPr lang="en-US" altLang="en-US" dirty="0" smtClean="0">
                <a:latin typeface="Calibri Light" panose="020F0302020204030204" pitchFamily="34" charset="0"/>
              </a:rPr>
              <a:t>=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 </a:t>
            </a:r>
            <a:r>
              <a:rPr lang="en-US" altLang="en-US" sz="4000" b="1" dirty="0" smtClean="0">
                <a:latin typeface="Calibri Light" panose="020F0302020204030204" pitchFamily="34" charset="0"/>
              </a:rPr>
              <a:t>Glomerulus + Bowman’s Capsule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08" y="2142698"/>
            <a:ext cx="5947795" cy="394420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05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503" y="0"/>
            <a:ext cx="9832194" cy="7147517"/>
          </a:xfrm>
        </p:spPr>
      </p:pic>
    </p:spTree>
    <p:extLst>
      <p:ext uri="{BB962C8B-B14F-4D97-AF65-F5344CB8AC3E}">
        <p14:creationId xmlns:p14="http://schemas.microsoft.com/office/powerpoint/2010/main" val="4474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u="sng" dirty="0" smtClean="0">
                <a:latin typeface="Calibri Light" panose="020F0302020204030204" pitchFamily="34" charset="0"/>
              </a:rPr>
              <a:t>Filtration</a:t>
            </a:r>
            <a:r>
              <a:rPr lang="en-US" sz="4000" dirty="0" smtClean="0">
                <a:latin typeface="Calibri Light" panose="020F0302020204030204" pitchFamily="34" charset="0"/>
              </a:rPr>
              <a:t> in the Renal Corpuscle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636525" y="1642269"/>
            <a:ext cx="6346209" cy="4351338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>
                <a:latin typeface="Calibri" panose="020F0502020204030204" pitchFamily="34" charset="0"/>
              </a:rPr>
              <a:t>Water and dissolved substances forced out of capillaries.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Filtered through </a:t>
            </a:r>
            <a:r>
              <a:rPr lang="en-US" sz="2200" b="1" dirty="0" smtClean="0">
                <a:latin typeface="Calibri" panose="020F0502020204030204" pitchFamily="34" charset="0"/>
              </a:rPr>
              <a:t>fenestrated endothelium </a:t>
            </a:r>
            <a:r>
              <a:rPr lang="en-US" sz="2200" dirty="0" smtClean="0">
                <a:latin typeface="Calibri" panose="020F0502020204030204" pitchFamily="34" charset="0"/>
              </a:rPr>
              <a:t>into capsular space.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Capillaries contain ultramicroscopic pores of variable </a:t>
            </a:r>
            <a:r>
              <a:rPr lang="en-US" sz="2200" dirty="0" smtClean="0">
                <a:latin typeface="Calibri" panose="020F0502020204030204" pitchFamily="34" charset="0"/>
              </a:rPr>
              <a:t>sizes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Effective and passive process – hydrostatic </a:t>
            </a:r>
            <a:r>
              <a:rPr lang="en-US" sz="2200" dirty="0" smtClean="0">
                <a:latin typeface="Calibri" panose="020F0502020204030204" pitchFamily="34" charset="0"/>
              </a:rPr>
              <a:t>pressure</a:t>
            </a:r>
            <a:endParaRPr lang="en-US" sz="2200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100" dirty="0" err="1">
                <a:latin typeface="Calibri" panose="020F0502020204030204" pitchFamily="34" charset="0"/>
              </a:rPr>
              <a:t>Podocytes</a:t>
            </a:r>
            <a:r>
              <a:rPr lang="en-US" sz="2100" dirty="0">
                <a:latin typeface="Calibri" panose="020F0502020204030204" pitchFamily="34" charset="0"/>
              </a:rPr>
              <a:t> are also involved in the regulation of the glomerular filtration rate, or GFR. By contracting, </a:t>
            </a:r>
            <a:r>
              <a:rPr lang="en-US" sz="2100" dirty="0" err="1">
                <a:latin typeface="Calibri" panose="020F0502020204030204" pitchFamily="34" charset="0"/>
              </a:rPr>
              <a:t>podocytes</a:t>
            </a:r>
            <a:r>
              <a:rPr lang="en-US" sz="2100" dirty="0">
                <a:latin typeface="Calibri" panose="020F0502020204030204" pitchFamily="34" charset="0"/>
              </a:rPr>
              <a:t> restrict the filtration slits and decrease GFR.</a:t>
            </a:r>
            <a:r>
              <a:rPr lang="en-US" sz="2100" dirty="0" smtClean="0">
                <a:latin typeface="Calibri" panose="020F0502020204030204" pitchFamily="34" charset="0"/>
              </a:rPr>
              <a:t> </a:t>
            </a:r>
            <a:endParaRPr lang="en-US" sz="2100" dirty="0" smtClean="0">
              <a:latin typeface="Calibri" panose="020F0502020204030204" pitchFamily="34" charset="0"/>
            </a:endParaRPr>
          </a:p>
          <a:p>
            <a:r>
              <a:rPr lang="en-US" sz="2200" dirty="0" smtClean="0">
                <a:latin typeface="Calibri" panose="020F0502020204030204" pitchFamily="34" charset="0"/>
              </a:rPr>
              <a:t>Produces </a:t>
            </a:r>
            <a:r>
              <a:rPr lang="en-US" sz="2200" dirty="0" smtClean="0">
                <a:latin typeface="Calibri" panose="020F0502020204030204" pitchFamily="34" charset="0"/>
              </a:rPr>
              <a:t>protein free solution –</a:t>
            </a:r>
            <a:r>
              <a:rPr lang="en-US" sz="2200" b="1" dirty="0" smtClean="0">
                <a:latin typeface="Calibri" panose="020F0502020204030204" pitchFamily="34" charset="0"/>
              </a:rPr>
              <a:t> </a:t>
            </a:r>
            <a:r>
              <a:rPr lang="en-US" sz="2200" b="1" u="sng" dirty="0" smtClean="0">
                <a:latin typeface="Calibri" panose="020F0502020204030204" pitchFamily="34" charset="0"/>
              </a:rPr>
              <a:t>glomerular filtrate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sz="2200" b="1" dirty="0" smtClean="0">
                <a:latin typeface="Calibri" panose="020F0502020204030204" pitchFamily="34" charset="0"/>
              </a:rPr>
              <a:t>Similar to blood plasma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sz="2200" u="sng" dirty="0" smtClean="0">
                <a:latin typeface="Calibri" panose="020F0502020204030204" pitchFamily="34" charset="0"/>
              </a:rPr>
              <a:t>Except</a:t>
            </a:r>
            <a:r>
              <a:rPr lang="en-US" sz="2200" dirty="0" smtClean="0">
                <a:latin typeface="Calibri" panose="020F0502020204030204" pitchFamily="34" charset="0"/>
              </a:rPr>
              <a:t> for </a:t>
            </a:r>
            <a:r>
              <a:rPr lang="en-US" sz="2200" dirty="0">
                <a:latin typeface="Calibri" panose="020F0502020204030204" pitchFamily="34" charset="0"/>
              </a:rPr>
              <a:t>larger </a:t>
            </a:r>
            <a:r>
              <a:rPr lang="en-US" sz="2200" b="1" dirty="0">
                <a:latin typeface="Calibri" panose="020F0502020204030204" pitchFamily="34" charset="0"/>
              </a:rPr>
              <a:t>protein</a:t>
            </a:r>
            <a:r>
              <a:rPr lang="en-US" sz="2200" dirty="0">
                <a:latin typeface="Calibri" panose="020F0502020204030204" pitchFamily="34" charset="0"/>
              </a:rPr>
              <a:t> molecules.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Useful compounds </a:t>
            </a:r>
            <a:r>
              <a:rPr lang="en-US" sz="2200" b="1" dirty="0" smtClean="0">
                <a:latin typeface="Calibri" panose="020F0502020204030204" pitchFamily="34" charset="0"/>
              </a:rPr>
              <a:t>(</a:t>
            </a:r>
            <a:r>
              <a:rPr lang="en-US" sz="2200" b="1" dirty="0">
                <a:latin typeface="Calibri" panose="020F0502020204030204" pitchFamily="34" charset="0"/>
              </a:rPr>
              <a:t>glucose, fatty acids, amino acids and vitamins) </a:t>
            </a:r>
            <a:r>
              <a:rPr lang="en-US" sz="2200" dirty="0">
                <a:latin typeface="Calibri" panose="020F0502020204030204" pitchFamily="34" charset="0"/>
              </a:rPr>
              <a:t>entering capsular space </a:t>
            </a:r>
            <a:r>
              <a:rPr lang="en-US" sz="2200" dirty="0" smtClean="0">
                <a:latin typeface="Calibri" panose="020F0502020204030204" pitchFamily="34" charset="0"/>
              </a:rPr>
              <a:t>will be </a:t>
            </a:r>
            <a:r>
              <a:rPr lang="en-US" sz="2200" b="1" u="sng" dirty="0" smtClean="0">
                <a:latin typeface="Calibri" panose="020F0502020204030204" pitchFamily="34" charset="0"/>
              </a:rPr>
              <a:t>reabsorbed</a:t>
            </a:r>
            <a:r>
              <a:rPr lang="en-US" sz="2200" dirty="0" smtClean="0">
                <a:latin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</a:rPr>
              <a:t>at </a:t>
            </a:r>
            <a:r>
              <a:rPr lang="en-US" sz="2200" b="1" dirty="0">
                <a:latin typeface="Calibri" panose="020F0502020204030204" pitchFamily="34" charset="0"/>
              </a:rPr>
              <a:t>proximal convoluted tubule </a:t>
            </a:r>
            <a:r>
              <a:rPr lang="en-US" sz="2200" dirty="0">
                <a:latin typeface="Calibri" panose="020F0502020204030204" pitchFamily="34" charset="0"/>
              </a:rPr>
              <a:t>(</a:t>
            </a:r>
            <a:r>
              <a:rPr lang="en-US" sz="2200" b="1" dirty="0">
                <a:latin typeface="Calibri" panose="020F0502020204030204" pitchFamily="34" charset="0"/>
              </a:rPr>
              <a:t>PCT</a:t>
            </a:r>
            <a:r>
              <a:rPr lang="en-US" sz="2200" dirty="0">
                <a:latin typeface="Calibri" panose="020F0502020204030204" pitchFamily="34" charset="0"/>
              </a:rPr>
              <a:t>).</a:t>
            </a:r>
          </a:p>
          <a:p>
            <a:endParaRPr lang="en-US" sz="2200" b="1" dirty="0" smtClean="0">
              <a:latin typeface="Calibri" panose="020F0502020204030204" pitchFamily="34" charset="0"/>
            </a:endParaRPr>
          </a:p>
          <a:p>
            <a:endParaRPr lang="en-US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70" y="1367793"/>
            <a:ext cx="5063185" cy="5301013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921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2905" y="953589"/>
            <a:ext cx="11238270" cy="5603964"/>
          </a:xfrm>
        </p:spPr>
        <p:txBody>
          <a:bodyPr>
            <a:normAutofit/>
          </a:bodyPr>
          <a:lstStyle/>
          <a:p>
            <a:r>
              <a:rPr lang="en-US" sz="2400" dirty="0"/>
              <a:t>The typical kidneys </a:t>
            </a:r>
            <a:r>
              <a:rPr lang="en-US" sz="2400" u="sng" dirty="0"/>
              <a:t>filter</a:t>
            </a:r>
            <a:r>
              <a:rPr lang="en-US" sz="2400" dirty="0"/>
              <a:t> approximately 180 liters of plasma/day</a:t>
            </a:r>
          </a:p>
          <a:p>
            <a:endParaRPr lang="en-US" sz="2400" dirty="0"/>
          </a:p>
          <a:p>
            <a:r>
              <a:rPr lang="en-US" sz="2400" dirty="0"/>
              <a:t>So a body’s 3 liters of plasma gets filtered about 60 </a:t>
            </a:r>
            <a:r>
              <a:rPr lang="en-US" sz="2400" dirty="0" smtClean="0"/>
              <a:t>times a day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To replace this much water you would have to drink a 12 ounce </a:t>
            </a:r>
            <a:r>
              <a:rPr lang="en-US" sz="2400" dirty="0" smtClean="0"/>
              <a:t>drink </a:t>
            </a:r>
            <a:r>
              <a:rPr lang="en-US" sz="2400" u="sng" dirty="0"/>
              <a:t>every 3 </a:t>
            </a:r>
            <a:r>
              <a:rPr lang="en-US" sz="2400" u="sng" dirty="0" smtClean="0"/>
              <a:t>minutes      </a:t>
            </a:r>
          </a:p>
          <a:p>
            <a:endParaRPr lang="en-US" sz="2400" u="sng" dirty="0"/>
          </a:p>
          <a:p>
            <a:pPr marL="0" indent="0">
              <a:buNone/>
            </a:pPr>
            <a:endParaRPr lang="en-US" sz="2400" u="sng" dirty="0" smtClean="0"/>
          </a:p>
          <a:p>
            <a:endParaRPr lang="en-US" sz="2400" dirty="0"/>
          </a:p>
          <a:p>
            <a:r>
              <a:rPr lang="en-US" sz="2400" dirty="0"/>
              <a:t>Fortunately 99% of the filtrate gets </a:t>
            </a:r>
            <a:r>
              <a:rPr lang="en-US" sz="2400" b="1" u="sng" dirty="0"/>
              <a:t>reabsorbed</a:t>
            </a:r>
            <a:r>
              <a:rPr lang="en-US" sz="2400" dirty="0"/>
              <a:t>, </a:t>
            </a:r>
            <a:r>
              <a:rPr lang="en-US" sz="2400" dirty="0" smtClean="0"/>
              <a:t>leaving</a:t>
            </a:r>
            <a:br>
              <a:rPr lang="en-US" sz="2400" dirty="0" smtClean="0"/>
            </a:br>
            <a:r>
              <a:rPr lang="en-US" sz="2400" dirty="0" smtClean="0"/>
              <a:t> </a:t>
            </a:r>
            <a:r>
              <a:rPr lang="en-US" sz="2400" dirty="0"/>
              <a:t>1.5-2 liters of urine per </a:t>
            </a:r>
            <a:r>
              <a:rPr lang="en-US" sz="2400" dirty="0" smtClean="0"/>
              <a:t>day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646" y="3192099"/>
            <a:ext cx="3362325" cy="1362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212" y="3370218"/>
            <a:ext cx="3900787" cy="300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92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20183"/>
            <a:ext cx="109728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b="1" u="sng" dirty="0" smtClean="0">
                <a:latin typeface="Calibri Light" panose="020F0302020204030204" pitchFamily="34" charset="0"/>
              </a:rPr>
              <a:t>3 Basic Processes </a:t>
            </a:r>
            <a:r>
              <a:rPr lang="en-US" altLang="en-US" sz="4000" dirty="0" smtClean="0">
                <a:latin typeface="Calibri Light" panose="020F0302020204030204" pitchFamily="34" charset="0"/>
              </a:rPr>
              <a:t>of Urine Formation</a:t>
            </a: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3485871" y="1937294"/>
            <a:ext cx="8455925" cy="4351338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altLang="en-US" sz="2200" dirty="0">
                <a:latin typeface="Calibri" panose="020F0502020204030204" pitchFamily="34" charset="0"/>
              </a:rPr>
              <a:t>Nephrons and collecting ducts perform 3 basic </a:t>
            </a:r>
            <a:r>
              <a:rPr lang="en-US" altLang="en-US" sz="2200" dirty="0" smtClean="0">
                <a:latin typeface="Calibri" panose="020F0502020204030204" pitchFamily="34" charset="0"/>
              </a:rPr>
              <a:t>processes.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73152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Filtration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Blood </a:t>
            </a:r>
            <a:r>
              <a:rPr lang="en-US" sz="2200" dirty="0">
                <a:latin typeface="Calibri" panose="020F0502020204030204" pitchFamily="34" charset="0"/>
              </a:rPr>
              <a:t>pressure forces water/solutes across </a:t>
            </a:r>
            <a:r>
              <a:rPr lang="en-US" sz="2200" dirty="0" smtClean="0">
                <a:latin typeface="Calibri" panose="020F0502020204030204" pitchFamily="34" charset="0"/>
              </a:rPr>
              <a:t>capillaries.</a:t>
            </a:r>
            <a:endParaRPr lang="en-US" sz="2200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Small </a:t>
            </a:r>
            <a:r>
              <a:rPr lang="en-US" sz="2200" dirty="0">
                <a:latin typeface="Calibri" panose="020F0502020204030204" pitchFamily="34" charset="0"/>
              </a:rPr>
              <a:t>enough solutes pass </a:t>
            </a:r>
            <a:r>
              <a:rPr lang="en-US" sz="2200" dirty="0" smtClean="0">
                <a:latin typeface="Calibri" panose="020F0502020204030204" pitchFamily="34" charset="0"/>
              </a:rPr>
              <a:t>through.</a:t>
            </a:r>
          </a:p>
          <a:p>
            <a:pPr lvl="3">
              <a:spcBef>
                <a:spcPts val="0"/>
              </a:spcBef>
            </a:pPr>
            <a:r>
              <a:rPr lang="en-US" altLang="en-US" sz="1800" b="1" dirty="0" smtClean="0">
                <a:latin typeface="Calibri" panose="020F0502020204030204" pitchFamily="34" charset="0"/>
              </a:rPr>
              <a:t>Filtrate</a:t>
            </a:r>
            <a:r>
              <a:rPr lang="en-US" altLang="en-US" sz="1800" dirty="0" smtClean="0">
                <a:latin typeface="Calibri" panose="020F0502020204030204" pitchFamily="34" charset="0"/>
              </a:rPr>
              <a:t> – fluid </a:t>
            </a:r>
            <a:r>
              <a:rPr lang="en-US" altLang="en-US" sz="1800" dirty="0">
                <a:latin typeface="Calibri" panose="020F0502020204030204" pitchFamily="34" charset="0"/>
              </a:rPr>
              <a:t>pushed out </a:t>
            </a:r>
            <a:r>
              <a:rPr lang="en-US" altLang="en-US" sz="1800" dirty="0" smtClean="0">
                <a:latin typeface="Calibri" panose="020F0502020204030204" pitchFamily="34" charset="0"/>
              </a:rPr>
              <a:t>consisting </a:t>
            </a:r>
            <a:r>
              <a:rPr lang="en-US" altLang="en-US" sz="1800" dirty="0">
                <a:latin typeface="Calibri" panose="020F0502020204030204" pitchFamily="34" charset="0"/>
              </a:rPr>
              <a:t>of everything except blood cells and large </a:t>
            </a:r>
            <a:r>
              <a:rPr lang="en-US" altLang="en-US" sz="1800" dirty="0" smtClean="0">
                <a:latin typeface="Calibri" panose="020F0502020204030204" pitchFamily="34" charset="0"/>
              </a:rPr>
              <a:t>proteins.</a:t>
            </a:r>
            <a:endParaRPr lang="en-US" sz="1800" dirty="0" smtClean="0">
              <a:latin typeface="Calibri" panose="020F0502020204030204" pitchFamily="34" charset="0"/>
            </a:endParaRPr>
          </a:p>
          <a:p>
            <a:pPr marL="731520" lvl="1" indent="-457200">
              <a:spcBef>
                <a:spcPts val="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Reabsorption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Removal </a:t>
            </a:r>
            <a:r>
              <a:rPr lang="en-US" sz="2200" dirty="0">
                <a:latin typeface="Calibri" panose="020F0502020204030204" pitchFamily="34" charset="0"/>
              </a:rPr>
              <a:t>of water and solutes from </a:t>
            </a:r>
            <a:r>
              <a:rPr lang="en-US" sz="2200" dirty="0" smtClean="0">
                <a:latin typeface="Calibri" panose="020F0502020204030204" pitchFamily="34" charset="0"/>
              </a:rPr>
              <a:t>filtrate.</a:t>
            </a:r>
            <a:endParaRPr lang="en-US" sz="2200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Solutes</a:t>
            </a:r>
            <a:r>
              <a:rPr lang="en-US" sz="2200" dirty="0">
                <a:latin typeface="Calibri" panose="020F0502020204030204" pitchFamily="34" charset="0"/>
              </a:rPr>
              <a:t>: diffusion or carrier </a:t>
            </a:r>
            <a:r>
              <a:rPr lang="en-US" sz="2200" dirty="0" smtClean="0">
                <a:latin typeface="Calibri" panose="020F0502020204030204" pitchFamily="34" charset="0"/>
              </a:rPr>
              <a:t>proteins.</a:t>
            </a:r>
            <a:endParaRPr lang="en-US" sz="2200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Water</a:t>
            </a:r>
            <a:r>
              <a:rPr lang="en-US" sz="2200" dirty="0">
                <a:latin typeface="Calibri" panose="020F0502020204030204" pitchFamily="34" charset="0"/>
              </a:rPr>
              <a:t>: </a:t>
            </a:r>
            <a:r>
              <a:rPr lang="en-US" sz="2200" dirty="0" smtClean="0">
                <a:latin typeface="Calibri" panose="020F0502020204030204" pitchFamily="34" charset="0"/>
              </a:rPr>
              <a:t>osmosis.</a:t>
            </a:r>
            <a:endParaRPr lang="en-US" sz="2200" dirty="0">
              <a:latin typeface="Calibri" panose="020F0502020204030204" pitchFamily="34" charset="0"/>
            </a:endParaRPr>
          </a:p>
          <a:p>
            <a:pPr marL="788670" lvl="1" indent="-514350">
              <a:spcBef>
                <a:spcPts val="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Secretion</a:t>
            </a:r>
            <a:endParaRPr lang="en-US" sz="2200" b="1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Process in which the renal tubule extracts chemicals from the capillary blood and secretes them into the tubular fluid.</a:t>
            </a:r>
            <a:endParaRPr lang="en-US" sz="2200" dirty="0">
              <a:latin typeface="Calibri" panose="020F0502020204030204" pitchFamily="34" charset="0"/>
            </a:endParaRPr>
          </a:p>
          <a:p>
            <a:pPr lvl="3">
              <a:spcBef>
                <a:spcPts val="0"/>
              </a:spcBef>
            </a:pPr>
            <a:r>
              <a:rPr lang="en-US" sz="2200" dirty="0" smtClean="0">
                <a:latin typeface="Calibri" panose="020F0502020204030204" pitchFamily="34" charset="0"/>
              </a:rPr>
              <a:t>Often </a:t>
            </a:r>
            <a:r>
              <a:rPr lang="en-US" sz="2200" dirty="0">
                <a:latin typeface="Calibri" panose="020F0502020204030204" pitchFamily="34" charset="0"/>
              </a:rPr>
              <a:t>primary way to get rid of some solutes (drugs</a:t>
            </a:r>
            <a:r>
              <a:rPr lang="en-US" sz="2200" dirty="0" smtClean="0">
                <a:latin typeface="Calibri" panose="020F0502020204030204" pitchFamily="34" charset="0"/>
              </a:rPr>
              <a:t>).</a:t>
            </a:r>
            <a:endParaRPr lang="en-US" sz="2200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7" y="1302258"/>
            <a:ext cx="3250740" cy="551252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30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Renal Tubule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60" y="533400"/>
            <a:ext cx="5991367" cy="6208594"/>
          </a:xfrm>
        </p:spPr>
      </p:pic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609599" y="1673352"/>
            <a:ext cx="10799929" cy="4718304"/>
          </a:xfrm>
        </p:spPr>
        <p:txBody>
          <a:bodyPr rtlCol="0">
            <a:noAutofit/>
          </a:bodyPr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b="1" dirty="0" smtClean="0">
                <a:latin typeface="Calibri" panose="020F0502020204030204" pitchFamily="34" charset="0"/>
              </a:rPr>
              <a:t>Convoluted</a:t>
            </a:r>
            <a:r>
              <a:rPr lang="en-US" sz="2200" dirty="0" smtClean="0">
                <a:latin typeface="Calibri" panose="020F0502020204030204" pitchFamily="34" charset="0"/>
              </a:rPr>
              <a:t> </a:t>
            </a:r>
            <a:r>
              <a:rPr lang="en-US" sz="2200" dirty="0">
                <a:latin typeface="Calibri" panose="020F0502020204030204" pitchFamily="34" charset="0"/>
              </a:rPr>
              <a:t>tubules </a:t>
            </a:r>
          </a:p>
          <a:p>
            <a:pPr marL="73152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  <a:defRPr/>
            </a:pPr>
            <a:r>
              <a:rPr lang="en-US" sz="2200" b="1" dirty="0">
                <a:latin typeface="Calibri" panose="020F0502020204030204" pitchFamily="34" charset="0"/>
              </a:rPr>
              <a:t>Proximal </a:t>
            </a:r>
            <a:r>
              <a:rPr lang="en-US" sz="2200" b="1" dirty="0" smtClean="0">
                <a:latin typeface="Calibri" panose="020F0502020204030204" pitchFamily="34" charset="0"/>
              </a:rPr>
              <a:t>convoluted tubule </a:t>
            </a:r>
            <a:r>
              <a:rPr lang="en-US" sz="2200" dirty="0" smtClean="0">
                <a:latin typeface="Calibri" panose="020F0502020204030204" pitchFamily="34" charset="0"/>
              </a:rPr>
              <a:t>(PCT)</a:t>
            </a:r>
            <a:endParaRPr lang="en-US" sz="2200" dirty="0">
              <a:latin typeface="Calibri" panose="020F0502020204030204" pitchFamily="34" charset="0"/>
            </a:endParaRPr>
          </a:p>
          <a:p>
            <a:pPr marL="731520" lvl="1" indent="-4572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  <a:defRPr/>
            </a:pPr>
            <a:r>
              <a:rPr lang="en-US" sz="2200" b="1" dirty="0">
                <a:latin typeface="Calibri" panose="020F0502020204030204" pitchFamily="34" charset="0"/>
              </a:rPr>
              <a:t>Distal </a:t>
            </a:r>
            <a:r>
              <a:rPr lang="en-US" sz="2200" b="1" dirty="0" smtClean="0">
                <a:latin typeface="Calibri" panose="020F0502020204030204" pitchFamily="34" charset="0"/>
              </a:rPr>
              <a:t>convoluted tubule </a:t>
            </a:r>
            <a:r>
              <a:rPr lang="en-US" sz="2200" dirty="0" smtClean="0">
                <a:latin typeface="Calibri" panose="020F0502020204030204" pitchFamily="34" charset="0"/>
              </a:rPr>
              <a:t>(DCT)</a:t>
            </a:r>
            <a:endParaRPr lang="en-US" sz="2200" dirty="0">
              <a:latin typeface="Calibri" panose="020F0502020204030204" pitchFamily="34" charset="0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b="1" dirty="0">
                <a:latin typeface="Calibri" panose="020F0502020204030204" pitchFamily="34" charset="0"/>
              </a:rPr>
              <a:t>Nephron loop </a:t>
            </a:r>
            <a:r>
              <a:rPr lang="en-US" sz="2200" dirty="0">
                <a:latin typeface="Calibri" panose="020F0502020204030204" pitchFamily="34" charset="0"/>
              </a:rPr>
              <a:t>(Loop of </a:t>
            </a:r>
            <a:r>
              <a:rPr lang="en-US" sz="2200" b="1" dirty="0">
                <a:latin typeface="Calibri" panose="020F0502020204030204" pitchFamily="34" charset="0"/>
              </a:rPr>
              <a:t>Henle</a:t>
            </a:r>
            <a:r>
              <a:rPr lang="en-US" sz="2200" dirty="0">
                <a:latin typeface="Calibri" panose="020F0502020204030204" pitchFamily="34" charset="0"/>
              </a:rPr>
              <a:t>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dirty="0">
                <a:latin typeface="Calibri" panose="020F0502020204030204" pitchFamily="34" charset="0"/>
              </a:rPr>
              <a:t>Empty into the </a:t>
            </a:r>
            <a:r>
              <a:rPr lang="en-US" sz="2200" b="1" dirty="0">
                <a:latin typeface="Calibri" panose="020F0502020204030204" pitchFamily="34" charset="0"/>
              </a:rPr>
              <a:t>collecting </a:t>
            </a:r>
            <a:r>
              <a:rPr lang="en-US" sz="2200" b="1" dirty="0" smtClean="0">
                <a:latin typeface="Calibri" panose="020F0502020204030204" pitchFamily="34" charset="0"/>
              </a:rPr>
              <a:t>duct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sz="2200" b="1" dirty="0">
                <a:latin typeface="Calibri" panose="020F0502020204030204" pitchFamily="34" charset="0"/>
              </a:rPr>
              <a:t>Three </a:t>
            </a:r>
            <a:r>
              <a:rPr lang="en-US" sz="2200" b="1" dirty="0" smtClean="0">
                <a:latin typeface="Calibri" panose="020F0502020204030204" pitchFamily="34" charset="0"/>
              </a:rPr>
              <a:t>critical functions</a:t>
            </a:r>
            <a:r>
              <a:rPr lang="en-US" sz="2200" dirty="0" smtClean="0">
                <a:latin typeface="Calibri" panose="020F0502020204030204" pitchFamily="34" charset="0"/>
              </a:rPr>
              <a:t>…</a:t>
            </a:r>
            <a:endParaRPr lang="en-US" sz="2200" b="1" dirty="0">
              <a:latin typeface="Calibri" panose="020F0502020204030204" pitchFamily="34" charset="0"/>
            </a:endParaRP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u="sng" dirty="0">
                <a:latin typeface="Calibri" panose="020F0502020204030204" pitchFamily="34" charset="0"/>
              </a:rPr>
              <a:t>Reabsorption</a:t>
            </a:r>
            <a:r>
              <a:rPr lang="en-US" sz="2200" dirty="0">
                <a:latin typeface="Calibri" panose="020F0502020204030204" pitchFamily="34" charset="0"/>
              </a:rPr>
              <a:t> of useful organic </a:t>
            </a:r>
            <a:r>
              <a:rPr lang="en-US" sz="2200" dirty="0" smtClean="0">
                <a:latin typeface="Calibri" panose="020F0502020204030204" pitchFamily="34" charset="0"/>
              </a:rPr>
              <a:t>nutrients.</a:t>
            </a:r>
            <a:endParaRPr lang="en-US" sz="2200" dirty="0">
              <a:latin typeface="Calibri" panose="020F0502020204030204" pitchFamily="34" charset="0"/>
            </a:endParaRPr>
          </a:p>
          <a:p>
            <a:pPr marL="971550" lvl="1" indent="-5143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2200" u="sng" dirty="0">
                <a:latin typeface="Calibri" panose="020F0502020204030204" pitchFamily="34" charset="0"/>
              </a:rPr>
              <a:t>Reabsorption</a:t>
            </a:r>
            <a:r>
              <a:rPr lang="en-US" sz="2200" dirty="0">
                <a:latin typeface="Calibri" panose="020F0502020204030204" pitchFamily="34" charset="0"/>
              </a:rPr>
              <a:t> of &gt;90% of </a:t>
            </a:r>
            <a:r>
              <a:rPr lang="en-US" sz="2200" dirty="0" smtClean="0">
                <a:latin typeface="Calibri" panose="020F0502020204030204" pitchFamily="34" charset="0"/>
              </a:rPr>
              <a:t>water.</a:t>
            </a:r>
            <a:endParaRPr lang="en-US" sz="2200" dirty="0">
              <a:latin typeface="Calibri" panose="020F0502020204030204" pitchFamily="34" charset="0"/>
            </a:endParaRPr>
          </a:p>
          <a:p>
            <a:pPr marL="971550" lvl="1" indent="-514350">
              <a:buFont typeface="+mj-lt"/>
              <a:buAutoNum type="arabicPeriod"/>
              <a:defRPr/>
            </a:pPr>
            <a:r>
              <a:rPr lang="en-US" sz="2200" u="sng" dirty="0">
                <a:latin typeface="Calibri" panose="020F0502020204030204" pitchFamily="34" charset="0"/>
              </a:rPr>
              <a:t>Secretion</a:t>
            </a:r>
            <a:r>
              <a:rPr lang="en-US" sz="2200" dirty="0">
                <a:latin typeface="Calibri" panose="020F0502020204030204" pitchFamily="34" charset="0"/>
              </a:rPr>
              <a:t> of waste </a:t>
            </a:r>
            <a:r>
              <a:rPr lang="en-US" sz="2200" dirty="0" smtClean="0">
                <a:latin typeface="Calibri" panose="020F0502020204030204" pitchFamily="34" charset="0"/>
              </a:rPr>
              <a:t>products.</a:t>
            </a:r>
            <a:endParaRPr lang="en-US" sz="2200" dirty="0">
              <a:latin typeface="Calibri" panose="020F0502020204030204" pitchFamily="34" charset="0"/>
            </a:endParaRPr>
          </a:p>
          <a:p>
            <a:pPr indent="0">
              <a:buNone/>
              <a:defRPr/>
            </a:pPr>
            <a:endParaRPr lang="en-US" sz="2600" dirty="0" smtClean="0">
              <a:latin typeface="Calibri" panose="020F0502020204030204" pitchFamily="34" charset="0"/>
            </a:endParaRPr>
          </a:p>
          <a:p>
            <a:pPr marL="971550" lvl="1" indent="-514350">
              <a:buFont typeface="+mj-lt"/>
              <a:buAutoNum type="arabicPeriod"/>
              <a:defRPr/>
            </a:pPr>
            <a:endParaRPr lang="en-US" sz="2200" dirty="0">
              <a:latin typeface="Calibri" panose="020F0502020204030204" pitchFamily="34" charset="0"/>
            </a:endParaRPr>
          </a:p>
          <a:p>
            <a:pPr lvl="1" indent="0">
              <a:buNone/>
              <a:defRPr/>
            </a:pPr>
            <a:endParaRPr lang="en-US" sz="2200" dirty="0" smtClean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34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96920"/>
            <a:ext cx="109728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Juxtaglomerular Apparatus Consists of…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5" y="1526272"/>
            <a:ext cx="5253640" cy="4876800"/>
          </a:xfrm>
          <a:prstGeom prst="rect">
            <a:avLst/>
          </a:prstGeom>
        </p:spPr>
      </p:pic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5643716" y="1859507"/>
            <a:ext cx="6470950" cy="4459408"/>
          </a:xfrm>
        </p:spPr>
        <p:txBody>
          <a:bodyPr/>
          <a:lstStyle/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Macula </a:t>
            </a:r>
            <a:r>
              <a:rPr lang="en-US" altLang="en-US" sz="2200" b="1" dirty="0">
                <a:latin typeface="Calibri" panose="020F0502020204030204" pitchFamily="34" charset="0"/>
              </a:rPr>
              <a:t>densa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Part </a:t>
            </a:r>
            <a:r>
              <a:rPr lang="en-US" altLang="en-US" sz="2200" dirty="0">
                <a:latin typeface="Calibri" panose="020F0502020204030204" pitchFamily="34" charset="0"/>
              </a:rPr>
              <a:t>of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DCT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adjacent to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afferent arteriole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sz="2200" dirty="0">
                <a:latin typeface="Calibri" panose="020F0502020204030204" pitchFamily="34" charset="0"/>
              </a:rPr>
              <a:t>S</a:t>
            </a:r>
            <a:r>
              <a:rPr lang="en-US" sz="2200" dirty="0" smtClean="0">
                <a:latin typeface="Calibri" panose="020F0502020204030204" pitchFamily="34" charset="0"/>
              </a:rPr>
              <a:t>ensitive </a:t>
            </a:r>
            <a:r>
              <a:rPr lang="en-US" sz="2200" dirty="0">
                <a:latin typeface="Calibri" panose="020F0502020204030204" pitchFamily="34" charset="0"/>
              </a:rPr>
              <a:t>to </a:t>
            </a:r>
            <a:r>
              <a:rPr lang="en-US" sz="2200" dirty="0" smtClean="0">
                <a:latin typeface="Calibri" panose="020F0502020204030204" pitchFamily="34" charset="0"/>
              </a:rPr>
              <a:t>concentration of </a:t>
            </a:r>
            <a:r>
              <a:rPr lang="en-US" sz="2200" u="sng" dirty="0" smtClean="0">
                <a:latin typeface="Calibri" panose="020F0502020204030204" pitchFamily="34" charset="0"/>
              </a:rPr>
              <a:t>sodium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 smtClean="0">
                <a:latin typeface="Calibri" panose="020F0502020204030204" pitchFamily="34" charset="0"/>
              </a:rPr>
              <a:t>Control release of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renin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spcBef>
                <a:spcPts val="0"/>
              </a:spcBef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Juxtaglomerular cells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M</a:t>
            </a:r>
            <a:r>
              <a:rPr lang="en-US" altLang="en-US" sz="2200" dirty="0" smtClean="0">
                <a:latin typeface="Calibri" panose="020F0502020204030204" pitchFamily="34" charset="0"/>
              </a:rPr>
              <a:t>odified smooth muscle cells primarily in walls of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afferent arteriole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JG Cells </a:t>
            </a:r>
            <a:r>
              <a:rPr lang="en-US" altLang="en-US" sz="2200" dirty="0" smtClean="0">
                <a:latin typeface="Calibri" panose="020F0502020204030204" pitchFamily="34" charset="0"/>
              </a:rPr>
              <a:t>synthesize and secrete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renin</a:t>
            </a:r>
            <a:r>
              <a:rPr lang="en-US" altLang="en-US" sz="2200" dirty="0" smtClean="0">
                <a:latin typeface="Calibri" panose="020F0502020204030204" pitchFamily="34" charset="0"/>
              </a:rPr>
              <a:t>…</a:t>
            </a:r>
          </a:p>
          <a:p>
            <a:pPr marL="1005840" lvl="2" indent="-457200">
              <a:spcBef>
                <a:spcPts val="0"/>
              </a:spcBef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In </a:t>
            </a:r>
            <a:r>
              <a:rPr lang="en-US" sz="2200" dirty="0">
                <a:latin typeface="Calibri" panose="020F0502020204030204" pitchFamily="34" charset="0"/>
              </a:rPr>
              <a:t>response to a drop in pressure detected by </a:t>
            </a:r>
            <a:r>
              <a:rPr lang="en-US" sz="2200" u="sng" dirty="0">
                <a:latin typeface="Calibri" panose="020F0502020204030204" pitchFamily="34" charset="0"/>
              </a:rPr>
              <a:t>stretch receptors </a:t>
            </a:r>
            <a:r>
              <a:rPr lang="en-US" sz="2200" dirty="0">
                <a:latin typeface="Calibri" panose="020F0502020204030204" pitchFamily="34" charset="0"/>
              </a:rPr>
              <a:t>in vascular </a:t>
            </a:r>
            <a:r>
              <a:rPr lang="en-US" sz="2200" dirty="0" smtClean="0">
                <a:latin typeface="Calibri" panose="020F0502020204030204" pitchFamily="34" charset="0"/>
              </a:rPr>
              <a:t>walls.</a:t>
            </a:r>
          </a:p>
          <a:p>
            <a:pPr marL="1005840" lvl="2" indent="-457200">
              <a:spcBef>
                <a:spcPts val="0"/>
              </a:spcBef>
              <a:buFont typeface="+mj-lt"/>
              <a:buAutoNum type="arabicPeriod"/>
            </a:pPr>
            <a:r>
              <a:rPr lang="en-US" sz="2200" u="sng" dirty="0">
                <a:latin typeface="Calibri" panose="020F0502020204030204" pitchFamily="34" charset="0"/>
              </a:rPr>
              <a:t>W</a:t>
            </a:r>
            <a:r>
              <a:rPr lang="en-US" sz="2200" u="sng" dirty="0" smtClean="0">
                <a:latin typeface="Calibri" panose="020F0502020204030204" pitchFamily="34" charset="0"/>
              </a:rPr>
              <a:t>hen stimulated</a:t>
            </a:r>
            <a:r>
              <a:rPr lang="en-US" sz="2200" dirty="0" smtClean="0">
                <a:latin typeface="Calibri" panose="020F0502020204030204" pitchFamily="34" charset="0"/>
              </a:rPr>
              <a:t> by </a:t>
            </a:r>
            <a:r>
              <a:rPr lang="en-US" sz="2200" dirty="0">
                <a:latin typeface="Calibri" panose="020F0502020204030204" pitchFamily="34" charset="0"/>
              </a:rPr>
              <a:t>macula densa cells.</a:t>
            </a:r>
          </a:p>
          <a:p>
            <a:pPr lvl="3">
              <a:spcBef>
                <a:spcPts val="0"/>
              </a:spcBef>
            </a:pP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2">
              <a:spcBef>
                <a:spcPts val="0"/>
              </a:spcBef>
            </a:pP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61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02" y="464125"/>
            <a:ext cx="11582400" cy="990600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Calibri Light" panose="020F0302020204030204" pitchFamily="34" charset="0"/>
              </a:rPr>
              <a:t>Restoring Critically Low Blood Pressure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9600" y="3255314"/>
            <a:ext cx="10972800" cy="3582216"/>
          </a:xfrm>
        </p:spPr>
        <p:txBody>
          <a:bodyPr>
            <a:normAutofit/>
          </a:bodyPr>
          <a:lstStyle/>
          <a:p>
            <a:r>
              <a:rPr lang="en-US" sz="2200" b="1" dirty="0">
                <a:latin typeface="Calibri" panose="020F0502020204030204" pitchFamily="34" charset="0"/>
              </a:rPr>
              <a:t>Renin</a:t>
            </a:r>
            <a:r>
              <a:rPr lang="en-US" sz="2200" dirty="0">
                <a:latin typeface="Calibri" panose="020F0502020204030204" pitchFamily="34" charset="0"/>
              </a:rPr>
              <a:t> – secreted by </a:t>
            </a:r>
            <a:r>
              <a:rPr lang="en-US" sz="2200" b="1" dirty="0">
                <a:latin typeface="Calibri" panose="020F0502020204030204" pitchFamily="34" charset="0"/>
              </a:rPr>
              <a:t>afferent arterioles </a:t>
            </a:r>
            <a:r>
              <a:rPr lang="en-US" sz="2200" dirty="0">
                <a:latin typeface="Calibri" panose="020F0502020204030204" pitchFamily="34" charset="0"/>
              </a:rPr>
              <a:t>from specialized cells of </a:t>
            </a:r>
            <a:r>
              <a:rPr lang="en-US" sz="2200" b="1" dirty="0">
                <a:latin typeface="Calibri" panose="020F0502020204030204" pitchFamily="34" charset="0"/>
              </a:rPr>
              <a:t>juxtaglomerular apparatus </a:t>
            </a:r>
            <a:r>
              <a:rPr lang="en-US" sz="2200" dirty="0">
                <a:latin typeface="Calibri" panose="020F0502020204030204" pitchFamily="34" charset="0"/>
              </a:rPr>
              <a:t>(</a:t>
            </a:r>
            <a:r>
              <a:rPr lang="en-US" sz="2200" b="1" dirty="0" smtClean="0">
                <a:latin typeface="Calibri" panose="020F0502020204030204" pitchFamily="34" charset="0"/>
              </a:rPr>
              <a:t>juxtaglomerular </a:t>
            </a:r>
            <a:r>
              <a:rPr lang="en-US" sz="2200" dirty="0" smtClean="0">
                <a:latin typeface="Calibri" panose="020F0502020204030204" pitchFamily="34" charset="0"/>
              </a:rPr>
              <a:t>(JG) </a:t>
            </a:r>
            <a:r>
              <a:rPr lang="en-US" sz="2200" b="1" dirty="0">
                <a:latin typeface="Calibri" panose="020F0502020204030204" pitchFamily="34" charset="0"/>
              </a:rPr>
              <a:t>cells</a:t>
            </a:r>
            <a:r>
              <a:rPr lang="en-US" sz="2200" dirty="0">
                <a:latin typeface="Calibri" panose="020F0502020204030204" pitchFamily="34" charset="0"/>
              </a:rPr>
              <a:t>), in response to three stimuli: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Decrease in arterial </a:t>
            </a:r>
            <a:r>
              <a:rPr lang="en-US" sz="2200" u="sng" dirty="0" smtClean="0">
                <a:latin typeface="Calibri" panose="020F0502020204030204" pitchFamily="34" charset="0"/>
              </a:rPr>
              <a:t>blood pressure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Decrease </a:t>
            </a:r>
            <a:r>
              <a:rPr lang="en-US" sz="2200" u="sng" dirty="0" smtClean="0">
                <a:latin typeface="Calibri" panose="020F0502020204030204" pitchFamily="34" charset="0"/>
              </a:rPr>
              <a:t>Na⁺</a:t>
            </a:r>
            <a:r>
              <a:rPr lang="en-US" sz="2200" dirty="0" smtClean="0">
                <a:latin typeface="Calibri" panose="020F0502020204030204" pitchFamily="34" charset="0"/>
              </a:rPr>
              <a:t> levels in ultra-filtrate of nephron measured by macula densa of the juxtaglomerular apparatus.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sz="2200" dirty="0" smtClean="0">
                <a:latin typeface="Calibri" panose="020F0502020204030204" pitchFamily="34" charset="0"/>
              </a:rPr>
              <a:t>Sympathetic nervous system activity through beta1 adrenergic receptors.</a:t>
            </a:r>
            <a:endParaRPr lang="en-US" sz="2200" b="1" dirty="0">
              <a:latin typeface="Calibri" panose="020F0502020204030204" pitchFamily="34" charset="0"/>
            </a:endParaRPr>
          </a:p>
          <a:p>
            <a:r>
              <a:rPr lang="en-US" sz="2200" b="1" dirty="0" smtClean="0">
                <a:latin typeface="Calibri" panose="020F0502020204030204" pitchFamily="34" charset="0"/>
              </a:rPr>
              <a:t>Angiotensin </a:t>
            </a:r>
            <a:r>
              <a:rPr lang="en-US" sz="2200" b="1" dirty="0">
                <a:latin typeface="Calibri" panose="020F0502020204030204" pitchFamily="34" charset="0"/>
              </a:rPr>
              <a:t>I </a:t>
            </a:r>
            <a:r>
              <a:rPr lang="en-US" sz="2200" dirty="0">
                <a:latin typeface="Calibri" panose="020F0502020204030204" pitchFamily="34" charset="0"/>
              </a:rPr>
              <a:t>is produced by action of </a:t>
            </a:r>
            <a:r>
              <a:rPr lang="en-US" sz="2200" b="1" u="sng" dirty="0">
                <a:latin typeface="Calibri" panose="020F0502020204030204" pitchFamily="34" charset="0"/>
              </a:rPr>
              <a:t>renin</a:t>
            </a:r>
            <a:r>
              <a:rPr lang="en-US" sz="2200" dirty="0">
                <a:latin typeface="Calibri" panose="020F0502020204030204" pitchFamily="34" charset="0"/>
              </a:rPr>
              <a:t> </a:t>
            </a:r>
            <a:r>
              <a:rPr lang="en-US" sz="2200" dirty="0" smtClean="0">
                <a:latin typeface="Calibri" panose="020F0502020204030204" pitchFamily="34" charset="0"/>
              </a:rPr>
              <a:t>on </a:t>
            </a:r>
            <a:r>
              <a:rPr lang="en-US" sz="2200" dirty="0">
                <a:latin typeface="Calibri" panose="020F0502020204030204" pitchFamily="34" charset="0"/>
              </a:rPr>
              <a:t>the protein angiotensinogen (formed by </a:t>
            </a:r>
            <a:r>
              <a:rPr lang="en-US" sz="2200" u="sng" dirty="0">
                <a:latin typeface="Calibri" panose="020F0502020204030204" pitchFamily="34" charset="0"/>
              </a:rPr>
              <a:t>liver</a:t>
            </a:r>
            <a:r>
              <a:rPr lang="en-US" sz="2200" dirty="0" smtClean="0">
                <a:latin typeface="Calibri" panose="020F0502020204030204" pitchFamily="34" charset="0"/>
              </a:rPr>
              <a:t>).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Converted </a:t>
            </a:r>
            <a:r>
              <a:rPr lang="en-US" sz="2200" dirty="0">
                <a:latin typeface="Calibri" panose="020F0502020204030204" pitchFamily="34" charset="0"/>
              </a:rPr>
              <a:t>to </a:t>
            </a:r>
            <a:r>
              <a:rPr lang="en-US" sz="2200" b="1" dirty="0">
                <a:latin typeface="Calibri" panose="020F0502020204030204" pitchFamily="34" charset="0"/>
              </a:rPr>
              <a:t>angiotensin II </a:t>
            </a:r>
            <a:r>
              <a:rPr lang="en-US" sz="2200" dirty="0">
                <a:latin typeface="Calibri" panose="020F0502020204030204" pitchFamily="34" charset="0"/>
              </a:rPr>
              <a:t>(in </a:t>
            </a:r>
            <a:r>
              <a:rPr lang="en-US" sz="2200" u="sng" dirty="0">
                <a:latin typeface="Calibri" panose="020F0502020204030204" pitchFamily="34" charset="0"/>
              </a:rPr>
              <a:t>lungs</a:t>
            </a:r>
            <a:r>
              <a:rPr lang="en-US" sz="2200" dirty="0">
                <a:latin typeface="Calibri" panose="020F0502020204030204" pitchFamily="34" charset="0"/>
              </a:rPr>
              <a:t>) by the action of </a:t>
            </a:r>
            <a:r>
              <a:rPr lang="en-US" sz="2200" b="1" dirty="0">
                <a:latin typeface="Calibri" panose="020F0502020204030204" pitchFamily="34" charset="0"/>
              </a:rPr>
              <a:t>angiotensin-converting enzyme </a:t>
            </a:r>
            <a:r>
              <a:rPr lang="en-US" sz="2200" dirty="0">
                <a:latin typeface="Calibri" panose="020F0502020204030204" pitchFamily="34" charset="0"/>
              </a:rPr>
              <a:t>(</a:t>
            </a:r>
            <a:r>
              <a:rPr lang="en-US" sz="2200" b="1" dirty="0">
                <a:latin typeface="Calibri" panose="020F0502020204030204" pitchFamily="34" charset="0"/>
              </a:rPr>
              <a:t>ACE</a:t>
            </a:r>
            <a:r>
              <a:rPr lang="en-US" sz="2200" dirty="0">
                <a:latin typeface="Calibri" panose="020F0502020204030204" pitchFamily="34" charset="0"/>
              </a:rPr>
              <a:t>).</a:t>
            </a:r>
          </a:p>
        </p:txBody>
      </p:sp>
      <p:pic>
        <p:nvPicPr>
          <p:cNvPr id="1026" name="Picture 2" descr="http://www.blobs.org/science/cells/reninsecretio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765" y="621397"/>
            <a:ext cx="2737751" cy="263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676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The Constituents of the Urinary System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15116" y="1825625"/>
            <a:ext cx="6477003" cy="4351338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2 Kidneys </a:t>
            </a:r>
            <a:r>
              <a:rPr lang="en-US" altLang="en-US" sz="2200" dirty="0" smtClean="0">
                <a:latin typeface="Calibri" panose="020F0502020204030204" pitchFamily="34" charset="0"/>
              </a:rPr>
              <a:t>– produce urine.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2 ureters</a:t>
            </a:r>
            <a:r>
              <a:rPr lang="en-US" altLang="en-US" sz="2200" dirty="0" smtClean="0">
                <a:latin typeface="Calibri" panose="020F0502020204030204" pitchFamily="34" charset="0"/>
              </a:rPr>
              <a:t>,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urinary bladder</a:t>
            </a:r>
            <a:r>
              <a:rPr lang="en-US" altLang="en-US" sz="2200" dirty="0" smtClean="0">
                <a:latin typeface="Calibri" panose="020F0502020204030204" pitchFamily="34" charset="0"/>
              </a:rPr>
              <a:t>,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urethra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– eliminate urine.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Kidneys produce urine, which flows from…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E</a:t>
            </a:r>
            <a:r>
              <a:rPr lang="en-US" altLang="en-US" sz="2200" dirty="0" smtClean="0">
                <a:latin typeface="Calibri" panose="020F0502020204030204" pitchFamily="34" charset="0"/>
              </a:rPr>
              <a:t>ach kidney.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Through its ureter to the bladder.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Stored until voided by way of urethra.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 smtClean="0">
                <a:latin typeface="Calibri" panose="020F0502020204030204" pitchFamily="34" charset="0"/>
              </a:rPr>
              <a:t>Filter blood returning 99% of water and solutes.</a:t>
            </a:r>
          </a:p>
          <a:p>
            <a:pPr eaLnBrk="1" hangingPunct="1"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Urination</a:t>
            </a:r>
            <a:r>
              <a:rPr lang="en-US" altLang="en-US" sz="2200" dirty="0" smtClean="0">
                <a:latin typeface="Calibri" panose="020F0502020204030204" pitchFamily="34" charset="0"/>
              </a:rPr>
              <a:t> (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micturition</a:t>
            </a:r>
            <a:r>
              <a:rPr lang="en-US" altLang="en-US" sz="2200" dirty="0" smtClean="0">
                <a:latin typeface="Calibri" panose="020F0502020204030204" pitchFamily="34" charset="0"/>
              </a:rPr>
              <a:t>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Elimination process.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35653" y="1751037"/>
            <a:ext cx="4417453" cy="4752794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9652277" y="3721993"/>
            <a:ext cx="470517" cy="6370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180365" y="4352684"/>
            <a:ext cx="208334" cy="726326"/>
          </a:xfrm>
          <a:prstGeom prst="rect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5400000">
            <a:off x="9291209" y="5121232"/>
            <a:ext cx="446668" cy="534437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428318" y="5650421"/>
            <a:ext cx="198202" cy="28348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471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11" grpId="0" animBg="1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3425588" y="533400"/>
            <a:ext cx="8156812" cy="990600"/>
          </a:xfrm>
        </p:spPr>
        <p:txBody>
          <a:bodyPr>
            <a:normAutofit/>
          </a:bodyPr>
          <a:lstStyle/>
          <a:p>
            <a:pPr algn="ctr" eaLnBrk="1" hangingPunct="1"/>
            <a:endParaRPr lang="en-US" alt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808515" y="5081451"/>
            <a:ext cx="9274628" cy="1487163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altLang="en-US" sz="2200" b="1" dirty="0">
                <a:latin typeface="Calibri" panose="020F0502020204030204" pitchFamily="34" charset="0"/>
              </a:rPr>
              <a:t>Angiotensin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II (liver)- </a:t>
            </a:r>
            <a:r>
              <a:rPr lang="en-US" altLang="en-US" sz="2200" dirty="0" smtClean="0">
                <a:latin typeface="Calibri" panose="020F0502020204030204" pitchFamily="34" charset="0"/>
              </a:rPr>
              <a:t>Very </a:t>
            </a:r>
            <a:r>
              <a:rPr lang="en-US" altLang="en-US" sz="2200" dirty="0">
                <a:latin typeface="Calibri" panose="020F0502020204030204" pitchFamily="34" charset="0"/>
              </a:rPr>
              <a:t>potent </a:t>
            </a:r>
            <a:r>
              <a:rPr lang="en-US" altLang="en-US" sz="2200" u="sng" dirty="0" smtClean="0">
                <a:latin typeface="Calibri" panose="020F0502020204030204" pitchFamily="34" charset="0"/>
              </a:rPr>
              <a:t>vasoconstrictor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Aldosterone (adrenal cortex) - </a:t>
            </a:r>
            <a:r>
              <a:rPr lang="en-US" altLang="en-US" sz="2200" dirty="0" smtClean="0">
                <a:latin typeface="Calibri" panose="020F0502020204030204" pitchFamily="34" charset="0"/>
              </a:rPr>
              <a:t>Na</a:t>
            </a:r>
            <a:r>
              <a:rPr lang="en-US" altLang="en-US" sz="2200" dirty="0">
                <a:latin typeface="Calibri" panose="020F0502020204030204" pitchFamily="34" charset="0"/>
              </a:rPr>
              <a:t>⁺ and water retention by </a:t>
            </a:r>
            <a:r>
              <a:rPr lang="en-US" altLang="en-US" sz="2200" dirty="0" smtClean="0">
                <a:latin typeface="Calibri" panose="020F0502020204030204" pitchFamily="34" charset="0"/>
              </a:rPr>
              <a:t>kidneys.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r>
              <a:rPr lang="en-US" altLang="en-US" sz="2200" dirty="0">
                <a:latin typeface="Calibri" panose="020F0502020204030204" pitchFamily="34" charset="0"/>
              </a:rPr>
              <a:t>↑ blood volume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pressure.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</a:pPr>
            <a:r>
              <a:rPr lang="en-US" altLang="en-US" sz="2200" b="1" dirty="0" smtClean="0">
                <a:latin typeface="Calibri" panose="020F0502020204030204" pitchFamily="34" charset="0"/>
              </a:rPr>
              <a:t>Anti-diuretic hormone </a:t>
            </a:r>
            <a:r>
              <a:rPr lang="en-US" altLang="en-US" sz="2200" dirty="0" smtClean="0">
                <a:latin typeface="Calibri" panose="020F0502020204030204" pitchFamily="34" charset="0"/>
              </a:rPr>
              <a:t>(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ADH – post. pituitary</a:t>
            </a:r>
            <a:r>
              <a:rPr lang="en-US" altLang="en-US" sz="2200" dirty="0" smtClean="0">
                <a:latin typeface="Calibri" panose="020F0502020204030204" pitchFamily="34" charset="0"/>
              </a:rPr>
              <a:t>) - Water retention. 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Calibri" panose="020F0502020204030204" pitchFamily="34" charset="0"/>
                <a:hlinkClick r:id="rId3"/>
              </a:rPr>
              <a:t>Video </a:t>
            </a:r>
            <a:r>
              <a:rPr lang="en-US" sz="2200" dirty="0">
                <a:latin typeface="Calibri" panose="020F0502020204030204" pitchFamily="34" charset="0"/>
                <a:hlinkClick r:id="rId3"/>
              </a:rPr>
              <a:t>on hormonal regulation of GFR.</a:t>
            </a:r>
            <a:endParaRPr lang="en-US" sz="2200" dirty="0">
              <a:latin typeface="Calibri" panose="020F0502020204030204" pitchFamily="34" charset="0"/>
            </a:endParaRPr>
          </a:p>
          <a:p>
            <a:pPr lvl="1">
              <a:spcBef>
                <a:spcPts val="200"/>
              </a:spcBef>
              <a:buFont typeface="Calibri" panose="020F0502020204030204" pitchFamily="34" charset="0"/>
              <a:buChar char="−"/>
            </a:pPr>
            <a:endParaRPr lang="en-US" altLang="en-US" sz="2200" dirty="0">
              <a:latin typeface="Calibri" panose="020F0502020204030204" pitchFamily="34" charset="0"/>
              <a:sym typeface="Symbol" panose="05050102010706020507" pitchFamily="18" charset="2"/>
            </a:endParaRPr>
          </a:p>
          <a:p>
            <a:pPr>
              <a:spcBef>
                <a:spcPts val="200"/>
              </a:spcBef>
            </a:pPr>
            <a:endParaRPr lang="en-US" sz="2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560" y="0"/>
            <a:ext cx="9550400" cy="5081451"/>
          </a:xfrm>
        </p:spPr>
      </p:pic>
    </p:spTree>
    <p:extLst>
      <p:ext uri="{BB962C8B-B14F-4D97-AF65-F5344CB8AC3E}">
        <p14:creationId xmlns:p14="http://schemas.microsoft.com/office/powerpoint/2010/main" val="18814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The Collecting System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338818" y="2825087"/>
            <a:ext cx="4559246" cy="362610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0189" y="1552668"/>
            <a:ext cx="5547575" cy="1913862"/>
          </a:xfrm>
        </p:spPr>
        <p:txBody>
          <a:bodyPr/>
          <a:lstStyle/>
          <a:p>
            <a:r>
              <a:rPr lang="en-US" altLang="en-US" sz="2200" b="1" dirty="0">
                <a:latin typeface="Calibri" panose="020F0502020204030204" pitchFamily="34" charset="0"/>
              </a:rPr>
              <a:t>Collecting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duct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papillary duct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Drain </a:t>
            </a:r>
            <a:r>
              <a:rPr lang="en-US" altLang="en-US" sz="2200" dirty="0">
                <a:latin typeface="Calibri" panose="020F0502020204030204" pitchFamily="34" charset="0"/>
              </a:rPr>
              <a:t>urine </a:t>
            </a:r>
            <a:r>
              <a:rPr lang="en-US" altLang="en-US" sz="2200" dirty="0" smtClean="0">
                <a:latin typeface="Calibri" panose="020F0502020204030204" pitchFamily="34" charset="0"/>
              </a:rPr>
              <a:t>to </a:t>
            </a:r>
            <a:r>
              <a:rPr lang="en-US" altLang="en-US" sz="2200" dirty="0">
                <a:latin typeface="Calibri" panose="020F0502020204030204" pitchFamily="34" charset="0"/>
              </a:rPr>
              <a:t>renal pelvis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ureter.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Papillary duct </a:t>
            </a:r>
            <a:r>
              <a:rPr lang="en-US" altLang="en-US" sz="2200" dirty="0" smtClean="0">
                <a:latin typeface="Calibri" panose="020F0502020204030204" pitchFamily="34" charset="0"/>
              </a:rPr>
              <a:t>delivers 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minor calyx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27" y="1486470"/>
            <a:ext cx="4863360" cy="53715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24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Histology - Identify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10068232" cy="4718304"/>
          </a:xfrm>
        </p:spPr>
        <p:txBody>
          <a:bodyPr>
            <a:normAutofit/>
          </a:bodyPr>
          <a:lstStyle/>
          <a:p>
            <a:r>
              <a:rPr lang="en-US" dirty="0" smtClean="0"/>
              <a:t>Macula </a:t>
            </a:r>
            <a:r>
              <a:rPr lang="en-US" dirty="0" err="1" smtClean="0"/>
              <a:t>Densa</a:t>
            </a:r>
            <a:r>
              <a:rPr lang="en-US" dirty="0" smtClean="0"/>
              <a:t> – on DCT adjacent to glomerulus</a:t>
            </a:r>
          </a:p>
          <a:p>
            <a:r>
              <a:rPr lang="en-US" dirty="0" smtClean="0"/>
              <a:t>Parietal and Visceral layers (</a:t>
            </a:r>
            <a:r>
              <a:rPr lang="en-US" dirty="0" err="1" smtClean="0"/>
              <a:t>podycytes</a:t>
            </a:r>
            <a:r>
              <a:rPr lang="en-US" dirty="0" smtClean="0"/>
              <a:t>) of </a:t>
            </a:r>
            <a:r>
              <a:rPr lang="en-US" dirty="0" err="1" smtClean="0"/>
              <a:t>Bowmans</a:t>
            </a:r>
            <a:r>
              <a:rPr lang="en-US" dirty="0" smtClean="0"/>
              <a:t> capsule</a:t>
            </a:r>
          </a:p>
          <a:p>
            <a:r>
              <a:rPr lang="en-US" dirty="0" smtClean="0"/>
              <a:t>PCT – low columnar with </a:t>
            </a:r>
            <a:r>
              <a:rPr lang="en-US" u="sng" dirty="0" smtClean="0"/>
              <a:t>brush border</a:t>
            </a:r>
            <a:r>
              <a:rPr lang="en-US" dirty="0" smtClean="0"/>
              <a:t>, often stain darker</a:t>
            </a:r>
          </a:p>
          <a:p>
            <a:r>
              <a:rPr lang="en-US" dirty="0" smtClean="0"/>
              <a:t>DCT – cuboidal without brush border</a:t>
            </a:r>
          </a:p>
          <a:p>
            <a:r>
              <a:rPr lang="en-US" dirty="0" smtClean="0"/>
              <a:t>Collecting Duct – dense low cuboidal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02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900" y="-325464"/>
            <a:ext cx="7530940" cy="7212796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3792795" y="1215218"/>
            <a:ext cx="294967" cy="3834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4424519" y="5289865"/>
            <a:ext cx="373623" cy="5210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4424519" y="5810865"/>
            <a:ext cx="37362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7660" y="0"/>
            <a:ext cx="8482767" cy="6362075"/>
          </a:xfrm>
        </p:spPr>
      </p:pic>
    </p:spTree>
    <p:extLst>
      <p:ext uri="{BB962C8B-B14F-4D97-AF65-F5344CB8AC3E}">
        <p14:creationId xmlns:p14="http://schemas.microsoft.com/office/powerpoint/2010/main" val="27694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>
                <a:latin typeface="Calibri Light" panose="020F0302020204030204" pitchFamily="34" charset="0"/>
              </a:rPr>
              <a:t>Urine Transport, Storage, and Elimination</a:t>
            </a:r>
          </a:p>
        </p:txBody>
      </p:sp>
      <p:sp>
        <p:nvSpPr>
          <p:cNvPr id="56324" name="Content Placeholder 5"/>
          <p:cNvSpPr>
            <a:spLocks noGrp="1"/>
          </p:cNvSpPr>
          <p:nvPr>
            <p:ph sz="half" idx="1"/>
          </p:nvPr>
        </p:nvSpPr>
        <p:spPr>
          <a:xfrm>
            <a:off x="865492" y="1825625"/>
            <a:ext cx="6299579" cy="4351338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Consists of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Ureter</a:t>
            </a:r>
            <a:r>
              <a:rPr lang="en-US" altLang="en-US" sz="2200" dirty="0" smtClean="0">
                <a:latin typeface="Calibri" panose="020F0502020204030204" pitchFamily="34" charset="0"/>
              </a:rPr>
              <a:t> (2)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Urinary bladder </a:t>
            </a:r>
            <a:r>
              <a:rPr lang="en-US" altLang="en-US" sz="2200" dirty="0" smtClean="0">
                <a:latin typeface="Calibri" panose="020F0502020204030204" pitchFamily="34" charset="0"/>
              </a:rPr>
              <a:t>(1)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Urethra</a:t>
            </a:r>
            <a:r>
              <a:rPr lang="en-US" altLang="en-US" sz="2200" dirty="0" smtClean="0">
                <a:latin typeface="Calibri" panose="020F0502020204030204" pitchFamily="34" charset="0"/>
              </a:rPr>
              <a:t> (1)</a:t>
            </a:r>
          </a:p>
          <a:p>
            <a:pPr eaLnBrk="1" hangingPunct="1"/>
            <a:r>
              <a:rPr lang="en-US" altLang="en-US" sz="2200" dirty="0" smtClean="0">
                <a:latin typeface="Calibri" panose="020F0502020204030204" pitchFamily="34" charset="0"/>
              </a:rPr>
              <a:t>Pyelogram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X</a:t>
            </a:r>
            <a:r>
              <a:rPr lang="en-US" altLang="en-US" sz="2200" dirty="0" smtClean="0">
                <a:latin typeface="Calibri" panose="020F0502020204030204" pitchFamily="34" charset="0"/>
              </a:rPr>
              <a:t>-ray of kidneys after intravenous administration of radiopaque contrast compound.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974005" y="1385246"/>
            <a:ext cx="4203511" cy="534992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0C1-BC66-4899-8E59-7E21C7B19A5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01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u="sng" dirty="0" smtClean="0">
                <a:latin typeface="Calibri Light" panose="020F0302020204030204" pitchFamily="34" charset="0"/>
              </a:rPr>
              <a:t>Ureters</a:t>
            </a:r>
            <a:r>
              <a:rPr lang="en-US" sz="4000" dirty="0" smtClean="0">
                <a:latin typeface="Calibri Light" panose="020F0302020204030204" pitchFamily="34" charset="0"/>
              </a:rPr>
              <a:t>: Organs that Collect and Transport Urine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altLang="en-US" sz="3600" dirty="0"/>
          </a:p>
          <a:p>
            <a:pPr eaLnBrk="1" hangingPunct="1">
              <a:lnSpc>
                <a:spcPct val="80000"/>
              </a:lnSpc>
            </a:pPr>
            <a:endParaRPr lang="en-US" altLang="en-US" sz="3600" dirty="0"/>
          </a:p>
          <a:p>
            <a:pPr eaLnBrk="1" hangingPunct="1">
              <a:lnSpc>
                <a:spcPct val="80000"/>
              </a:lnSpc>
            </a:pPr>
            <a:endParaRPr lang="en-US" altLang="en-US" sz="3600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4000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4000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3600" dirty="0"/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3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2000" dirty="0"/>
          </a:p>
        </p:txBody>
      </p:sp>
      <p:sp>
        <p:nvSpPr>
          <p:cNvPr id="57350" name="TextBox 6"/>
          <p:cNvSpPr txBox="1">
            <a:spLocks noChangeArrowheads="1"/>
          </p:cNvSpPr>
          <p:nvPr/>
        </p:nvSpPr>
        <p:spPr bwMode="auto">
          <a:xfrm>
            <a:off x="1782174" y="1355679"/>
            <a:ext cx="85806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n-US" altLang="en-US" sz="2200" dirty="0">
                <a:latin typeface="Calibri" panose="020F0502020204030204" pitchFamily="34" charset="0"/>
              </a:rPr>
              <a:t>Retroperitoneal, </a:t>
            </a:r>
            <a:r>
              <a:rPr lang="en-US" altLang="en-US" sz="2200" dirty="0" smtClean="0">
                <a:latin typeface="Calibri" panose="020F0502020204030204" pitchFamily="34" charset="0"/>
              </a:rPr>
              <a:t>~30 </a:t>
            </a:r>
            <a:r>
              <a:rPr lang="en-US" altLang="en-US" sz="2200" dirty="0">
                <a:latin typeface="Calibri" panose="020F0502020204030204" pitchFamily="34" charset="0"/>
              </a:rPr>
              <a:t>cm long, paths differ between females and males</a:t>
            </a:r>
          </a:p>
        </p:txBody>
      </p:sp>
      <p:pic>
        <p:nvPicPr>
          <p:cNvPr id="10" name="Picture 4" descr="26_19Figurea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13"/>
          <a:stretch>
            <a:fillRect/>
          </a:stretch>
        </p:blipFill>
        <p:spPr bwMode="auto">
          <a:xfrm>
            <a:off x="300715" y="2346279"/>
            <a:ext cx="5412684" cy="419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0C1-BC66-4899-8E59-7E21C7B19A56}" type="slidenum">
              <a:rPr lang="en-US" smtClean="0"/>
              <a:t>25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404513" y="1727944"/>
            <a:ext cx="6619165" cy="4967824"/>
          </a:xfrm>
        </p:spPr>
        <p:txBody>
          <a:bodyPr>
            <a:noAutofit/>
          </a:bodyPr>
          <a:lstStyle/>
          <a:p>
            <a:pPr>
              <a:spcBef>
                <a:spcPts val="200"/>
              </a:spcBef>
            </a:pPr>
            <a:r>
              <a:rPr lang="en-US" altLang="en-US" sz="2000" dirty="0" smtClean="0">
                <a:latin typeface="Calibri" panose="020F0502020204030204" pitchFamily="34" charset="0"/>
              </a:rPr>
              <a:t>3 </a:t>
            </a:r>
            <a:r>
              <a:rPr lang="en-US" altLang="en-US" sz="2000" dirty="0">
                <a:latin typeface="Calibri" panose="020F0502020204030204" pitchFamily="34" charset="0"/>
              </a:rPr>
              <a:t>layers in </a:t>
            </a:r>
            <a:r>
              <a:rPr lang="en-US" altLang="en-US" sz="2000" dirty="0" smtClean="0">
                <a:latin typeface="Calibri" panose="020F0502020204030204" pitchFamily="34" charset="0"/>
              </a:rPr>
              <a:t>wall</a:t>
            </a:r>
          </a:p>
          <a:p>
            <a:pPr marL="891540" lvl="2" indent="-342900">
              <a:spcBef>
                <a:spcPts val="200"/>
              </a:spcBef>
              <a:buFont typeface="+mj-lt"/>
              <a:buAutoNum type="arabicPeriod"/>
            </a:pPr>
            <a:r>
              <a:rPr lang="en-US" altLang="en-US" b="1" dirty="0" smtClean="0">
                <a:latin typeface="Calibri" panose="020F0502020204030204" pitchFamily="34" charset="0"/>
              </a:rPr>
              <a:t>Mucosa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is </a:t>
            </a:r>
            <a:r>
              <a:rPr lang="en-US" altLang="en-US" b="1" u="sng" dirty="0">
                <a:latin typeface="Calibri" panose="020F0502020204030204" pitchFamily="34" charset="0"/>
              </a:rPr>
              <a:t>transitional epithelium </a:t>
            </a:r>
            <a:r>
              <a:rPr lang="en-US" altLang="en-US" dirty="0">
                <a:latin typeface="Calibri" panose="020F0502020204030204" pitchFamily="34" charset="0"/>
              </a:rPr>
              <a:t>and lamina </a:t>
            </a:r>
            <a:r>
              <a:rPr lang="en-US" altLang="en-US" dirty="0" smtClean="0">
                <a:latin typeface="Calibri" panose="020F0502020204030204" pitchFamily="34" charset="0"/>
              </a:rPr>
              <a:t>propria.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3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>
                <a:latin typeface="Calibri" panose="020F0502020204030204" pitchFamily="34" charset="0"/>
              </a:rPr>
              <a:t>Since organ must inflate and </a:t>
            </a:r>
            <a:r>
              <a:rPr lang="en-US" altLang="en-US" sz="2000" dirty="0" smtClean="0">
                <a:latin typeface="Calibri" panose="020F0502020204030204" pitchFamily="34" charset="0"/>
              </a:rPr>
              <a:t>deflate.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lvl="3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>
                <a:latin typeface="Calibri" panose="020F0502020204030204" pitchFamily="34" charset="0"/>
              </a:rPr>
              <a:t>Mucus prevents the cells from being contacted by </a:t>
            </a:r>
            <a:r>
              <a:rPr lang="en-US" altLang="en-US" sz="2000" dirty="0" smtClean="0">
                <a:latin typeface="Calibri" panose="020F0502020204030204" pitchFamily="34" charset="0"/>
              </a:rPr>
              <a:t>urine.</a:t>
            </a:r>
          </a:p>
          <a:p>
            <a:pPr lvl="3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 smtClean="0">
                <a:latin typeface="Calibri" panose="020F0502020204030204" pitchFamily="34" charset="0"/>
              </a:rPr>
              <a:t>No submucosa</a:t>
            </a:r>
          </a:p>
          <a:p>
            <a:pPr marL="1005840" lvl="2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b="1" dirty="0" err="1" smtClean="0">
                <a:latin typeface="Calibri" panose="020F0502020204030204" pitchFamily="34" charset="0"/>
              </a:rPr>
              <a:t>Muscularis</a:t>
            </a:r>
            <a:r>
              <a:rPr lang="en-US" altLang="en-US" b="1" dirty="0">
                <a:latin typeface="Calibri" panose="020F0502020204030204" pitchFamily="34" charset="0"/>
              </a:rPr>
              <a:t> </a:t>
            </a:r>
            <a:r>
              <a:rPr lang="en-US" altLang="en-US" b="1" dirty="0" smtClean="0">
                <a:latin typeface="Calibri" panose="020F0502020204030204" pitchFamily="34" charset="0"/>
              </a:rPr>
              <a:t>-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b="1" dirty="0" smtClean="0">
                <a:latin typeface="Calibri" panose="020F0502020204030204" pitchFamily="34" charset="0"/>
              </a:rPr>
              <a:t>smooth muscle</a:t>
            </a:r>
            <a:endParaRPr lang="en-US" altLang="en-US" b="1" u="sng" dirty="0">
              <a:latin typeface="Calibri" panose="020F0502020204030204" pitchFamily="34" charset="0"/>
            </a:endParaRPr>
          </a:p>
          <a:p>
            <a:pPr lvl="3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>
                <a:latin typeface="Calibri" panose="020F0502020204030204" pitchFamily="34" charset="0"/>
              </a:rPr>
              <a:t>Inner longitudinal and outer circular smooth muscle </a:t>
            </a:r>
            <a:r>
              <a:rPr lang="en-US" altLang="en-US" sz="2000" dirty="0" smtClean="0">
                <a:latin typeface="Calibri" panose="020F0502020204030204" pitchFamily="34" charset="0"/>
              </a:rPr>
              <a:t>layer.</a:t>
            </a:r>
            <a:endParaRPr lang="en-US" altLang="en-US" sz="2000" dirty="0">
              <a:latin typeface="Calibri" panose="020F0502020204030204" pitchFamily="34" charset="0"/>
            </a:endParaRPr>
          </a:p>
          <a:p>
            <a:pPr lvl="3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>
                <a:latin typeface="Calibri" panose="020F0502020204030204" pitchFamily="34" charset="0"/>
              </a:rPr>
              <a:t>Peristalsis contributes to urine </a:t>
            </a:r>
            <a:r>
              <a:rPr lang="en-US" altLang="en-US" sz="2000" dirty="0" smtClean="0">
                <a:latin typeface="Calibri" panose="020F0502020204030204" pitchFamily="34" charset="0"/>
              </a:rPr>
              <a:t>flow.</a:t>
            </a:r>
          </a:p>
          <a:p>
            <a:pPr marL="1005840" lvl="2" indent="-457200">
              <a:spcBef>
                <a:spcPts val="200"/>
              </a:spcBef>
              <a:buFont typeface="+mj-lt"/>
              <a:buAutoNum type="arabicPeriod"/>
            </a:pPr>
            <a:r>
              <a:rPr lang="en-US" altLang="en-US" b="1" dirty="0" smtClean="0">
                <a:latin typeface="Calibri" panose="020F0502020204030204" pitchFamily="34" charset="0"/>
              </a:rPr>
              <a:t>Adventitia (retroperitoneal)</a:t>
            </a:r>
            <a:r>
              <a:rPr lang="en-US" altLang="en-US" dirty="0" smtClean="0">
                <a:latin typeface="Calibri" panose="020F0502020204030204" pitchFamily="34" charset="0"/>
              </a:rPr>
              <a:t> </a:t>
            </a:r>
            <a:r>
              <a:rPr lang="en-US" altLang="en-US" dirty="0">
                <a:latin typeface="Calibri" panose="020F0502020204030204" pitchFamily="34" charset="0"/>
              </a:rPr>
              <a:t>layer of loose connective </a:t>
            </a:r>
            <a:r>
              <a:rPr lang="en-US" altLang="en-US" b="1" dirty="0">
                <a:latin typeface="Calibri" panose="020F0502020204030204" pitchFamily="34" charset="0"/>
              </a:rPr>
              <a:t>tissue</a:t>
            </a:r>
            <a:r>
              <a:rPr lang="en-US" altLang="en-US" dirty="0">
                <a:latin typeface="Calibri" panose="020F0502020204030204" pitchFamily="34" charset="0"/>
              </a:rPr>
              <a:t> anchors in </a:t>
            </a:r>
            <a:r>
              <a:rPr lang="en-US" altLang="en-US" dirty="0" smtClean="0">
                <a:latin typeface="Calibri" panose="020F0502020204030204" pitchFamily="34" charset="0"/>
              </a:rPr>
              <a:t>place.</a:t>
            </a:r>
            <a:endParaRPr lang="en-US" altLang="en-US" dirty="0">
              <a:latin typeface="Calibri" panose="020F0502020204030204" pitchFamily="34" charset="0"/>
            </a:endParaRPr>
          </a:p>
          <a:p>
            <a:pPr lvl="3">
              <a:spcBef>
                <a:spcPts val="200"/>
              </a:spcBef>
              <a:buFont typeface="Calibri" panose="020F0502020204030204" pitchFamily="34" charset="0"/>
              <a:buChar char="‒"/>
            </a:pPr>
            <a:r>
              <a:rPr lang="en-US" altLang="en-US" sz="2000" dirty="0">
                <a:latin typeface="Calibri" panose="020F0502020204030204" pitchFamily="34" charset="0"/>
              </a:rPr>
              <a:t>Contains lymphatics and blood vessels to supply </a:t>
            </a:r>
            <a:r>
              <a:rPr lang="en-US" altLang="en-US" sz="2000" dirty="0" smtClean="0">
                <a:latin typeface="Calibri" panose="020F0502020204030204" pitchFamily="34" charset="0"/>
              </a:rPr>
              <a:t>ureter.</a:t>
            </a:r>
            <a:endParaRPr lang="en-US" alt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9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Nephrolithiasis – kidney stones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886" y="1255694"/>
            <a:ext cx="7067005" cy="532145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72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8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b="1" u="sng" dirty="0" smtClean="0">
                <a:latin typeface="Calibri Light" panose="020F0302020204030204" pitchFamily="34" charset="0"/>
              </a:rPr>
              <a:t>Urinary Bladder:</a:t>
            </a:r>
            <a:br>
              <a:rPr lang="en-US" sz="4000" b="1" u="sng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Hollow, distensible muscular organ with capacity to stretch.</a:t>
            </a:r>
            <a:endParaRPr 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32662"/>
            <a:ext cx="5675952" cy="4700149"/>
          </a:xfrm>
        </p:spPr>
        <p:txBody>
          <a:bodyPr>
            <a:normAutofit/>
          </a:bodyPr>
          <a:lstStyle/>
          <a:p>
            <a:r>
              <a:rPr lang="en-US" altLang="en-US" sz="2200" b="1" dirty="0">
                <a:latin typeface="Calibri" panose="020F0502020204030204" pitchFamily="34" charset="0"/>
              </a:rPr>
              <a:t>Posterior to pubic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symphysis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In </a:t>
            </a:r>
            <a:r>
              <a:rPr lang="en-US" altLang="en-US" sz="2200" b="1" dirty="0">
                <a:latin typeface="Calibri" panose="020F0502020204030204" pitchFamily="34" charset="0"/>
              </a:rPr>
              <a:t>females</a:t>
            </a:r>
            <a:r>
              <a:rPr lang="en-US" altLang="en-US" sz="2200" dirty="0">
                <a:latin typeface="Calibri" panose="020F0502020204030204" pitchFamily="34" charset="0"/>
              </a:rPr>
              <a:t> is </a:t>
            </a:r>
            <a:r>
              <a:rPr lang="en-US" altLang="en-US" sz="2200" b="1" dirty="0">
                <a:latin typeface="Calibri" panose="020F0502020204030204" pitchFamily="34" charset="0"/>
              </a:rPr>
              <a:t>anterior to vagina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dirty="0" smtClean="0">
                <a:latin typeface="Calibri" panose="020F0502020204030204" pitchFamily="34" charset="0"/>
              </a:rPr>
              <a:t>and </a:t>
            </a:r>
            <a:r>
              <a:rPr lang="en-US" altLang="en-US" sz="2200" b="1" dirty="0">
                <a:latin typeface="Calibri" panose="020F0502020204030204" pitchFamily="34" charset="0"/>
              </a:rPr>
              <a:t>inferior 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uterus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In </a:t>
            </a:r>
            <a:r>
              <a:rPr lang="en-US" altLang="en-US" sz="2200" b="1" dirty="0">
                <a:latin typeface="Calibri" panose="020F0502020204030204" pitchFamily="34" charset="0"/>
              </a:rPr>
              <a:t>males</a:t>
            </a:r>
            <a:r>
              <a:rPr lang="en-US" altLang="en-US" sz="2200" dirty="0">
                <a:latin typeface="Calibri" panose="020F0502020204030204" pitchFamily="34" charset="0"/>
              </a:rPr>
              <a:t> lies </a:t>
            </a:r>
            <a:r>
              <a:rPr lang="en-US" altLang="en-US" sz="2200" b="1" dirty="0">
                <a:latin typeface="Calibri" panose="020F0502020204030204" pitchFamily="34" charset="0"/>
              </a:rPr>
              <a:t>anterior 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rectum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Maximum capacity </a:t>
            </a:r>
            <a:r>
              <a:rPr lang="en-US" altLang="en-US" sz="2200" dirty="0">
                <a:latin typeface="Calibri" panose="020F0502020204030204" pitchFamily="34" charset="0"/>
              </a:rPr>
              <a:t>of 700 - 800 </a:t>
            </a:r>
            <a:r>
              <a:rPr lang="en-US" altLang="en-US" sz="2200" dirty="0" smtClean="0">
                <a:latin typeface="Calibri" panose="020F0502020204030204" pitchFamily="34" charset="0"/>
              </a:rPr>
              <a:t>mL.</a:t>
            </a:r>
          </a:p>
          <a:p>
            <a:r>
              <a:rPr lang="en-US" altLang="en-US" sz="2200" b="1" dirty="0" smtClean="0">
                <a:latin typeface="Calibri" panose="020F0502020204030204" pitchFamily="34" charset="0"/>
              </a:rPr>
              <a:t>Rugae</a:t>
            </a:r>
            <a:r>
              <a:rPr lang="en-US" altLang="en-US" sz="2200" dirty="0" smtClean="0">
                <a:latin typeface="Calibri" panose="020F0502020204030204" pitchFamily="34" charset="0"/>
              </a:rPr>
              <a:t> – conspicuous wrinkles in a relaxed bladder.</a:t>
            </a:r>
          </a:p>
          <a:p>
            <a:r>
              <a:rPr lang="en-US" altLang="en-US" sz="2200" b="1" u="sng" dirty="0" smtClean="0">
                <a:latin typeface="Calibri" panose="020F0502020204030204" pitchFamily="34" charset="0"/>
              </a:rPr>
              <a:t>Trigone – 3!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Smooth </a:t>
            </a:r>
            <a:r>
              <a:rPr lang="en-US" altLang="en-US" sz="2200" dirty="0">
                <a:latin typeface="Calibri" panose="020F0502020204030204" pitchFamily="34" charset="0"/>
              </a:rPr>
              <a:t>flat area bordered by 2 ureteral openings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1 </a:t>
            </a:r>
            <a:r>
              <a:rPr lang="en-US" altLang="en-US" sz="2200" dirty="0">
                <a:latin typeface="Calibri" panose="020F0502020204030204" pitchFamily="34" charset="0"/>
              </a:rPr>
              <a:t>urethral </a:t>
            </a:r>
            <a:r>
              <a:rPr lang="en-US" altLang="en-US" sz="2200" dirty="0" smtClean="0">
                <a:latin typeface="Calibri" panose="020F0502020204030204" pitchFamily="34" charset="0"/>
              </a:rPr>
              <a:t>opening.</a:t>
            </a:r>
          </a:p>
          <a:p>
            <a:r>
              <a:rPr lang="en-US" altLang="en-US" sz="2200" b="1" u="sng" dirty="0" smtClean="0">
                <a:latin typeface="Calibri" panose="020F0502020204030204" pitchFamily="34" charset="0"/>
              </a:rPr>
              <a:t>Transitional epithelium </a:t>
            </a:r>
            <a:r>
              <a:rPr lang="en-US" altLang="en-US" sz="2200" dirty="0" smtClean="0">
                <a:latin typeface="Calibri" panose="020F0502020204030204" pitchFamily="34" charset="0"/>
              </a:rPr>
              <a:t>with capacity to stretch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0C1-BC66-4899-8E59-7E21C7B19A56}" type="slidenum">
              <a:rPr lang="en-US" smtClean="0"/>
              <a:t>27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81" y="1709929"/>
            <a:ext cx="5571319" cy="5032066"/>
          </a:xfrm>
        </p:spPr>
      </p:pic>
    </p:spTree>
    <p:extLst>
      <p:ext uri="{BB962C8B-B14F-4D97-AF65-F5344CB8AC3E}">
        <p14:creationId xmlns:p14="http://schemas.microsoft.com/office/powerpoint/2010/main" val="126366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60" y="182880"/>
            <a:ext cx="6544840" cy="6605925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702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7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b="1" dirty="0" smtClean="0">
                <a:latin typeface="Calibri Light" panose="020F0302020204030204" pitchFamily="34" charset="0"/>
              </a:rPr>
              <a:t>Bladder</a:t>
            </a:r>
            <a:r>
              <a:rPr lang="en-US" sz="4000" dirty="0" smtClean="0">
                <a:latin typeface="Calibri Light" panose="020F0302020204030204" pitchFamily="34" charset="0"/>
              </a:rPr>
              <a:t> Histology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73121" y="1319350"/>
            <a:ext cx="5797642" cy="5297496"/>
          </a:xfrm>
        </p:spPr>
        <p:txBody>
          <a:bodyPr>
            <a:normAutofit lnSpcReduction="10000"/>
          </a:bodyPr>
          <a:lstStyle/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Mucosa</a:t>
            </a:r>
          </a:p>
          <a:p>
            <a:pPr lvl="2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sz="2200" b="1" dirty="0" smtClean="0">
                <a:latin typeface="Calibri" panose="020F0502020204030204" pitchFamily="34" charset="0"/>
              </a:rPr>
              <a:t>Transitional epithelium </a:t>
            </a:r>
            <a:r>
              <a:rPr lang="en-US" sz="2200" dirty="0" smtClean="0">
                <a:latin typeface="Calibri" panose="020F0502020204030204" pitchFamily="34" charset="0"/>
              </a:rPr>
              <a:t>and </a:t>
            </a:r>
            <a:r>
              <a:rPr lang="en-US" sz="2200" b="1" dirty="0" smtClean="0">
                <a:latin typeface="Calibri" panose="020F0502020204030204" pitchFamily="34" charset="0"/>
              </a:rPr>
              <a:t>lamina propria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Submucosa</a:t>
            </a:r>
            <a:r>
              <a:rPr lang="en-US" sz="2000" b="1" dirty="0" smtClean="0">
                <a:latin typeface="Calibri" panose="020F0502020204030204" pitchFamily="34" charset="0"/>
              </a:rPr>
              <a:t> </a:t>
            </a:r>
            <a:r>
              <a:rPr lang="en-US" sz="1800" i="1" dirty="0" smtClean="0">
                <a:latin typeface="Calibri" panose="020F0502020204030204" pitchFamily="34" charset="0"/>
              </a:rPr>
              <a:t>- </a:t>
            </a:r>
            <a:r>
              <a:rPr lang="en-US" sz="1800" i="1" dirty="0"/>
              <a:t>Some authorities do not include a submucosa in the wall of the urinary bladder--in their opinions, all of the connective tissue </a:t>
            </a:r>
            <a:r>
              <a:rPr lang="en-US" sz="1800" i="1" dirty="0" smtClean="0"/>
              <a:t>between </a:t>
            </a:r>
            <a:r>
              <a:rPr lang="en-US" sz="1800" i="1" dirty="0"/>
              <a:t>the mucosa and the </a:t>
            </a:r>
            <a:r>
              <a:rPr lang="en-US" sz="1800" i="1" dirty="0" err="1"/>
              <a:t>muscularis</a:t>
            </a:r>
            <a:r>
              <a:rPr lang="en-US" sz="1800" i="1" dirty="0"/>
              <a:t> is part of the lamina </a:t>
            </a:r>
            <a:r>
              <a:rPr lang="en-US" sz="1800" i="1" dirty="0" err="1"/>
              <a:t>propria</a:t>
            </a:r>
            <a:r>
              <a:rPr lang="en-US" sz="1800" i="1" dirty="0"/>
              <a:t> of the mucosa</a:t>
            </a:r>
            <a:endParaRPr lang="en-US" sz="1800" i="1" dirty="0" smtClean="0">
              <a:latin typeface="Calibri" panose="020F0502020204030204" pitchFamily="34" charset="0"/>
            </a:endParaRP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err="1" smtClean="0">
                <a:latin typeface="Calibri" panose="020F0502020204030204" pitchFamily="34" charset="0"/>
              </a:rPr>
              <a:t>Muscularis</a:t>
            </a:r>
            <a:endParaRPr lang="en-US" sz="2200" b="1" dirty="0" smtClean="0">
              <a:latin typeface="Calibri" panose="020F0502020204030204" pitchFamily="34" charset="0"/>
            </a:endParaRPr>
          </a:p>
          <a:p>
            <a:pPr lvl="2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sz="2200" b="1" u="sng" dirty="0">
                <a:latin typeface="Calibri" panose="020F0502020204030204" pitchFamily="34" charset="0"/>
              </a:rPr>
              <a:t>a</a:t>
            </a:r>
            <a:r>
              <a:rPr lang="en-US" sz="2200" b="1" u="sng" dirty="0" smtClean="0">
                <a:latin typeface="Calibri" panose="020F0502020204030204" pitchFamily="34" charset="0"/>
              </a:rPr>
              <a:t>ka Detrusor muscle</a:t>
            </a:r>
          </a:p>
          <a:p>
            <a:pPr lvl="2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3 layers of </a:t>
            </a:r>
            <a:r>
              <a:rPr lang="en-US" sz="2200" b="1" dirty="0" smtClean="0">
                <a:latin typeface="Calibri" panose="020F0502020204030204" pitchFamily="34" charset="0"/>
              </a:rPr>
              <a:t>smooth muscle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marL="457200" indent="-457200">
              <a:spcBef>
                <a:spcPts val="200"/>
              </a:spcBef>
              <a:buFont typeface="+mj-lt"/>
              <a:buAutoNum type="arabicPeriod"/>
            </a:pPr>
            <a:r>
              <a:rPr lang="en-US" sz="2200" b="1" dirty="0" smtClean="0">
                <a:latin typeface="Calibri" panose="020F0502020204030204" pitchFamily="34" charset="0"/>
              </a:rPr>
              <a:t>Adventitia</a:t>
            </a:r>
          </a:p>
          <a:p>
            <a:pPr lvl="2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Layer of loose connective tissue anchors in place.</a:t>
            </a:r>
          </a:p>
          <a:p>
            <a:pPr lvl="2">
              <a:spcBef>
                <a:spcPts val="200"/>
              </a:spcBef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Superficial surface has </a:t>
            </a:r>
            <a:r>
              <a:rPr lang="en-US" sz="2200" b="1" dirty="0" smtClean="0">
                <a:latin typeface="Calibri" panose="020F0502020204030204" pitchFamily="34" charset="0"/>
              </a:rPr>
              <a:t>serosa layer </a:t>
            </a:r>
            <a:r>
              <a:rPr lang="en-US" sz="2200" dirty="0" smtClean="0">
                <a:latin typeface="Calibri" panose="020F0502020204030204" pitchFamily="34" charset="0"/>
              </a:rPr>
              <a:t>(</a:t>
            </a:r>
            <a:r>
              <a:rPr lang="en-US" sz="2200" b="1" dirty="0" smtClean="0">
                <a:latin typeface="Calibri" panose="020F0502020204030204" pitchFamily="34" charset="0"/>
              </a:rPr>
              <a:t>visceral peritoneum</a:t>
            </a:r>
            <a:r>
              <a:rPr lang="en-US" sz="2200" dirty="0" smtClean="0">
                <a:latin typeface="Calibri" panose="020F0502020204030204" pitchFamily="34" charset="0"/>
              </a:rPr>
              <a:t>).</a:t>
            </a:r>
          </a:p>
          <a:p>
            <a:pPr marL="0" indent="0">
              <a:spcBef>
                <a:spcPct val="0"/>
              </a:spcBef>
              <a:buClrTx/>
              <a:buSzTx/>
              <a:buNone/>
              <a:defRPr/>
            </a:pPr>
            <a:endParaRPr lang="en-US" altLang="en-US" sz="22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0C1-BC66-4899-8E59-7E21C7B19A56}" type="slidenum">
              <a:rPr lang="en-US" smtClean="0"/>
              <a:t>29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1792" y="1524000"/>
            <a:ext cx="5029579" cy="415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5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Other Essential Homeostatic Functions of the Kidneys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59559" y="1487606"/>
            <a:ext cx="4649326" cy="5172501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5513696" y="2194116"/>
            <a:ext cx="6346208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Regulating </a:t>
            </a:r>
            <a:r>
              <a:rPr lang="en-US" altLang="en-US" sz="2200" b="1" u="sng" dirty="0">
                <a:latin typeface="Calibri" panose="020F0502020204030204" pitchFamily="34" charset="0"/>
              </a:rPr>
              <a:t>blood volume </a:t>
            </a:r>
            <a:r>
              <a:rPr lang="en-US" altLang="en-US" sz="2200" dirty="0">
                <a:latin typeface="Calibri" panose="020F0502020204030204" pitchFamily="34" charset="0"/>
              </a:rPr>
              <a:t>and </a:t>
            </a:r>
            <a:r>
              <a:rPr lang="en-US" altLang="en-US" sz="2200" b="1" u="sng" dirty="0">
                <a:latin typeface="Calibri" panose="020F0502020204030204" pitchFamily="34" charset="0"/>
              </a:rPr>
              <a:t>blood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pressure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Regulation of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plasma</a:t>
            </a:r>
            <a:r>
              <a:rPr lang="en-US" altLang="en-US" sz="2200" dirty="0" smtClean="0">
                <a:latin typeface="Calibri" panose="020F0502020204030204" pitchFamily="34" charset="0"/>
              </a:rPr>
              <a:t>. 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Ionic composition (Na⁺, K⁺, Ca⁺², Cl¯ and phosphate ions</a:t>
            </a:r>
            <a:r>
              <a:rPr lang="en-US" altLang="en-US" sz="2200" dirty="0" smtClean="0">
                <a:latin typeface="Calibri" panose="020F0502020204030204" pitchFamily="34" charset="0"/>
              </a:rPr>
              <a:t>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Stabilization of pH (H⁺ and HCO₃</a:t>
            </a:r>
            <a:r>
              <a:rPr lang="en-US" altLang="en-US" sz="2200" dirty="0" smtClean="0">
                <a:latin typeface="Calibri" panose="020F0502020204030204" pitchFamily="34" charset="0"/>
              </a:rPr>
              <a:t>¯).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Secretion of </a:t>
            </a:r>
            <a:r>
              <a:rPr lang="en-US" altLang="en-US" sz="2200" b="1" u="sng" dirty="0">
                <a:latin typeface="Calibri" panose="020F0502020204030204" pitchFamily="34" charset="0"/>
              </a:rPr>
              <a:t>erythropoietin</a:t>
            </a:r>
            <a:r>
              <a:rPr lang="en-US" altLang="en-US" sz="2200" dirty="0">
                <a:latin typeface="Calibri" panose="020F0502020204030204" pitchFamily="34" charset="0"/>
              </a:rPr>
              <a:t> and </a:t>
            </a:r>
            <a:r>
              <a:rPr lang="en-US" altLang="en-US" sz="2200" b="1" u="sng" dirty="0" smtClean="0">
                <a:latin typeface="Calibri" panose="020F0502020204030204" pitchFamily="34" charset="0"/>
              </a:rPr>
              <a:t>calcitriol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Conserving valuable </a:t>
            </a:r>
            <a:r>
              <a:rPr lang="en-US" altLang="en-US" sz="2200" dirty="0" smtClean="0">
                <a:latin typeface="Calibri" panose="020F0502020204030204" pitchFamily="34" charset="0"/>
              </a:rPr>
              <a:t>nutrients.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Excretion of </a:t>
            </a:r>
            <a:r>
              <a:rPr lang="en-US" altLang="en-US" sz="2200" b="1" u="sng" dirty="0">
                <a:latin typeface="Calibri" panose="020F0502020204030204" pitchFamily="34" charset="0"/>
              </a:rPr>
              <a:t>wastes</a:t>
            </a:r>
            <a:r>
              <a:rPr lang="en-US" altLang="en-US" sz="2200" dirty="0">
                <a:latin typeface="Calibri" panose="020F0502020204030204" pitchFamily="34" charset="0"/>
              </a:rPr>
              <a:t> and foreign </a:t>
            </a:r>
            <a:r>
              <a:rPr lang="en-US" altLang="en-US" sz="2200" dirty="0" smtClean="0">
                <a:latin typeface="Calibri" panose="020F0502020204030204" pitchFamily="34" charset="0"/>
              </a:rPr>
              <a:t>substances.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Urea and uric </a:t>
            </a:r>
            <a:r>
              <a:rPr lang="en-US" altLang="en-US" sz="2200" dirty="0" smtClean="0">
                <a:latin typeface="Calibri" panose="020F0502020204030204" pitchFamily="34" charset="0"/>
              </a:rPr>
              <a:t>acid.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dirty="0">
                <a:latin typeface="Calibri" panose="020F0502020204030204" pitchFamily="34" charset="0"/>
              </a:rPr>
              <a:t>Detoxifies free radicals and </a:t>
            </a:r>
            <a:r>
              <a:rPr lang="en-US" altLang="en-US" sz="2200" dirty="0" smtClean="0">
                <a:latin typeface="Calibri" panose="020F0502020204030204" pitchFamily="34" charset="0"/>
              </a:rPr>
              <a:t>drugs.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79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1524000" y="1071154"/>
            <a:ext cx="8011886" cy="4549793"/>
          </a:xfrm>
        </p:spPr>
        <p:txBody>
          <a:bodyPr>
            <a:normAutofit fontScale="62500" lnSpcReduction="20000"/>
          </a:bodyPr>
          <a:lstStyle/>
          <a:p>
            <a:pPr fontAlgn="ctr"/>
            <a:r>
              <a:rPr lang="en-US" dirty="0"/>
              <a:t>1. What is the name of the smooth muscle that makes up the bladder wall? </a:t>
            </a:r>
            <a:endParaRPr lang="en-US" dirty="0" smtClean="0"/>
          </a:p>
          <a:p>
            <a:pPr fontAlgn="ctr"/>
            <a:r>
              <a:rPr lang="en-US" dirty="0" err="1" smtClean="0"/>
              <a:t>Detrussor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fontAlgn="t"/>
            <a:r>
              <a:rPr lang="en-US" dirty="0"/>
              <a:t>2. What type of muscle forms the internal urethral sphincter? </a:t>
            </a:r>
            <a:endParaRPr lang="en-US" dirty="0" smtClean="0"/>
          </a:p>
          <a:p>
            <a:pPr fontAlgn="t"/>
            <a:r>
              <a:rPr lang="en-US" dirty="0" smtClean="0"/>
              <a:t>inv</a:t>
            </a:r>
            <a:r>
              <a:rPr lang="en-US" dirty="0" smtClean="0"/>
              <a:t>oluntary smooth</a:t>
            </a:r>
            <a:endParaRPr lang="en-US" dirty="0" smtClean="0"/>
          </a:p>
          <a:p>
            <a:pPr fontAlgn="t"/>
            <a:endParaRPr lang="en-US" dirty="0"/>
          </a:p>
          <a:p>
            <a:pPr fontAlgn="t"/>
            <a:r>
              <a:rPr lang="en-US" dirty="0"/>
              <a:t>3. What type of muscle forms the external urethral sphincter? </a:t>
            </a:r>
            <a:endParaRPr lang="en-US" dirty="0" smtClean="0"/>
          </a:p>
          <a:p>
            <a:pPr fontAlgn="t"/>
            <a:r>
              <a:rPr lang="en-US" dirty="0" smtClean="0"/>
              <a:t>voluntary striated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pPr fontAlgn="t"/>
            <a:r>
              <a:rPr lang="en-US" dirty="0"/>
              <a:t>4. What part of the bladder or urethra is innervated by sympathetic neurons?  </a:t>
            </a:r>
            <a:endParaRPr lang="en-US" dirty="0" smtClean="0"/>
          </a:p>
          <a:p>
            <a:pPr fontAlgn="t"/>
            <a:r>
              <a:rPr lang="en-US" dirty="0" err="1" smtClean="0"/>
              <a:t>Detrussor</a:t>
            </a:r>
            <a:r>
              <a:rPr lang="en-US" dirty="0" smtClean="0"/>
              <a:t> </a:t>
            </a:r>
            <a:r>
              <a:rPr lang="en-US" dirty="0"/>
              <a:t>relaxed, internal sphincter tight.</a:t>
            </a:r>
            <a:br>
              <a:rPr lang="en-US" dirty="0"/>
            </a:br>
            <a:endParaRPr lang="en-US" dirty="0"/>
          </a:p>
          <a:p>
            <a:pPr fontAlgn="t"/>
            <a:r>
              <a:rPr lang="en-US" dirty="0"/>
              <a:t>5. When are parasympathetic inputs to the bladder inhibited and when activated? </a:t>
            </a:r>
            <a:endParaRPr lang="en-US" dirty="0" smtClean="0"/>
          </a:p>
          <a:p>
            <a:pPr fontAlgn="t"/>
            <a:r>
              <a:rPr lang="en-US" dirty="0" err="1" smtClean="0"/>
              <a:t>Detrussor</a:t>
            </a:r>
            <a:r>
              <a:rPr lang="en-US" dirty="0" smtClean="0"/>
              <a:t> </a:t>
            </a:r>
            <a:r>
              <a:rPr lang="en-US" dirty="0"/>
              <a:t>activated, internal  sphincter relaxed.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5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Position of the Urinary Bladder: Females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200" b="1" dirty="0" smtClean="0">
                <a:latin typeface="Calibri" panose="020F0502020204030204" pitchFamily="34" charset="0"/>
              </a:rPr>
              <a:t>Urethra</a:t>
            </a:r>
            <a:r>
              <a:rPr lang="en-US" sz="2200" dirty="0" smtClean="0">
                <a:latin typeface="Calibri" panose="020F0502020204030204" pitchFamily="34" charset="0"/>
              </a:rPr>
              <a:t> – 3-4 cm long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Bound to anterior wall of </a:t>
            </a:r>
            <a:r>
              <a:rPr lang="en-US" sz="2200" b="1" dirty="0" smtClean="0">
                <a:latin typeface="Calibri" panose="020F0502020204030204" pitchFamily="34" charset="0"/>
              </a:rPr>
              <a:t>vagina</a:t>
            </a:r>
            <a:r>
              <a:rPr lang="en-US" sz="2200" dirty="0" smtClean="0">
                <a:latin typeface="Calibri" panose="020F0502020204030204" pitchFamily="34" charset="0"/>
              </a:rPr>
              <a:t> by fibrous connective tissue and inferior to </a:t>
            </a:r>
            <a:r>
              <a:rPr lang="en-US" sz="2200" b="1" dirty="0" smtClean="0">
                <a:latin typeface="Calibri" panose="020F0502020204030204" pitchFamily="34" charset="0"/>
              </a:rPr>
              <a:t>uterus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US" sz="2200" dirty="0" smtClean="0">
                <a:latin typeface="Calibri" panose="020F0502020204030204" pitchFamily="34" charset="0"/>
              </a:rPr>
              <a:t>External urethral orifice lies between vaginal orifice and clitoris.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Due to shorter length and relative position of external urethral orifice, when are more susceptible to </a:t>
            </a:r>
            <a:r>
              <a:rPr lang="en-US" sz="2200" u="sng" dirty="0" smtClean="0">
                <a:latin typeface="Calibri" panose="020F0502020204030204" pitchFamily="34" charset="0"/>
              </a:rPr>
              <a:t>urethritis</a:t>
            </a:r>
            <a:r>
              <a:rPr lang="en-US" sz="2200" dirty="0" smtClean="0">
                <a:latin typeface="Calibri" panose="020F0502020204030204" pitchFamily="34" charset="0"/>
              </a:rPr>
              <a:t> and </a:t>
            </a:r>
            <a:r>
              <a:rPr lang="en-US" sz="2200" u="sng" dirty="0" smtClean="0">
                <a:latin typeface="Calibri" panose="020F0502020204030204" pitchFamily="34" charset="0"/>
              </a:rPr>
              <a:t>cystitis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sz="2200" dirty="0" smtClean="0">
                <a:latin typeface="Calibri" panose="020F0502020204030204" pitchFamily="34" charset="0"/>
              </a:rPr>
              <a:t>Other relative structures – </a:t>
            </a:r>
            <a:r>
              <a:rPr lang="en-US" sz="2200" b="1" dirty="0" smtClean="0">
                <a:latin typeface="Calibri" panose="020F0502020204030204" pitchFamily="34" charset="0"/>
              </a:rPr>
              <a:t>rectum</a:t>
            </a:r>
            <a:r>
              <a:rPr lang="en-US" sz="2200" dirty="0" smtClean="0">
                <a:latin typeface="Calibri" panose="020F0502020204030204" pitchFamily="34" charset="0"/>
              </a:rPr>
              <a:t>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0C1-BC66-4899-8E59-7E21C7B19A56}" type="slidenum">
              <a:rPr lang="en-US" smtClean="0"/>
              <a:t>31</a:t>
            </a:fld>
            <a:endParaRPr lang="en-US" dirty="0"/>
          </a:p>
        </p:txBody>
      </p:sp>
      <p:pic>
        <p:nvPicPr>
          <p:cNvPr id="7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0" y="1709928"/>
            <a:ext cx="5762388" cy="4827350"/>
          </a:xfrm>
        </p:spPr>
      </p:pic>
    </p:spTree>
    <p:extLst>
      <p:ext uri="{BB962C8B-B14F-4D97-AF65-F5344CB8AC3E}">
        <p14:creationId xmlns:p14="http://schemas.microsoft.com/office/powerpoint/2010/main" val="22845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Position of the Urinary Bladder: </a:t>
            </a:r>
            <a:r>
              <a:rPr lang="en-US" dirty="0">
                <a:latin typeface="Calibri Light" panose="020F0302020204030204" pitchFamily="34" charset="0"/>
              </a:rPr>
              <a:t>M</a:t>
            </a:r>
            <a:r>
              <a:rPr lang="en-US" sz="4000" dirty="0" smtClean="0">
                <a:latin typeface="Calibri Light" panose="020F0302020204030204" pitchFamily="34" charset="0"/>
              </a:rPr>
              <a:t>ales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0C1-BC66-4899-8E59-7E21C7B19A56}" type="slidenum">
              <a:rPr lang="en-US" smtClean="0"/>
              <a:t>32</a:t>
            </a:fld>
            <a:endParaRPr lang="en-US" dirty="0"/>
          </a:p>
        </p:txBody>
      </p:sp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709928"/>
            <a:ext cx="5384800" cy="4954685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923500" y="1946309"/>
            <a:ext cx="5384800" cy="4718304"/>
          </a:xfrm>
        </p:spPr>
        <p:txBody>
          <a:bodyPr/>
          <a:lstStyle/>
          <a:p>
            <a:r>
              <a:rPr lang="en-US" altLang="en-US" sz="2200" b="1" dirty="0" smtClean="0">
                <a:latin typeface="Calibri" panose="020F0502020204030204" pitchFamily="34" charset="0"/>
              </a:rPr>
              <a:t>Urethra</a:t>
            </a:r>
            <a:r>
              <a:rPr lang="en-US" altLang="en-US" sz="2200" dirty="0" smtClean="0">
                <a:latin typeface="Calibri" panose="020F0502020204030204" pitchFamily="34" charset="0"/>
              </a:rPr>
              <a:t> – 18 cm long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Lies anterior 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rectum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Travels through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prostate</a:t>
            </a:r>
            <a:r>
              <a:rPr lang="en-US" altLang="en-US" sz="2200" dirty="0" smtClean="0">
                <a:latin typeface="Calibri" panose="020F0502020204030204" pitchFamily="34" charset="0"/>
              </a:rPr>
              <a:t> and length of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penis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</a:p>
          <a:p>
            <a:r>
              <a:rPr lang="en-US" altLang="en-US" sz="2200" u="sng" dirty="0" smtClean="0">
                <a:latin typeface="Calibri" panose="020F0502020204030204" pitchFamily="34" charset="0"/>
              </a:rPr>
              <a:t>3 distinct regions</a:t>
            </a:r>
            <a:r>
              <a:rPr lang="en-US" altLang="en-US" sz="2200" dirty="0" smtClean="0">
                <a:latin typeface="Calibri" panose="020F0502020204030204" pitchFamily="34" charset="0"/>
              </a:rPr>
              <a:t>…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Prostatic </a:t>
            </a:r>
            <a:r>
              <a:rPr lang="en-US" altLang="en-US" sz="2200" dirty="0" smtClean="0">
                <a:latin typeface="Calibri" panose="020F0502020204030204" pitchFamily="34" charset="0"/>
              </a:rPr>
              <a:t>urethra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Membranous</a:t>
            </a:r>
            <a:r>
              <a:rPr lang="en-US" altLang="en-US" sz="2200" dirty="0" smtClean="0">
                <a:latin typeface="Calibri" panose="020F0502020204030204" pitchFamily="34" charset="0"/>
              </a:rPr>
              <a:t> urethra</a:t>
            </a:r>
          </a:p>
          <a:p>
            <a:pPr marL="731520" lvl="1" indent="-457200">
              <a:buFont typeface="+mj-lt"/>
              <a:buAutoNum type="arabicPeriod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Spongy</a:t>
            </a:r>
            <a:r>
              <a:rPr lang="en-US" altLang="en-US" sz="2200" dirty="0" smtClean="0">
                <a:latin typeface="Calibri" panose="020F0502020204030204" pitchFamily="34" charset="0"/>
              </a:rPr>
              <a:t> (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penile</a:t>
            </a:r>
            <a:r>
              <a:rPr lang="en-US" altLang="en-US" sz="2200" dirty="0" smtClean="0">
                <a:latin typeface="Calibri" panose="020F0502020204030204" pitchFamily="34" charset="0"/>
              </a:rPr>
              <a:t>) urethra</a:t>
            </a:r>
          </a:p>
        </p:txBody>
      </p:sp>
    </p:spTree>
    <p:extLst>
      <p:ext uri="{BB962C8B-B14F-4D97-AF65-F5344CB8AC3E}">
        <p14:creationId xmlns:p14="http://schemas.microsoft.com/office/powerpoint/2010/main" val="22605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Title 7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Histology of the </a:t>
            </a:r>
            <a:r>
              <a:rPr lang="en-US" sz="4000" b="1" u="sng" dirty="0" smtClean="0">
                <a:latin typeface="Calibri Light" panose="020F0302020204030204" pitchFamily="34" charset="0"/>
              </a:rPr>
              <a:t>Urethra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04" y="1405719"/>
            <a:ext cx="8546592" cy="4217159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DD10C1-BC66-4899-8E59-7E21C7B19A56}" type="slidenum">
              <a:rPr lang="en-US" smtClean="0"/>
              <a:t>33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909855" y="6042472"/>
            <a:ext cx="10335909" cy="640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200" b="1" u="sng" dirty="0" smtClean="0">
                <a:latin typeface="Calibri" panose="020F0502020204030204" pitchFamily="34" charset="0"/>
              </a:rPr>
              <a:t>Transitional epithelium </a:t>
            </a:r>
            <a:r>
              <a:rPr lang="en-US" altLang="en-US" sz="2200" i="1" dirty="0" smtClean="0">
                <a:latin typeface="Calibri" panose="020F0502020204030204" pitchFamily="34" charset="0"/>
              </a:rPr>
              <a:t>changing</a:t>
            </a:r>
            <a:r>
              <a:rPr lang="en-US" altLang="en-US" sz="2200" dirty="0" smtClean="0">
                <a:latin typeface="Calibri" panose="020F0502020204030204" pitchFamily="34" charset="0"/>
              </a:rPr>
              <a:t> </a:t>
            </a:r>
            <a:r>
              <a:rPr lang="en-US" altLang="en-US" sz="2200" dirty="0">
                <a:latin typeface="Calibri" panose="020F0502020204030204" pitchFamily="34" charset="0"/>
              </a:rPr>
              <a:t>to non-keratinized </a:t>
            </a:r>
            <a:r>
              <a:rPr lang="en-US" altLang="en-US" sz="2200" b="1" u="sng" dirty="0">
                <a:latin typeface="Calibri" panose="020F0502020204030204" pitchFamily="34" charset="0"/>
              </a:rPr>
              <a:t>stratified squamous </a:t>
            </a:r>
            <a:r>
              <a:rPr lang="en-US" altLang="en-US" sz="2200" dirty="0" smtClean="0">
                <a:latin typeface="Calibri" panose="020F0502020204030204" pitchFamily="34" charset="0"/>
              </a:rPr>
              <a:t>epithelium.</a:t>
            </a: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alibri" panose="020F0502020204030204" pitchFamily="34" charset="0"/>
              </a:rPr>
              <a:t>L</a:t>
            </a:r>
            <a:r>
              <a:rPr lang="en-US" altLang="en-US" sz="2200" dirty="0" smtClean="0">
                <a:latin typeface="Calibri" panose="020F0502020204030204" pitchFamily="34" charset="0"/>
              </a:rPr>
              <a:t>amina </a:t>
            </a:r>
            <a:r>
              <a:rPr lang="en-US" altLang="en-US" sz="2200" dirty="0">
                <a:latin typeface="Calibri" panose="020F0502020204030204" pitchFamily="34" charset="0"/>
              </a:rPr>
              <a:t>propria with elastic fibers and circular smooth </a:t>
            </a:r>
            <a:r>
              <a:rPr lang="en-US" altLang="en-US" sz="2200" dirty="0" smtClean="0">
                <a:latin typeface="Calibri" panose="020F0502020204030204" pitchFamily="34" charset="0"/>
              </a:rPr>
              <a:t>muscle.</a:t>
            </a:r>
            <a:endParaRPr lang="en-US" altLang="en-US" sz="2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9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noFill/>
        </p:spPr>
        <p:txBody>
          <a:bodyPr rtlCol="0">
            <a:normAutofit/>
          </a:bodyPr>
          <a:lstStyle/>
          <a:p>
            <a:pPr algn="ctr">
              <a:defRPr/>
            </a:pPr>
            <a:r>
              <a:rPr lang="en-US" sz="4000" dirty="0" smtClean="0">
                <a:latin typeface="Calibri Light" panose="020F0302020204030204" pitchFamily="34" charset="0"/>
              </a:rPr>
              <a:t>Overview: Renal Function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9865"/>
            <a:ext cx="9239535" cy="5336275"/>
          </a:xfrm>
          <a:ln w="28575">
            <a:noFill/>
          </a:ln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5752" y="1229865"/>
            <a:ext cx="3236248" cy="3572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7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Activities</a:t>
            </a: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Review all models relating to the urinary system.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Histology of the kidney: microscopic observation.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Kidney dissection.</a:t>
            </a:r>
          </a:p>
          <a:p>
            <a:pPr>
              <a:spcBef>
                <a:spcPts val="20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Calibri" panose="020F0502020204030204" pitchFamily="34" charset="0"/>
              </a:rPr>
              <a:t>Complete all questions presented in Survival Guide (pgs. 226-232)</a:t>
            </a: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1026" name="Picture 2" descr="https://classconnection.s3.amazonaws.com/595/flashcards/1500595/png/picture1135216904235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37" y="3359625"/>
            <a:ext cx="3807725" cy="333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29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239" y="0"/>
            <a:ext cx="9924851" cy="6897771"/>
          </a:xfrm>
        </p:spPr>
      </p:pic>
    </p:spTree>
    <p:extLst>
      <p:ext uri="{BB962C8B-B14F-4D97-AF65-F5344CB8AC3E}">
        <p14:creationId xmlns:p14="http://schemas.microsoft.com/office/powerpoint/2010/main" val="190208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23" y="-194187"/>
            <a:ext cx="9170219" cy="687766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49" y="533400"/>
            <a:ext cx="6442948" cy="584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13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8836"/>
            <a:ext cx="5749521" cy="3829271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521" y="1148998"/>
            <a:ext cx="6779538" cy="508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1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384" y="347472"/>
            <a:ext cx="8611616" cy="64587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35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396920"/>
            <a:ext cx="109728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Surface Anatomy of Kidney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1" y="1733266"/>
            <a:ext cx="6103582" cy="4717117"/>
          </a:xfrm>
        </p:spPr>
      </p:pic>
      <p:sp>
        <p:nvSpPr>
          <p:cNvPr id="10" name="Content Placeholder 1"/>
          <p:cNvSpPr>
            <a:spLocks noGrp="1"/>
          </p:cNvSpPr>
          <p:nvPr>
            <p:ph sz="half" idx="2"/>
          </p:nvPr>
        </p:nvSpPr>
        <p:spPr>
          <a:xfrm>
            <a:off x="6222353" y="1523999"/>
            <a:ext cx="5360047" cy="5334001"/>
          </a:xfrm>
        </p:spPr>
        <p:txBody>
          <a:bodyPr>
            <a:normAutofit lnSpcReduction="10000"/>
          </a:bodyPr>
          <a:lstStyle/>
          <a:p>
            <a:r>
              <a:rPr lang="en-US" altLang="en-US" sz="2200" dirty="0" smtClean="0">
                <a:latin typeface="Calibri" panose="020F0502020204030204" pitchFamily="34" charset="0"/>
              </a:rPr>
              <a:t>Paired kidney-bean-shaped organ.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~11.43 cm long, 6.35 cm wide, 2.54 cm thick.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Above waist between peritoneum and posterior wall of abdomen.</a:t>
            </a:r>
          </a:p>
          <a:p>
            <a:pPr lvl="1"/>
            <a:r>
              <a:rPr lang="en-US" altLang="en-US" sz="2200" b="1" dirty="0" smtClean="0">
                <a:latin typeface="Calibri" panose="020F0502020204030204" pitchFamily="34" charset="0"/>
              </a:rPr>
              <a:t>Retroperitoneal </a:t>
            </a:r>
            <a:r>
              <a:rPr lang="en-US" altLang="en-US" sz="2200" dirty="0" smtClean="0">
                <a:latin typeface="Calibri" panose="020F0502020204030204" pitchFamily="34" charset="0"/>
              </a:rPr>
              <a:t>– situated behind peritoneum.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Protected by 11th and 12th ribs.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Right kidney positioned inferior to left.</a:t>
            </a:r>
          </a:p>
          <a:p>
            <a:r>
              <a:rPr lang="en-US" altLang="en-US" sz="2200" dirty="0" smtClean="0">
                <a:latin typeface="Calibri" panose="020F0502020204030204" pitchFamily="34" charset="0"/>
              </a:rPr>
              <a:t>Entering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 hilus (hilum)</a:t>
            </a:r>
            <a:r>
              <a:rPr lang="en-US" altLang="en-US" sz="2200" dirty="0" smtClean="0">
                <a:latin typeface="Calibri" panose="020F0502020204030204" pitchFamily="34" charset="0"/>
              </a:rPr>
              <a:t> – depression on medial boarder.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Renal artery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Renal vein</a:t>
            </a:r>
          </a:p>
          <a:p>
            <a:pPr lvl="1">
              <a:buFont typeface="Calibri" panose="020F0502020204030204" pitchFamily="34" charset="0"/>
              <a:buChar char="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Ureter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r>
              <a:rPr lang="en-US" altLang="en-US" sz="2200" dirty="0">
                <a:latin typeface="Calibri" panose="020F0502020204030204" pitchFamily="34" charset="0"/>
              </a:rPr>
              <a:t>Include </a:t>
            </a:r>
            <a:r>
              <a:rPr lang="en-US" altLang="en-US" sz="2200" b="1" dirty="0">
                <a:latin typeface="Calibri" panose="020F0502020204030204" pitchFamily="34" charset="0"/>
              </a:rPr>
              <a:t>adrenal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glands </a:t>
            </a:r>
            <a:r>
              <a:rPr lang="en-US" altLang="en-US" sz="2200" dirty="0" smtClean="0">
                <a:latin typeface="Calibri" panose="020F0502020204030204" pitchFamily="34" charset="0"/>
              </a:rPr>
              <a:t>on superior pole.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endParaRPr lang="en-US" altLang="en-US" sz="2400" dirty="0"/>
          </a:p>
          <a:p>
            <a:pPr marL="0" indent="0">
              <a:buNone/>
            </a:pPr>
            <a:endParaRPr lang="en-US" altLang="en-US" sz="2400" dirty="0" smtClean="0"/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3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References</a:t>
            </a:r>
            <a:endParaRPr lang="en-US" altLang="en-US" sz="4000" dirty="0">
              <a:latin typeface="Calibri Light" panose="020F0302020204030204" pitchFamily="34" charset="0"/>
            </a:endParaRPr>
          </a:p>
        </p:txBody>
      </p:sp>
      <p:sp>
        <p:nvSpPr>
          <p:cNvPr id="34819" name="Content Placeholder 4"/>
          <p:cNvSpPr>
            <a:spLocks noGrp="1"/>
          </p:cNvSpPr>
          <p:nvPr>
            <p:ph idx="1"/>
          </p:nvPr>
        </p:nvSpPr>
        <p:spPr>
          <a:xfrm>
            <a:off x="838200" y="1566316"/>
            <a:ext cx="10515600" cy="4895850"/>
          </a:xfrm>
        </p:spPr>
        <p:txBody>
          <a:bodyPr rtlCol="0">
            <a:normAutofit/>
          </a:bodyPr>
          <a:lstStyle/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 N. (2012). </a:t>
            </a:r>
            <a:r>
              <a:rPr lang="en-US" altLang="en-US" sz="2200" i="1" dirty="0">
                <a:latin typeface="Calibri" panose="020F0502020204030204" pitchFamily="34" charset="0"/>
              </a:rPr>
              <a:t>Essentials of human anatomy &amp; physiology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i="1" dirty="0">
                <a:latin typeface="Calibri" panose="020F0502020204030204" pitchFamily="34" charset="0"/>
              </a:rPr>
              <a:t>	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Marieb, E.N., Mitchell, S.J. &amp; Smith, L.A. (2012). </a:t>
            </a:r>
            <a:r>
              <a:rPr lang="en-US" altLang="en-US" sz="2200" i="1" dirty="0">
                <a:latin typeface="Calibri" panose="020F0502020204030204" pitchFamily="34" charset="0"/>
              </a:rPr>
              <a:t>Human anatomy and physiology laboratory manual </a:t>
            </a:r>
            <a:r>
              <a:rPr lang="en-US" altLang="en-US" sz="2200" dirty="0">
                <a:latin typeface="Calibri" panose="020F0502020204030204" pitchFamily="34" charset="0"/>
              </a:rPr>
              <a:t>(10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Martini, F., Nath, J. &amp; Bartholomew, E.F. (2012). </a:t>
            </a:r>
            <a:r>
              <a:rPr lang="en-US" altLang="en-US" sz="2200" i="1" dirty="0">
                <a:latin typeface="Calibri" panose="020F0502020204030204" pitchFamily="34" charset="0"/>
              </a:rPr>
              <a:t>Fundamentals of 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(9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 Boston: Pearson Education, Inc.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McPhee, J. &amp; Papadakis, M. (2012) </a:t>
            </a:r>
            <a:r>
              <a:rPr lang="en-US" altLang="en-US" sz="2200" i="1" dirty="0">
                <a:latin typeface="Calibri" panose="020F0502020204030204" pitchFamily="34" charset="0"/>
              </a:rPr>
              <a:t>Current medical diagnosis &amp; treatment </a:t>
            </a:r>
            <a:r>
              <a:rPr lang="en-US" altLang="en-US" sz="2200" dirty="0">
                <a:latin typeface="Calibri" panose="020F0502020204030204" pitchFamily="34" charset="0"/>
              </a:rPr>
              <a:t>(51</a:t>
            </a:r>
            <a:r>
              <a:rPr lang="en-US" altLang="en-US" sz="2200" baseline="30000" dirty="0">
                <a:latin typeface="Calibri" panose="020F0502020204030204" pitchFamily="34" charset="0"/>
              </a:rPr>
              <a:t>st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Patton, T. &amp; Thibodeau, G. (2013).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 </a:t>
            </a:r>
            <a:r>
              <a:rPr lang="en-US" altLang="en-US" sz="2200" dirty="0">
                <a:latin typeface="Calibri" panose="020F0502020204030204" pitchFamily="34" charset="0"/>
              </a:rPr>
              <a:t>(8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	St. Louis:Mosby Elsevier.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altLang="en-US" sz="2200" dirty="0">
                <a:latin typeface="Calibri" panose="020F0502020204030204" pitchFamily="34" charset="0"/>
              </a:rPr>
              <a:t>Saladin, K. S. (2012). </a:t>
            </a:r>
            <a:r>
              <a:rPr lang="en-US" altLang="en-US" sz="2200" i="1" dirty="0">
                <a:latin typeface="Calibri" panose="020F0502020204030204" pitchFamily="34" charset="0"/>
              </a:rPr>
              <a:t>Anatomy &amp; physiology: The unity of form and function </a:t>
            </a:r>
            <a:r>
              <a:rPr lang="en-US" altLang="en-US" sz="2200" dirty="0">
                <a:latin typeface="Calibri" panose="020F0502020204030204" pitchFamily="34" charset="0"/>
              </a:rPr>
              <a:t>(6</a:t>
            </a:r>
            <a:r>
              <a:rPr lang="en-US" altLang="en-US" sz="2200" baseline="30000" dirty="0">
                <a:latin typeface="Calibri" panose="020F0502020204030204" pitchFamily="34" charset="0"/>
              </a:rPr>
              <a:t>th</a:t>
            </a:r>
            <a:r>
              <a:rPr lang="en-US" altLang="en-US" sz="2200" dirty="0">
                <a:latin typeface="Calibri" panose="020F0502020204030204" pitchFamily="34" charset="0"/>
              </a:rPr>
              <a:t> ed.). New York: McGraw Hill.</a:t>
            </a:r>
          </a:p>
          <a:p>
            <a:pPr marL="457200" indent="-457200">
              <a:spcBef>
                <a:spcPct val="0"/>
              </a:spcBef>
              <a:buNone/>
              <a:defRPr/>
            </a:pPr>
            <a:r>
              <a:rPr lang="en-US" sz="2200" dirty="0">
                <a:latin typeface="Calibri" panose="020F0502020204030204" pitchFamily="34" charset="0"/>
              </a:rPr>
              <a:t>Tortora, G.J. &amp; Derrickson, B.H. (2012). </a:t>
            </a:r>
            <a:r>
              <a:rPr lang="en-US" sz="2200" i="1" dirty="0">
                <a:latin typeface="Calibri" panose="020F0502020204030204" pitchFamily="34" charset="0"/>
              </a:rPr>
              <a:t>Principles of anatomy and physiology</a:t>
            </a:r>
            <a:r>
              <a:rPr lang="en-US" sz="2200" dirty="0">
                <a:latin typeface="Calibri" panose="020F0502020204030204" pitchFamily="34" charset="0"/>
              </a:rPr>
              <a:t> (13th ed.). Hoboken, NJ: Wiley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marL="457200" indent="-457200">
              <a:spcBef>
                <a:spcPct val="0"/>
              </a:spcBef>
              <a:buNone/>
              <a:defRPr/>
            </a:pPr>
            <a:endParaRPr lang="en-US" altLang="en-US" sz="240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17C1CA-858D-4F20-AF09-2442390BB3A9}" type="slidenum">
              <a:rPr lang="en-US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170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en-US" sz="4000" dirty="0" smtClean="0">
                <a:latin typeface="Calibri Light" panose="020F0302020204030204" pitchFamily="34" charset="0"/>
              </a:rPr>
              <a:t>Connective Tissue Layers of </a:t>
            </a:r>
            <a:r>
              <a:rPr lang="en-US" altLang="en-US" sz="4000" dirty="0">
                <a:latin typeface="Calibri Light" panose="020F0302020204030204" pitchFamily="34" charset="0"/>
              </a:rPr>
              <a:t>Kidney</a:t>
            </a:r>
            <a:endParaRPr lang="en-US" sz="4000" dirty="0" smtClean="0">
              <a:latin typeface="Calibri Light" panose="020F03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609600" y="2255743"/>
            <a:ext cx="5426126" cy="310555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 smtClean="0">
                <a:solidFill>
                  <a:srgbClr val="070709"/>
                </a:solidFill>
                <a:latin typeface="Calibri" panose="020F0502020204030204" pitchFamily="34" charset="0"/>
              </a:rPr>
              <a:t>Renal (fibrous) </a:t>
            </a:r>
            <a:r>
              <a:rPr lang="en-US" altLang="en-US" sz="2200" b="1" dirty="0">
                <a:solidFill>
                  <a:srgbClr val="070709"/>
                </a:solidFill>
                <a:latin typeface="Calibri" panose="020F0502020204030204" pitchFamily="34" charset="0"/>
              </a:rPr>
              <a:t>capsule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70709"/>
                </a:solidFill>
                <a:latin typeface="Calibri" panose="020F0502020204030204" pitchFamily="34" charset="0"/>
              </a:rPr>
              <a:t>Transparent membrane maintains organ </a:t>
            </a:r>
            <a:r>
              <a:rPr lang="en-US" altLang="en-US" sz="2200" dirty="0" smtClean="0">
                <a:solidFill>
                  <a:srgbClr val="070709"/>
                </a:solidFill>
                <a:latin typeface="Calibri" panose="020F0502020204030204" pitchFamily="34" charset="0"/>
              </a:rPr>
              <a:t>shape.</a:t>
            </a:r>
            <a:endParaRPr lang="en-US" altLang="en-US" sz="2200" dirty="0">
              <a:solidFill>
                <a:srgbClr val="070709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solidFill>
                  <a:srgbClr val="070709"/>
                </a:solidFill>
                <a:latin typeface="Calibri" panose="020F0502020204030204" pitchFamily="34" charset="0"/>
              </a:rPr>
              <a:t>Adipose </a:t>
            </a:r>
            <a:r>
              <a:rPr lang="en-US" altLang="en-US" sz="2200" b="1" dirty="0" smtClean="0">
                <a:solidFill>
                  <a:srgbClr val="070709"/>
                </a:solidFill>
                <a:latin typeface="Calibri" panose="020F0502020204030204" pitchFamily="34" charset="0"/>
              </a:rPr>
              <a:t>capsule </a:t>
            </a:r>
            <a:r>
              <a:rPr lang="en-US" altLang="en-US" sz="2200" dirty="0" smtClean="0">
                <a:solidFill>
                  <a:srgbClr val="070709"/>
                </a:solidFill>
                <a:latin typeface="Calibri" panose="020F0502020204030204" pitchFamily="34" charset="0"/>
              </a:rPr>
              <a:t>(perinephric fat)</a:t>
            </a:r>
            <a:endParaRPr lang="en-US" altLang="en-US" sz="2200" dirty="0">
              <a:solidFill>
                <a:srgbClr val="070709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70709"/>
                </a:solidFill>
                <a:latin typeface="Calibri" panose="020F0502020204030204" pitchFamily="34" charset="0"/>
              </a:rPr>
              <a:t>Helps protect from </a:t>
            </a:r>
            <a:r>
              <a:rPr lang="en-US" altLang="en-US" sz="2200" dirty="0" smtClean="0">
                <a:solidFill>
                  <a:srgbClr val="070709"/>
                </a:solidFill>
                <a:latin typeface="Calibri" panose="020F0502020204030204" pitchFamily="34" charset="0"/>
              </a:rPr>
              <a:t>trauma. </a:t>
            </a:r>
            <a:endParaRPr lang="en-US" altLang="en-US" sz="2200" dirty="0">
              <a:solidFill>
                <a:srgbClr val="070709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en-US" sz="2200" b="1" dirty="0">
                <a:solidFill>
                  <a:srgbClr val="070709"/>
                </a:solidFill>
                <a:latin typeface="Calibri" panose="020F0502020204030204" pitchFamily="34" charset="0"/>
              </a:rPr>
              <a:t>Renal fascia</a:t>
            </a:r>
          </a:p>
          <a:p>
            <a:pPr lvl="1"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2200" dirty="0">
                <a:solidFill>
                  <a:srgbClr val="070709"/>
                </a:solidFill>
                <a:latin typeface="Calibri" panose="020F0502020204030204" pitchFamily="34" charset="0"/>
              </a:rPr>
              <a:t>Dense irregular CT holds against </a:t>
            </a:r>
            <a:r>
              <a:rPr lang="en-US" altLang="en-US" sz="2200" dirty="0" smtClean="0">
                <a:solidFill>
                  <a:srgbClr val="070709"/>
                </a:solidFill>
                <a:latin typeface="Calibri" panose="020F0502020204030204" pitchFamily="34" charset="0"/>
              </a:rPr>
              <a:t>back body wall.</a:t>
            </a:r>
          </a:p>
        </p:txBody>
      </p:sp>
      <p:pic>
        <p:nvPicPr>
          <p:cNvPr id="16" name="Picture 4" descr="26_02Figureb-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7"/>
          <a:stretch>
            <a:fillRect/>
          </a:stretch>
        </p:blipFill>
        <p:spPr bwMode="auto">
          <a:xfrm>
            <a:off x="6267920" y="1825625"/>
            <a:ext cx="4990159" cy="472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6295216" y="4980299"/>
            <a:ext cx="657187" cy="38100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6418998" y="5568288"/>
            <a:ext cx="547053" cy="381000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8879008" y="5873091"/>
            <a:ext cx="914400" cy="3810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5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 smtClean="0">
                <a:latin typeface="Calibri Light" panose="020F0302020204030204" pitchFamily="34" charset="0"/>
              </a:rPr>
              <a:t>Internal Anatomy of the Kidneys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3" y="1690689"/>
            <a:ext cx="6100549" cy="4486274"/>
          </a:xfr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6651105" y="1789313"/>
            <a:ext cx="5181600" cy="4351338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altLang="en-US" sz="2200" dirty="0" smtClean="0">
                <a:latin typeface="Calibri" panose="020F0502020204030204" pitchFamily="34" charset="0"/>
              </a:rPr>
              <a:t>Kidney Structure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Renal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cortex</a:t>
            </a: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>
                <a:latin typeface="Calibri" panose="020F0502020204030204" pitchFamily="34" charset="0"/>
              </a:rPr>
              <a:t>R</a:t>
            </a:r>
            <a:r>
              <a:rPr lang="en-US" altLang="en-US" sz="2200" dirty="0" smtClean="0">
                <a:latin typeface="Calibri" panose="020F0502020204030204" pitchFamily="34" charset="0"/>
              </a:rPr>
              <a:t>enal </a:t>
            </a:r>
            <a:r>
              <a:rPr lang="en-US" altLang="en-US" sz="2200" b="1" dirty="0">
                <a:latin typeface="Calibri" panose="020F0502020204030204" pitchFamily="34" charset="0"/>
              </a:rPr>
              <a:t>medulla</a:t>
            </a:r>
          </a:p>
          <a:p>
            <a:r>
              <a:rPr lang="en-US" altLang="en-US" sz="2200" dirty="0">
                <a:latin typeface="Calibri" panose="020F0502020204030204" pitchFamily="34" charset="0"/>
              </a:rPr>
              <a:t>Drainage system fills </a:t>
            </a:r>
            <a:r>
              <a:rPr lang="en-US" altLang="en-US" sz="2200" b="1" dirty="0">
                <a:latin typeface="Calibri" panose="020F0502020204030204" pitchFamily="34" charset="0"/>
              </a:rPr>
              <a:t>renal sinus </a:t>
            </a:r>
            <a:r>
              <a:rPr lang="en-US" altLang="en-US" sz="2200" dirty="0" smtClean="0">
                <a:latin typeface="Calibri" panose="020F0502020204030204" pitchFamily="34" charset="0"/>
              </a:rPr>
              <a:t>cavity.</a:t>
            </a:r>
            <a:endParaRPr lang="en-US" altLang="en-US" sz="2200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dirty="0" smtClean="0">
                <a:latin typeface="Calibri" panose="020F0502020204030204" pitchFamily="34" charset="0"/>
              </a:rPr>
              <a:t>Collect </a:t>
            </a:r>
            <a:r>
              <a:rPr lang="en-US" altLang="en-US" sz="2200" dirty="0">
                <a:latin typeface="Calibri" panose="020F0502020204030204" pitchFamily="34" charset="0"/>
              </a:rPr>
              <a:t>urine </a:t>
            </a:r>
            <a:r>
              <a:rPr lang="en-US" altLang="en-US" sz="2200" dirty="0" smtClean="0">
                <a:latin typeface="Calibri" panose="020F0502020204030204" pitchFamily="34" charset="0"/>
              </a:rPr>
              <a:t>from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papillary </a:t>
            </a:r>
            <a:r>
              <a:rPr lang="en-US" altLang="en-US" sz="2200" b="1" dirty="0">
                <a:latin typeface="Calibri" panose="020F0502020204030204" pitchFamily="34" charset="0"/>
              </a:rPr>
              <a:t>ducts of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papilla</a:t>
            </a:r>
            <a:endParaRPr lang="en-US" altLang="en-US" sz="2200" b="1" dirty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b="1" dirty="0" smtClean="0">
                <a:latin typeface="Calibri" panose="020F0502020204030204" pitchFamily="34" charset="0"/>
              </a:rPr>
              <a:t>Minor</a:t>
            </a:r>
            <a:r>
              <a:rPr lang="en-US" altLang="en-US" sz="2200" dirty="0" smtClean="0">
                <a:latin typeface="Calibri" panose="020F0502020204030204" pitchFamily="34" charset="0"/>
              </a:rPr>
              <a:t> and </a:t>
            </a:r>
            <a:r>
              <a:rPr lang="en-US" altLang="en-US" sz="2200" b="1" dirty="0">
                <a:latin typeface="Calibri" panose="020F0502020204030204" pitchFamily="34" charset="0"/>
              </a:rPr>
              <a:t>major</a:t>
            </a:r>
            <a:r>
              <a:rPr lang="en-US" altLang="en-US" sz="2200" dirty="0">
                <a:latin typeface="Calibri" panose="020F0502020204030204" pitchFamily="34" charset="0"/>
              </a:rPr>
              <a:t> </a:t>
            </a:r>
            <a:r>
              <a:rPr lang="en-US" altLang="en-US" sz="2200" b="1" dirty="0">
                <a:latin typeface="Calibri" panose="020F0502020204030204" pitchFamily="34" charset="0"/>
              </a:rPr>
              <a:t>calyces</a:t>
            </a:r>
            <a:r>
              <a:rPr lang="en-US" altLang="en-US" sz="2200" dirty="0">
                <a:latin typeface="Calibri" panose="020F0502020204030204" pitchFamily="34" charset="0"/>
              </a:rPr>
              <a:t> empty </a:t>
            </a:r>
            <a:r>
              <a:rPr lang="en-US" altLang="en-US" sz="2200" dirty="0" smtClean="0">
                <a:latin typeface="Calibri" panose="020F0502020204030204" pitchFamily="34" charset="0"/>
              </a:rPr>
              <a:t>into renal </a:t>
            </a:r>
            <a:r>
              <a:rPr lang="en-US" altLang="en-US" sz="2200" dirty="0">
                <a:latin typeface="Calibri" panose="020F0502020204030204" pitchFamily="34" charset="0"/>
              </a:rPr>
              <a:t>pelvis </a:t>
            </a:r>
            <a:endParaRPr lang="en-US" altLang="en-US" sz="2200" dirty="0" smtClean="0">
              <a:latin typeface="Calibri" panose="020F0502020204030204" pitchFamily="34" charset="0"/>
            </a:endParaRPr>
          </a:p>
          <a:p>
            <a:pPr lvl="1">
              <a:buFont typeface="Calibri" panose="020F0502020204030204" pitchFamily="34" charset="0"/>
              <a:buChar char="‒"/>
            </a:pPr>
            <a:r>
              <a:rPr lang="en-US" altLang="en-US" sz="2200" b="1" dirty="0">
                <a:latin typeface="Calibri" panose="020F0502020204030204" pitchFamily="34" charset="0"/>
              </a:rPr>
              <a:t>R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enal pelvis </a:t>
            </a:r>
            <a:r>
              <a:rPr lang="en-US" altLang="en-US" sz="2200" dirty="0">
                <a:latin typeface="Calibri" panose="020F0502020204030204" pitchFamily="34" charset="0"/>
              </a:rPr>
              <a:t>empties </a:t>
            </a:r>
            <a:r>
              <a:rPr lang="en-US" altLang="en-US" sz="2200" dirty="0" smtClean="0">
                <a:latin typeface="Calibri" panose="020F0502020204030204" pitchFamily="34" charset="0"/>
              </a:rPr>
              <a:t>into </a:t>
            </a:r>
            <a:r>
              <a:rPr lang="en-US" altLang="en-US" sz="2200" b="1" dirty="0" smtClean="0">
                <a:latin typeface="Calibri" panose="020F0502020204030204" pitchFamily="34" charset="0"/>
              </a:rPr>
              <a:t>ureter</a:t>
            </a:r>
            <a:r>
              <a:rPr lang="en-US" altLang="en-US" sz="2200" dirty="0" smtClean="0">
                <a:latin typeface="Calibri" panose="020F0502020204030204" pitchFamily="34" charset="0"/>
              </a:rPr>
              <a:t>.</a:t>
            </a:r>
            <a:endParaRPr lang="en-US" altLang="en-US" sz="2200" b="1" dirty="0" smtClean="0">
              <a:latin typeface="Calibri" panose="020F0502020204030204" pitchFamily="34" charset="0"/>
            </a:endParaRPr>
          </a:p>
          <a:p>
            <a:pPr lvl="1"/>
            <a:endParaRPr lang="en-US" alt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 smtClean="0">
                <a:latin typeface="Calibri" panose="020F0502020204030204" pitchFamily="34" charset="0"/>
                <a:hlinkClick r:id="rId4"/>
              </a:rPr>
              <a:t>Video on kidney anatomy.</a:t>
            </a:r>
            <a:endParaRPr lang="en-US" sz="2200" dirty="0">
              <a:latin typeface="Calibri" panose="020F0502020204030204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1583138" y="1825624"/>
            <a:ext cx="641444" cy="35801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 rot="18038020">
            <a:off x="2228977" y="3906654"/>
            <a:ext cx="335891" cy="18200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 rot="21025488">
            <a:off x="2033015" y="2218628"/>
            <a:ext cx="681026" cy="945904"/>
          </a:xfrm>
          <a:prstGeom prst="ellipse">
            <a:avLst/>
          </a:prstGeom>
          <a:noFill/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 rot="18038020">
            <a:off x="2037452" y="3839831"/>
            <a:ext cx="335891" cy="182009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 rot="15931504">
            <a:off x="1798640" y="3703813"/>
            <a:ext cx="335891" cy="26129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1519913">
            <a:off x="1151852" y="3693057"/>
            <a:ext cx="664603" cy="54385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37229" y="4353632"/>
            <a:ext cx="259308" cy="1187355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6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Calibri Light" panose="020F0302020204030204" pitchFamily="34" charset="0"/>
              </a:rPr>
              <a:t>Blood Supply of the Kidneys</a:t>
            </a:r>
            <a:endParaRPr lang="en-US" sz="4000" dirty="0">
              <a:latin typeface="Calibri Light" panose="020F030202020403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2" y="1248697"/>
            <a:ext cx="10331355" cy="5438705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84" y="18288"/>
            <a:ext cx="9424416" cy="7068312"/>
          </a:xfrm>
        </p:spPr>
      </p:pic>
    </p:spTree>
    <p:extLst>
      <p:ext uri="{BB962C8B-B14F-4D97-AF65-F5344CB8AC3E}">
        <p14:creationId xmlns:p14="http://schemas.microsoft.com/office/powerpoint/2010/main" val="124654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697176"/>
            <a:ext cx="10972800" cy="990600"/>
          </a:xfrm>
        </p:spPr>
        <p:txBody>
          <a:bodyPr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The </a:t>
            </a:r>
            <a:r>
              <a:rPr lang="en-US" b="1" u="sng" dirty="0" smtClean="0">
                <a:latin typeface="Calibri Light" panose="020F0302020204030204" pitchFamily="34" charset="0"/>
              </a:rPr>
              <a:t>Nephron</a:t>
            </a:r>
            <a:r>
              <a:rPr lang="en-US" dirty="0" smtClean="0">
                <a:latin typeface="Calibri Light" panose="020F0302020204030204" pitchFamily="34" charset="0"/>
              </a:rPr>
              <a:t>:</a:t>
            </a:r>
            <a:br>
              <a:rPr lang="en-US" dirty="0" smtClean="0">
                <a:latin typeface="Calibri Light" panose="020F0302020204030204" pitchFamily="34" charset="0"/>
              </a:rPr>
            </a:br>
            <a:r>
              <a:rPr lang="en-US" dirty="0" smtClean="0">
                <a:latin typeface="Calibri Light" panose="020F0302020204030204" pitchFamily="34" charset="0"/>
              </a:rPr>
              <a:t>Structural and Functional Unit of Kidney that Form Urine</a:t>
            </a:r>
            <a:br>
              <a:rPr lang="en-US" dirty="0" smtClean="0">
                <a:latin typeface="Calibri Light" panose="020F0302020204030204" pitchFamily="34" charset="0"/>
              </a:rPr>
            </a:br>
            <a:endParaRPr lang="en-US" dirty="0">
              <a:latin typeface="Calibri Light" panose="020F0302020204030204" pitchFamily="34" charset="0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838200" y="1537649"/>
            <a:ext cx="6859138" cy="5217994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000" dirty="0" smtClean="0">
                <a:latin typeface="Calibri" panose="020F0502020204030204" pitchFamily="34" charset="0"/>
              </a:rPr>
              <a:t>Kidney </a:t>
            </a:r>
            <a:r>
              <a:rPr lang="en-US" altLang="en-US" sz="4000" dirty="0">
                <a:latin typeface="Calibri" panose="020F0502020204030204" pitchFamily="34" charset="0"/>
              </a:rPr>
              <a:t>has over 1 million </a:t>
            </a:r>
            <a:r>
              <a:rPr lang="en-US" altLang="en-US" sz="4000" dirty="0" smtClean="0">
                <a:latin typeface="Calibri" panose="020F0502020204030204" pitchFamily="34" charset="0"/>
              </a:rPr>
              <a:t>nephrons.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000" dirty="0" smtClean="0">
                <a:latin typeface="Calibri" panose="020F0502020204030204" pitchFamily="34" charset="0"/>
              </a:rPr>
              <a:t>Consists of a renal corpuscle and tubule.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buFont typeface="Calibri" panose="020F0502020204030204" pitchFamily="34" charset="0"/>
              <a:buChar char="‒"/>
            </a:pPr>
            <a:r>
              <a:rPr lang="en-US" altLang="en-US" sz="4000" b="1" dirty="0" smtClean="0">
                <a:latin typeface="Calibri" panose="020F0502020204030204" pitchFamily="34" charset="0"/>
              </a:rPr>
              <a:t>Site </a:t>
            </a:r>
            <a:r>
              <a:rPr lang="en-US" altLang="en-US" sz="4000" b="1" dirty="0">
                <a:latin typeface="Calibri" panose="020F0502020204030204" pitchFamily="34" charset="0"/>
              </a:rPr>
              <a:t>of plasma </a:t>
            </a:r>
            <a:r>
              <a:rPr lang="en-US" altLang="en-US" sz="4000" b="1" dirty="0" smtClean="0">
                <a:latin typeface="Calibri" panose="020F0502020204030204" pitchFamily="34" charset="0"/>
              </a:rPr>
              <a:t>filtration</a:t>
            </a:r>
            <a:r>
              <a:rPr lang="en-US" altLang="en-US" sz="4000" dirty="0" smtClean="0">
                <a:latin typeface="Calibri" panose="020F0502020204030204" pitchFamily="34" charset="0"/>
              </a:rPr>
              <a:t>.</a:t>
            </a:r>
            <a:endParaRPr lang="en-US" altLang="en-US" sz="4000" b="1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000" b="1" dirty="0" smtClean="0">
                <a:latin typeface="Calibri" panose="020F0502020204030204" pitchFamily="34" charset="0"/>
              </a:rPr>
              <a:t>Renal corpuscle </a:t>
            </a:r>
            <a:r>
              <a:rPr lang="en-US" altLang="en-US" sz="4000" dirty="0" smtClean="0">
                <a:latin typeface="Calibri" panose="020F0502020204030204" pitchFamily="34" charset="0"/>
              </a:rPr>
              <a:t>– collective term for glomerulus and </a:t>
            </a:r>
            <a:r>
              <a:rPr lang="en-US" altLang="en-US" sz="4000" dirty="0">
                <a:latin typeface="Calibri" panose="020F0502020204030204" pitchFamily="34" charset="0"/>
              </a:rPr>
              <a:t>surrounding </a:t>
            </a:r>
            <a:r>
              <a:rPr lang="en-US" altLang="en-US" sz="4000" dirty="0" smtClean="0">
                <a:latin typeface="Calibri" panose="020F0502020204030204" pitchFamily="34" charset="0"/>
              </a:rPr>
              <a:t>capsule.</a:t>
            </a:r>
          </a:p>
          <a:p>
            <a:pPr marL="1291590" lvl="2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4000" u="sng" dirty="0" smtClean="0">
                <a:latin typeface="Calibri" panose="020F0502020204030204" pitchFamily="34" charset="0"/>
              </a:rPr>
              <a:t>Glomerulus</a:t>
            </a:r>
            <a:r>
              <a:rPr lang="en-US" altLang="en-US" sz="4000" dirty="0" smtClean="0">
                <a:latin typeface="Calibri" panose="020F0502020204030204" pitchFamily="34" charset="0"/>
              </a:rPr>
              <a:t> – tuft </a:t>
            </a:r>
            <a:r>
              <a:rPr lang="en-US" altLang="en-US" sz="4000" dirty="0">
                <a:latin typeface="Calibri" panose="020F0502020204030204" pitchFamily="34" charset="0"/>
              </a:rPr>
              <a:t>of </a:t>
            </a:r>
            <a:r>
              <a:rPr lang="en-US" altLang="en-US" sz="4000" dirty="0" smtClean="0">
                <a:latin typeface="Calibri" panose="020F0502020204030204" pitchFamily="34" charset="0"/>
              </a:rPr>
              <a:t>capillaries.</a:t>
            </a:r>
          </a:p>
          <a:p>
            <a:pPr marL="1291590" lvl="2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4000" u="sng" dirty="0" smtClean="0">
                <a:latin typeface="Calibri" panose="020F0502020204030204" pitchFamily="34" charset="0"/>
              </a:rPr>
              <a:t>Bowman’s capsule </a:t>
            </a:r>
            <a:r>
              <a:rPr lang="en-US" altLang="en-US" sz="4000" dirty="0" smtClean="0">
                <a:latin typeface="Calibri" panose="020F0502020204030204" pitchFamily="34" charset="0"/>
              </a:rPr>
              <a:t>– enlarged </a:t>
            </a:r>
            <a:r>
              <a:rPr lang="en-US" altLang="en-US" sz="4000" dirty="0">
                <a:latin typeface="Calibri" panose="020F0502020204030204" pitchFamily="34" charset="0"/>
              </a:rPr>
              <a:t>end </a:t>
            </a:r>
            <a:r>
              <a:rPr lang="en-US" altLang="en-US" sz="4000" dirty="0" smtClean="0">
                <a:latin typeface="Calibri" panose="020F0502020204030204" pitchFamily="34" charset="0"/>
              </a:rPr>
              <a:t>of renal </a:t>
            </a:r>
            <a:r>
              <a:rPr lang="en-US" altLang="en-US" sz="4000" dirty="0">
                <a:latin typeface="Calibri" panose="020F0502020204030204" pitchFamily="34" charset="0"/>
              </a:rPr>
              <a:t>tubule </a:t>
            </a:r>
            <a:r>
              <a:rPr lang="en-US" altLang="en-US" sz="4000" dirty="0" smtClean="0">
                <a:latin typeface="Calibri" panose="020F0502020204030204" pitchFamily="34" charset="0"/>
              </a:rPr>
              <a:t>surrounding glomerulus.</a:t>
            </a:r>
            <a:endParaRPr lang="en-US" altLang="en-US" sz="4000" dirty="0">
              <a:latin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000" b="1" dirty="0" smtClean="0">
                <a:latin typeface="Calibri" panose="020F0502020204030204" pitchFamily="34" charset="0"/>
              </a:rPr>
              <a:t>Renal Tubule </a:t>
            </a:r>
            <a:r>
              <a:rPr lang="en-US" altLang="en-US" sz="4000" dirty="0" smtClean="0">
                <a:latin typeface="Calibri" panose="020F0502020204030204" pitchFamily="34" charset="0"/>
              </a:rPr>
              <a:t>– tube </a:t>
            </a:r>
            <a:r>
              <a:rPr lang="en-US" altLang="en-US" sz="4000" dirty="0">
                <a:latin typeface="Calibri" panose="020F0502020204030204" pitchFamily="34" charset="0"/>
              </a:rPr>
              <a:t>into which fluid </a:t>
            </a:r>
            <a:r>
              <a:rPr lang="en-US" altLang="en-US" sz="4000" dirty="0" smtClean="0">
                <a:latin typeface="Calibri" panose="020F0502020204030204" pitchFamily="34" charset="0"/>
              </a:rPr>
              <a:t>passes</a:t>
            </a:r>
          </a:p>
          <a:p>
            <a:pPr marL="1291590" lvl="2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4000" dirty="0" smtClean="0">
                <a:latin typeface="Calibri" panose="020F0502020204030204" pitchFamily="34" charset="0"/>
              </a:rPr>
              <a:t>Proximal </a:t>
            </a:r>
            <a:r>
              <a:rPr lang="en-US" altLang="en-US" sz="4000" dirty="0">
                <a:latin typeface="Calibri" panose="020F0502020204030204" pitchFamily="34" charset="0"/>
              </a:rPr>
              <a:t>convoluted </a:t>
            </a:r>
            <a:r>
              <a:rPr lang="en-US" altLang="en-US" sz="4000" dirty="0" smtClean="0">
                <a:latin typeface="Calibri" panose="020F0502020204030204" pitchFamily="34" charset="0"/>
              </a:rPr>
              <a:t>tubule</a:t>
            </a:r>
          </a:p>
          <a:p>
            <a:pPr marL="1291590" lvl="2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4000" dirty="0" smtClean="0">
                <a:latin typeface="Calibri" panose="020F0502020204030204" pitchFamily="34" charset="0"/>
              </a:rPr>
              <a:t>Loop </a:t>
            </a:r>
            <a:r>
              <a:rPr lang="en-US" altLang="en-US" sz="4000" dirty="0">
                <a:latin typeface="Calibri" panose="020F0502020204030204" pitchFamily="34" charset="0"/>
              </a:rPr>
              <a:t>of </a:t>
            </a:r>
            <a:r>
              <a:rPr lang="en-US" altLang="en-US" sz="4000" dirty="0" smtClean="0">
                <a:latin typeface="Calibri" panose="020F0502020204030204" pitchFamily="34" charset="0"/>
              </a:rPr>
              <a:t>Henle</a:t>
            </a:r>
          </a:p>
          <a:p>
            <a:pPr marL="1291590" lvl="2" indent="-74295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4000" dirty="0" smtClean="0">
                <a:latin typeface="Calibri" panose="020F0502020204030204" pitchFamily="34" charset="0"/>
              </a:rPr>
              <a:t>Distal </a:t>
            </a:r>
            <a:r>
              <a:rPr lang="en-US" altLang="en-US" sz="4000" dirty="0">
                <a:latin typeface="Calibri" panose="020F0502020204030204" pitchFamily="34" charset="0"/>
              </a:rPr>
              <a:t>convoluted </a:t>
            </a:r>
            <a:r>
              <a:rPr lang="en-US" altLang="en-US" sz="4000" dirty="0" smtClean="0">
                <a:latin typeface="Calibri" panose="020F0502020204030204" pitchFamily="34" charset="0"/>
              </a:rPr>
              <a:t>tubule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en-US" sz="4000" i="1" dirty="0">
                <a:latin typeface="Calibri" panose="020F0502020204030204" pitchFamily="34" charset="0"/>
              </a:rPr>
              <a:t>Two </a:t>
            </a:r>
            <a:r>
              <a:rPr lang="en-US" altLang="en-US" sz="4000" i="1" dirty="0" smtClean="0">
                <a:latin typeface="Calibri" panose="020F0502020204030204" pitchFamily="34" charset="0"/>
              </a:rPr>
              <a:t>types of Nephrons</a:t>
            </a:r>
            <a:endParaRPr lang="en-US" altLang="en-US" sz="4000" i="1" dirty="0">
              <a:latin typeface="Calibri" panose="020F0502020204030204" pitchFamily="34" charset="0"/>
            </a:endParaRPr>
          </a:p>
          <a:p>
            <a:pPr marL="109728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4000" b="1" dirty="0">
                <a:latin typeface="Calibri" panose="020F0502020204030204" pitchFamily="34" charset="0"/>
              </a:rPr>
              <a:t>Cortical</a:t>
            </a:r>
          </a:p>
          <a:p>
            <a:pPr marL="1097280" lvl="1" indent="-457200">
              <a:lnSpc>
                <a:spcPct val="120000"/>
              </a:lnSpc>
              <a:spcBef>
                <a:spcPts val="0"/>
              </a:spcBef>
              <a:buFont typeface="+mj-lt"/>
              <a:buAutoNum type="arabicPeriod"/>
            </a:pPr>
            <a:r>
              <a:rPr lang="en-US" altLang="en-US" sz="4000" b="1" dirty="0">
                <a:latin typeface="Calibri" panose="020F0502020204030204" pitchFamily="34" charset="0"/>
              </a:rPr>
              <a:t>Juxtamedullary </a:t>
            </a:r>
          </a:p>
          <a:p>
            <a:pPr marL="1097280" lvl="1" indent="-457200">
              <a:lnSpc>
                <a:spcPct val="90000"/>
              </a:lnSpc>
            </a:pPr>
            <a:endParaRPr lang="en-US" altLang="en-US" dirty="0">
              <a:latin typeface="Calibri" panose="020F0502020204030204" pitchFamily="34" charset="0"/>
            </a:endParaRPr>
          </a:p>
          <a:p>
            <a:endParaRPr lang="en-US" altLang="en-US" sz="2200" dirty="0" smtClean="0">
              <a:latin typeface="Calibri" panose="020F0502020204030204" pitchFamily="34" charset="0"/>
            </a:endParaRP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599871" y="1687776"/>
            <a:ext cx="3982529" cy="49177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F1426-4F7B-450A-9927-41E86A484541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51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TM02900688[[fn=Facet]]</Template>
  <TotalTime>11458</TotalTime>
  <Words>1878</Words>
  <Application>Microsoft Office PowerPoint</Application>
  <PresentationFormat>Widescreen</PresentationFormat>
  <Paragraphs>355</Paragraphs>
  <Slides>40</Slides>
  <Notes>28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Arial</vt:lpstr>
      <vt:lpstr>Calibri</vt:lpstr>
      <vt:lpstr>Calibri Light</vt:lpstr>
      <vt:lpstr>Symbol</vt:lpstr>
      <vt:lpstr>Wingdings</vt:lpstr>
      <vt:lpstr>Wingdings 2</vt:lpstr>
      <vt:lpstr>HDOfficeLightV0</vt:lpstr>
      <vt:lpstr>Clarity</vt:lpstr>
      <vt:lpstr>BI 233 Laboratory  Urinary System </vt:lpstr>
      <vt:lpstr>The Constituents of the Urinary System</vt:lpstr>
      <vt:lpstr>Other Essential Homeostatic Functions of the Kidneys</vt:lpstr>
      <vt:lpstr>Surface Anatomy of Kidney</vt:lpstr>
      <vt:lpstr>Connective Tissue Layers of Kidney</vt:lpstr>
      <vt:lpstr>Internal Anatomy of the Kidneys</vt:lpstr>
      <vt:lpstr>Blood Supply of the Kidneys</vt:lpstr>
      <vt:lpstr>PowerPoint Presentation</vt:lpstr>
      <vt:lpstr>The Nephron: Structural and Functional Unit of Kidney that Form Urine </vt:lpstr>
      <vt:lpstr>Cortical: Most Abundant</vt:lpstr>
      <vt:lpstr>Juxtamedullary: Loop of Henle are Deep in Medulla</vt:lpstr>
      <vt:lpstr>Renal Corpuscle = Glomerulus + Bowman’s Capsule</vt:lpstr>
      <vt:lpstr>PowerPoint Presentation</vt:lpstr>
      <vt:lpstr>Filtration in the Renal Corpuscle</vt:lpstr>
      <vt:lpstr>PowerPoint Presentation</vt:lpstr>
      <vt:lpstr>3 Basic Processes of Urine Formation</vt:lpstr>
      <vt:lpstr>Renal Tubule</vt:lpstr>
      <vt:lpstr>Juxtaglomerular Apparatus Consists of…</vt:lpstr>
      <vt:lpstr>Restoring Critically Low Blood Pressure</vt:lpstr>
      <vt:lpstr>PowerPoint Presentation</vt:lpstr>
      <vt:lpstr>The Collecting System</vt:lpstr>
      <vt:lpstr>Histology - Identify</vt:lpstr>
      <vt:lpstr>PowerPoint Presentation</vt:lpstr>
      <vt:lpstr>Urine Transport, Storage, and Elimination</vt:lpstr>
      <vt:lpstr>Ureters: Organs that Collect and Transport Urine</vt:lpstr>
      <vt:lpstr>Nephrolithiasis – kidney stones</vt:lpstr>
      <vt:lpstr>Urinary Bladder: Hollow, distensible muscular organ with capacity to stretch.</vt:lpstr>
      <vt:lpstr>PowerPoint Presentation</vt:lpstr>
      <vt:lpstr>Bladder Histology</vt:lpstr>
      <vt:lpstr>PowerPoint Presentation</vt:lpstr>
      <vt:lpstr>Position of the Urinary Bladder: Females</vt:lpstr>
      <vt:lpstr>Position of the Urinary Bladder: Males</vt:lpstr>
      <vt:lpstr>Histology of the Urethra</vt:lpstr>
      <vt:lpstr>Overview: Renal Function</vt:lpstr>
      <vt:lpstr>Activities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Nervous Tissue</dc:title>
  <dc:creator>Schuldt</dc:creator>
  <cp:lastModifiedBy>Windows User</cp:lastModifiedBy>
  <cp:revision>1128</cp:revision>
  <dcterms:created xsi:type="dcterms:W3CDTF">2015-10-26T14:33:33Z</dcterms:created>
  <dcterms:modified xsi:type="dcterms:W3CDTF">2019-05-08T20:07:26Z</dcterms:modified>
</cp:coreProperties>
</file>