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 id="2147483738" r:id="rId2"/>
  </p:sldMasterIdLst>
  <p:notesMasterIdLst>
    <p:notesMasterId r:id="rId88"/>
  </p:notesMasterIdLst>
  <p:sldIdLst>
    <p:sldId id="1208" r:id="rId3"/>
    <p:sldId id="1118" r:id="rId4"/>
    <p:sldId id="1119" r:id="rId5"/>
    <p:sldId id="1120" r:id="rId6"/>
    <p:sldId id="1123" r:id="rId7"/>
    <p:sldId id="1124" r:id="rId8"/>
    <p:sldId id="1146" r:id="rId9"/>
    <p:sldId id="1158" r:id="rId10"/>
    <p:sldId id="1152" r:id="rId11"/>
    <p:sldId id="1150" r:id="rId12"/>
    <p:sldId id="1153" r:id="rId13"/>
    <p:sldId id="1154" r:id="rId14"/>
    <p:sldId id="1207" r:id="rId15"/>
    <p:sldId id="1151" r:id="rId16"/>
    <p:sldId id="1129" r:id="rId17"/>
    <p:sldId id="1216" r:id="rId18"/>
    <p:sldId id="1125" r:id="rId19"/>
    <p:sldId id="1126" r:id="rId20"/>
    <p:sldId id="1127" r:id="rId21"/>
    <p:sldId id="1128" r:id="rId22"/>
    <p:sldId id="1159" r:id="rId23"/>
    <p:sldId id="1160" r:id="rId24"/>
    <p:sldId id="1211" r:id="rId25"/>
    <p:sldId id="1133" r:id="rId26"/>
    <p:sldId id="1134" r:id="rId27"/>
    <p:sldId id="1135" r:id="rId28"/>
    <p:sldId id="1136" r:id="rId29"/>
    <p:sldId id="1137" r:id="rId30"/>
    <p:sldId id="1138" r:id="rId31"/>
    <p:sldId id="1139" r:id="rId32"/>
    <p:sldId id="1140" r:id="rId33"/>
    <p:sldId id="1141" r:id="rId34"/>
    <p:sldId id="1142" r:id="rId35"/>
    <p:sldId id="1143" r:id="rId36"/>
    <p:sldId id="1144" r:id="rId37"/>
    <p:sldId id="1147" r:id="rId38"/>
    <p:sldId id="1148" r:id="rId39"/>
    <p:sldId id="1149" r:id="rId40"/>
    <p:sldId id="1156" r:id="rId41"/>
    <p:sldId id="1217" r:id="rId42"/>
    <p:sldId id="1209" r:id="rId43"/>
    <p:sldId id="1219" r:id="rId44"/>
    <p:sldId id="1220" r:id="rId45"/>
    <p:sldId id="1218" r:id="rId46"/>
    <p:sldId id="1221" r:id="rId47"/>
    <p:sldId id="1162" r:id="rId48"/>
    <p:sldId id="1189" r:id="rId49"/>
    <p:sldId id="1188" r:id="rId50"/>
    <p:sldId id="1179" r:id="rId51"/>
    <p:sldId id="1180" r:id="rId52"/>
    <p:sldId id="1177" r:id="rId53"/>
    <p:sldId id="1181" r:id="rId54"/>
    <p:sldId id="1187" r:id="rId55"/>
    <p:sldId id="1184" r:id="rId56"/>
    <p:sldId id="1185" r:id="rId57"/>
    <p:sldId id="1186" r:id="rId58"/>
    <p:sldId id="1176" r:id="rId59"/>
    <p:sldId id="1212" r:id="rId60"/>
    <p:sldId id="1166" r:id="rId61"/>
    <p:sldId id="1164" r:id="rId62"/>
    <p:sldId id="1167" r:id="rId63"/>
    <p:sldId id="1168" r:id="rId64"/>
    <p:sldId id="1169" r:id="rId65"/>
    <p:sldId id="1170" r:id="rId66"/>
    <p:sldId id="1225" r:id="rId67"/>
    <p:sldId id="1226" r:id="rId68"/>
    <p:sldId id="1165" r:id="rId69"/>
    <p:sldId id="1171" r:id="rId70"/>
    <p:sldId id="1172" r:id="rId71"/>
    <p:sldId id="1173" r:id="rId72"/>
    <p:sldId id="1193" r:id="rId73"/>
    <p:sldId id="1174" r:id="rId74"/>
    <p:sldId id="1192" r:id="rId75"/>
    <p:sldId id="1215" r:id="rId76"/>
    <p:sldId id="1201" r:id="rId77"/>
    <p:sldId id="1190" r:id="rId78"/>
    <p:sldId id="1213" r:id="rId79"/>
    <p:sldId id="1191" r:id="rId80"/>
    <p:sldId id="1214" r:id="rId81"/>
    <p:sldId id="1222" r:id="rId82"/>
    <p:sldId id="1223" r:id="rId83"/>
    <p:sldId id="1224" r:id="rId84"/>
    <p:sldId id="1210" r:id="rId85"/>
    <p:sldId id="1182" r:id="rId86"/>
    <p:sldId id="103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E6"/>
    <a:srgbClr val="070709"/>
    <a:srgbClr val="9BDBFB"/>
    <a:srgbClr val="4CB5C0"/>
    <a:srgbClr val="FF3399"/>
    <a:srgbClr val="FFFF00"/>
    <a:srgbClr val="93ACDD"/>
    <a:srgbClr val="FF6600"/>
    <a:srgbClr val="9966FF"/>
    <a:srgbClr val="4D76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434" autoAdjust="0"/>
  </p:normalViewPr>
  <p:slideViewPr>
    <p:cSldViewPr snapToGrid="0">
      <p:cViewPr varScale="1">
        <p:scale>
          <a:sx n="74" d="100"/>
          <a:sy n="74" d="100"/>
        </p:scale>
        <p:origin x="318" y="54"/>
      </p:cViewPr>
      <p:guideLst>
        <p:guide orient="horz" pos="2160"/>
        <p:guide pos="3840"/>
      </p:guideLst>
    </p:cSldViewPr>
  </p:slideViewPr>
  <p:notesTextViewPr>
    <p:cViewPr>
      <p:scale>
        <a:sx n="1" d="1"/>
        <a:sy n="1" d="1"/>
      </p:scale>
      <p:origin x="0" y="0"/>
    </p:cViewPr>
  </p:notesTextViewPr>
  <p:sorterViewPr>
    <p:cViewPr>
      <p:scale>
        <a:sx n="58" d="100"/>
        <a:sy n="58" d="100"/>
      </p:scale>
      <p:origin x="0" y="-124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20BE0-69DE-4BB6-B6CE-C6E1782C72EB}" type="datetimeFigureOut">
              <a:rPr lang="en-US" smtClean="0"/>
              <a:pPr/>
              <a:t>5/23/2018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2D84F-4B63-43E6-8429-568F05939B38}" type="slidenum">
              <a:rPr lang="en-US" smtClean="0"/>
              <a:pPr/>
              <a:t>‹#›</a:t>
            </a:fld>
            <a:endParaRPr lang="en-US" dirty="0"/>
          </a:p>
        </p:txBody>
      </p:sp>
    </p:spTree>
    <p:extLst>
      <p:ext uri="{BB962C8B-B14F-4D97-AF65-F5344CB8AC3E}">
        <p14:creationId xmlns:p14="http://schemas.microsoft.com/office/powerpoint/2010/main" val="40944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Retrieved from http://creatiwittyblog.com/wp-content/uploads/2013/01/world-microscopic-wonders-sperms-on-female-egg.jpg, 2015</a:t>
            </a:r>
          </a:p>
        </p:txBody>
      </p:sp>
      <p:sp>
        <p:nvSpPr>
          <p:cNvPr id="4" name="Slide Number Placeholder 3"/>
          <p:cNvSpPr>
            <a:spLocks noGrp="1"/>
          </p:cNvSpPr>
          <p:nvPr>
            <p:ph type="sldNum" sz="quarter" idx="10"/>
          </p:nvPr>
        </p:nvSpPr>
        <p:spPr/>
        <p:txBody>
          <a:bodyPr/>
          <a:lstStyle/>
          <a:p>
            <a:fld id="{9523C054-823F-469D-9D6E-4F3868690AFB}" type="slidenum">
              <a:rPr lang="en-US" smtClean="0"/>
              <a:pPr/>
              <a:t>1</a:t>
            </a:fld>
            <a:endParaRPr lang="en-US" dirty="0"/>
          </a:p>
        </p:txBody>
      </p:sp>
    </p:spTree>
    <p:extLst>
      <p:ext uri="{BB962C8B-B14F-4D97-AF65-F5344CB8AC3E}">
        <p14:creationId xmlns:p14="http://schemas.microsoft.com/office/powerpoint/2010/main" val="14246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Martini Fundamentals of A&amp;P 9e</a:t>
            </a:r>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10</a:t>
            </a:fld>
            <a:endParaRPr lang="en-US" dirty="0"/>
          </a:p>
        </p:txBody>
      </p:sp>
    </p:spTree>
    <p:extLst>
      <p:ext uri="{BB962C8B-B14F-4D97-AF65-F5344CB8AC3E}">
        <p14:creationId xmlns:p14="http://schemas.microsoft.com/office/powerpoint/2010/main" val="31858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Martini Fundamentals of A&amp;P 7e</a:t>
            </a:r>
          </a:p>
        </p:txBody>
      </p:sp>
      <p:sp>
        <p:nvSpPr>
          <p:cNvPr id="4" name="Slide Number Placeholder 3"/>
          <p:cNvSpPr>
            <a:spLocks noGrp="1"/>
          </p:cNvSpPr>
          <p:nvPr>
            <p:ph type="sldNum" sz="quarter" idx="10"/>
          </p:nvPr>
        </p:nvSpPr>
        <p:spPr/>
        <p:txBody>
          <a:bodyPr/>
          <a:lstStyle/>
          <a:p>
            <a:fld id="{87D0B6CB-3E59-4C94-BCEA-3CAED257ED9C}" type="slidenum">
              <a:rPr lang="en-US" smtClean="0"/>
              <a:t>11</a:t>
            </a:fld>
            <a:endParaRPr lang="en-US" dirty="0"/>
          </a:p>
        </p:txBody>
      </p:sp>
    </p:spTree>
    <p:extLst>
      <p:ext uri="{BB962C8B-B14F-4D97-AF65-F5344CB8AC3E}">
        <p14:creationId xmlns:p14="http://schemas.microsoft.com/office/powerpoint/2010/main" val="21162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AE8F9E-3DD1-41B7-B737-3EE55A3A8FF6}" type="slidenum">
              <a:rPr lang="en-US" altLang="en-US">
                <a:latin typeface="Calibri" panose="020F0502020204030204" pitchFamily="34" charset="0"/>
              </a:rPr>
              <a:pPr eaLnBrk="1" hangingPunct="1"/>
              <a:t>12</a:t>
            </a:fld>
            <a:endParaRPr lang="en-US" altLang="en-US" dirty="0">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Martini Fundamentals of A&amp;P 7e</a:t>
            </a:r>
          </a:p>
          <a:p>
            <a:pPr eaLnBrk="1" hangingPunct="1">
              <a:spcBef>
                <a:spcPct val="0"/>
              </a:spcBef>
            </a:pPr>
            <a:endParaRPr lang="en-US" altLang="en-US" dirty="0" smtClean="0"/>
          </a:p>
        </p:txBody>
      </p:sp>
    </p:spTree>
    <p:extLst>
      <p:ext uri="{BB962C8B-B14F-4D97-AF65-F5344CB8AC3E}">
        <p14:creationId xmlns:p14="http://schemas.microsoft.com/office/powerpoint/2010/main" val="135802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C620DA-3F3C-4432-9367-83D5FB5DBFDF}" type="slidenum">
              <a:rPr lang="en-US" altLang="en-US">
                <a:latin typeface="Calibri" panose="020F0502020204030204" pitchFamily="34" charset="0"/>
              </a:rPr>
              <a:pPr eaLnBrk="1" hangingPunct="1"/>
              <a:t>13</a:t>
            </a:fld>
            <a:endParaRPr lang="en-US" altLang="en-US" dirty="0">
              <a:latin typeface="Calibri" panose="020F0502020204030204" pitchFamily="34" charset="0"/>
            </a:endParaRPr>
          </a:p>
        </p:txBody>
      </p:sp>
      <p:sp>
        <p:nvSpPr>
          <p:cNvPr id="9933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Martini Fundamentals of A&amp;P 7e</a:t>
            </a:r>
          </a:p>
          <a:p>
            <a:pPr eaLnBrk="1" hangingPunct="1">
              <a:spcBef>
                <a:spcPct val="0"/>
              </a:spcBef>
            </a:pPr>
            <a:endParaRPr lang="en-US" altLang="en-US" dirty="0" smtClean="0"/>
          </a:p>
        </p:txBody>
      </p:sp>
    </p:spTree>
    <p:extLst>
      <p:ext uri="{BB962C8B-B14F-4D97-AF65-F5344CB8AC3E}">
        <p14:creationId xmlns:p14="http://schemas.microsoft.com/office/powerpoint/2010/main" val="35411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Martini Fundamentals of A&amp;P 9e</a:t>
            </a:r>
          </a:p>
          <a:p>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14</a:t>
            </a:fld>
            <a:endParaRPr lang="en-US" dirty="0"/>
          </a:p>
        </p:txBody>
      </p:sp>
    </p:spTree>
    <p:extLst>
      <p:ext uri="{BB962C8B-B14F-4D97-AF65-F5344CB8AC3E}">
        <p14:creationId xmlns:p14="http://schemas.microsoft.com/office/powerpoint/2010/main" val="157888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Spermatic</a:t>
            </a:r>
            <a:r>
              <a:rPr lang="en-US" baseline="0" dirty="0" smtClean="0"/>
              <a:t> cord consists of layers of fascia and muscle enclosing ductus deferens, blood vessels, nerves, and lymphatic vessels supplying the testes.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anose="020F0502020204030204" pitchFamily="34" charset="0"/>
              </a:rPr>
              <a:t>Martini Fundamentals of A&amp;P 7e</a:t>
            </a:r>
          </a:p>
          <a:p>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t>15</a:t>
            </a:fld>
            <a:endParaRPr lang="en-US" dirty="0"/>
          </a:p>
        </p:txBody>
      </p:sp>
    </p:spTree>
    <p:extLst>
      <p:ext uri="{BB962C8B-B14F-4D97-AF65-F5344CB8AC3E}">
        <p14:creationId xmlns:p14="http://schemas.microsoft.com/office/powerpoint/2010/main" val="362268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DF4F54-F4A3-4113-85AE-14F04659D02C}" type="slidenum">
              <a:rPr lang="en-US" altLang="en-US">
                <a:latin typeface="Calibri" panose="020F0502020204030204" pitchFamily="34" charset="0"/>
              </a:rPr>
              <a:pPr eaLnBrk="1" hangingPunct="1"/>
              <a:t>17</a:t>
            </a:fld>
            <a:endParaRPr lang="en-US" altLang="en-US" dirty="0">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Martini Fundamentals of A&amp;P 9e</a:t>
            </a:r>
          </a:p>
        </p:txBody>
      </p:sp>
    </p:spTree>
    <p:extLst>
      <p:ext uri="{BB962C8B-B14F-4D97-AF65-F5344CB8AC3E}">
        <p14:creationId xmlns:p14="http://schemas.microsoft.com/office/powerpoint/2010/main" val="45296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27E376-679F-4E50-ACE7-A699127E50C3}" type="slidenum">
              <a:rPr lang="en-US" altLang="en-US">
                <a:latin typeface="Calibri" panose="020F0502020204030204" pitchFamily="34" charset="0"/>
              </a:rPr>
              <a:pPr eaLnBrk="1" hangingPunct="1"/>
              <a:t>18</a:t>
            </a:fld>
            <a:endParaRPr lang="en-US" altLang="en-US" dirty="0">
              <a:latin typeface="Calibri" panose="020F0502020204030204" pitchFamily="34" charset="0"/>
            </a:endParaRPr>
          </a:p>
        </p:txBody>
      </p:sp>
      <p:sp>
        <p:nvSpPr>
          <p:cNvPr id="7885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Martini Fundamentals of A&amp;P 9e</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Clinical Anatomy Explained. (2013, Jul 22). Embryology &amp; gross anatomy – testicular descent and layers of the spermatic cord. Retrieved from https://www.youtube.com/watch?v=qjpzfFsnr10</a:t>
            </a:r>
          </a:p>
          <a:p>
            <a:pPr eaLnBrk="1" hangingPunct="1">
              <a:spcBef>
                <a:spcPct val="0"/>
              </a:spcBef>
            </a:pPr>
            <a:endParaRPr lang="en-US" altLang="en-US" dirty="0" smtClean="0"/>
          </a:p>
        </p:txBody>
      </p:sp>
    </p:spTree>
    <p:extLst>
      <p:ext uri="{BB962C8B-B14F-4D97-AF65-F5344CB8AC3E}">
        <p14:creationId xmlns:p14="http://schemas.microsoft.com/office/powerpoint/2010/main" val="3109360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a:t>
            </a:r>
            <a:r>
              <a:rPr lang="en-US" baseline="0" dirty="0" smtClean="0"/>
              <a:t> from http://www.urologyhealth.org/urology/articles/images/anatomy_Undescended_Testicle.jpg, 2015</a:t>
            </a:r>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19</a:t>
            </a:fld>
            <a:endParaRPr lang="en-US" dirty="0"/>
          </a:p>
        </p:txBody>
      </p:sp>
    </p:spTree>
    <p:extLst>
      <p:ext uri="{BB962C8B-B14F-4D97-AF65-F5344CB8AC3E}">
        <p14:creationId xmlns:p14="http://schemas.microsoft.com/office/powerpoint/2010/main" val="324584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altLang="en-US" sz="2400" i="0" dirty="0" smtClean="0"/>
              <a:t>Indirect hernia</a:t>
            </a:r>
          </a:p>
          <a:p>
            <a:pPr marL="171450" lvl="0" indent="-171450">
              <a:lnSpc>
                <a:spcPct val="100000"/>
              </a:lnSpc>
              <a:spcBef>
                <a:spcPts val="0"/>
              </a:spcBef>
              <a:buFont typeface="Arial" panose="020B0604020202020204" pitchFamily="34" charset="0"/>
              <a:buChar char="•"/>
            </a:pPr>
            <a:r>
              <a:rPr lang="en-US" altLang="en-US" i="0" dirty="0" smtClean="0"/>
              <a:t>Loop of intestine protruding through deep ring</a:t>
            </a:r>
          </a:p>
          <a:p>
            <a:pPr>
              <a:lnSpc>
                <a:spcPct val="100000"/>
              </a:lnSpc>
              <a:spcBef>
                <a:spcPts val="0"/>
              </a:spcBef>
            </a:pPr>
            <a:r>
              <a:rPr lang="en-US" altLang="en-US" sz="2400" i="0" dirty="0" smtClean="0"/>
              <a:t>Direct hernia</a:t>
            </a:r>
          </a:p>
          <a:p>
            <a:pPr marL="171450" lvl="0" indent="-171450">
              <a:lnSpc>
                <a:spcPct val="100000"/>
              </a:lnSpc>
              <a:spcBef>
                <a:spcPts val="0"/>
              </a:spcBef>
              <a:buFont typeface="Arial" panose="020B0604020202020204" pitchFamily="34" charset="0"/>
              <a:buChar char="•"/>
            </a:pPr>
            <a:r>
              <a:rPr lang="en-US" altLang="en-US" i="0" dirty="0" smtClean="0"/>
              <a:t>Loop of intestine pushes through posterior wall of inguinal canal</a:t>
            </a:r>
          </a:p>
          <a:p>
            <a:pPr>
              <a:lnSpc>
                <a:spcPct val="100000"/>
              </a:lnSpc>
              <a:spcBef>
                <a:spcPts val="0"/>
              </a:spcBef>
            </a:pPr>
            <a:r>
              <a:rPr lang="en-US" altLang="en-US" sz="2400" i="0" dirty="0" smtClean="0"/>
              <a:t>More common in males</a:t>
            </a:r>
          </a:p>
          <a:p>
            <a:endParaRPr lang="en-US" i="0" dirty="0" smtClean="0"/>
          </a:p>
          <a:p>
            <a:r>
              <a:rPr lang="en-US" i="0" dirty="0" smtClean="0"/>
              <a:t>Retrieved</a:t>
            </a:r>
            <a:r>
              <a:rPr lang="en-US" i="0" baseline="0" dirty="0" smtClean="0"/>
              <a:t> from http://www.primesurgicalaffiliates.com/images/hernia.jpg, 2015</a:t>
            </a:r>
            <a:endParaRPr lang="en-US" i="0" dirty="0"/>
          </a:p>
        </p:txBody>
      </p:sp>
      <p:sp>
        <p:nvSpPr>
          <p:cNvPr id="4" name="Slide Number Placeholder 3"/>
          <p:cNvSpPr>
            <a:spLocks noGrp="1"/>
          </p:cNvSpPr>
          <p:nvPr>
            <p:ph type="sldNum" sz="quarter" idx="10"/>
          </p:nvPr>
        </p:nvSpPr>
        <p:spPr/>
        <p:txBody>
          <a:bodyPr/>
          <a:lstStyle/>
          <a:p>
            <a:fld id="{1A72F49F-EA98-4551-B9B3-703E0762EB3B}" type="slidenum">
              <a:rPr lang="en-US" smtClean="0"/>
              <a:t>20</a:t>
            </a:fld>
            <a:endParaRPr lang="en-US" dirty="0"/>
          </a:p>
        </p:txBody>
      </p:sp>
    </p:spTree>
    <p:extLst>
      <p:ext uri="{BB962C8B-B14F-4D97-AF65-F5344CB8AC3E}">
        <p14:creationId xmlns:p14="http://schemas.microsoft.com/office/powerpoint/2010/main" val="165624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 http://images.clipartof.com/Cartoon-Of-A-Happy-Toddler-Boy-And-Girl-Jumping-Royalty-Free-Vector-Clipart-10241212408.jpg, 2016</a:t>
            </a:r>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t>2</a:t>
            </a:fld>
            <a:endParaRPr lang="en-US" dirty="0"/>
          </a:p>
        </p:txBody>
      </p:sp>
    </p:spTree>
    <p:extLst>
      <p:ext uri="{BB962C8B-B14F-4D97-AF65-F5344CB8AC3E}">
        <p14:creationId xmlns:p14="http://schemas.microsoft.com/office/powerpoint/2010/main" val="381962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Retrieved from http://content.artofmanliness.com/uploads//2013/01/Testosterone-21.jpg, 2015</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8636B1-A207-49AF-93E0-0DCDDE367B70}" type="slidenum">
              <a:rPr lang="en-US" altLang="en-US">
                <a:latin typeface="Calibri" panose="020F0502020204030204" pitchFamily="34" charset="0"/>
              </a:rPr>
              <a:pPr eaLnBrk="1" hangingPunct="1"/>
              <a:t>21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23281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980BA-9792-4ACE-8C66-23DE906A4EFA}" type="slidenum">
              <a:rPr lang="en-US" altLang="en-US"/>
              <a:pPr/>
              <a:t>22</a:t>
            </a:fld>
            <a:endParaRPr lang="en-US" altLang="en-US"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Mature hypothalamus produces GnRH</a:t>
            </a:r>
          </a:p>
          <a:p>
            <a:pPr marL="0" indent="0">
              <a:buFont typeface="Arial" panose="020B0604020202020204" pitchFamily="34" charset="0"/>
              <a:buNone/>
            </a:pPr>
            <a:r>
              <a:rPr lang="en-US" sz="1200" kern="1200" dirty="0" smtClean="0">
                <a:solidFill>
                  <a:schemeClr val="tx1"/>
                </a:solidFill>
                <a:effectLst/>
                <a:latin typeface="+mn-lt"/>
                <a:ea typeface="+mn-ea"/>
                <a:cs typeface="+mn-cs"/>
              </a:rPr>
              <a:t>Secretion of FSH and LH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Stimulation of gonadotroph cells in anterior pituitary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FSH stimulates spermatogenesis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LH stimulates testosterone production</a:t>
            </a:r>
          </a:p>
          <a:p>
            <a:pPr marL="0" indent="0">
              <a:buFont typeface="Arial" panose="020B0604020202020204" pitchFamily="34" charset="0"/>
              <a:buNone/>
            </a:pPr>
            <a:r>
              <a:rPr lang="en-US" sz="1200" kern="1200" dirty="0" smtClean="0">
                <a:solidFill>
                  <a:schemeClr val="tx1"/>
                </a:solidFill>
                <a:effectLst/>
                <a:latin typeface="+mn-lt"/>
                <a:ea typeface="+mn-ea"/>
                <a:cs typeface="+mn-cs"/>
              </a:rPr>
              <a:t>Inhibin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Released by Sertoli cells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Inhibits FSH secretion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sperm production</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Martini</a:t>
            </a:r>
            <a:r>
              <a:rPr lang="en-US" sz="1200" kern="1200" baseline="0" dirty="0" smtClean="0">
                <a:solidFill>
                  <a:schemeClr val="tx1"/>
                </a:solidFill>
                <a:effectLst/>
                <a:latin typeface="+mn-lt"/>
                <a:ea typeface="+mn-ea"/>
                <a:cs typeface="+mn-cs"/>
              </a:rPr>
              <a:t> Fundamentals of A&amp;P 9e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Janux. (2015, Jan 10). Human physiology – hormonal regulation of male reproduction. Retrieved from </a:t>
            </a:r>
            <a:r>
              <a:rPr lang="en-US" sz="1200" u="sng" kern="1200" dirty="0" smtClean="0">
                <a:solidFill>
                  <a:schemeClr val="tx1"/>
                </a:solidFill>
                <a:effectLst/>
                <a:latin typeface="+mn-lt"/>
                <a:ea typeface="+mn-ea"/>
                <a:cs typeface="+mn-cs"/>
              </a:rPr>
              <a:t>https://www.youtube.com/watch?v=GC58kOcsx9U</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374835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 http://www.procreacliniques.com/images/uploaded/men/andropause_en.png, 2016</a:t>
            </a:r>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pPr/>
              <a:t>23</a:t>
            </a:fld>
            <a:endParaRPr lang="en-US" dirty="0"/>
          </a:p>
        </p:txBody>
      </p:sp>
    </p:spTree>
    <p:extLst>
      <p:ext uri="{BB962C8B-B14F-4D97-AF65-F5344CB8AC3E}">
        <p14:creationId xmlns:p14="http://schemas.microsoft.com/office/powerpoint/2010/main" val="17245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Lobules</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Created by the septa, which subdivide the testes and contain the seminiferous tubules</a:t>
            </a:r>
          </a:p>
          <a:p>
            <a:r>
              <a:rPr lang="en-US" sz="1200" i="0" kern="1200" dirty="0" smtClean="0">
                <a:solidFill>
                  <a:schemeClr val="tx1"/>
                </a:solidFill>
                <a:effectLst/>
                <a:latin typeface="+mn-lt"/>
                <a:ea typeface="+mn-ea"/>
                <a:cs typeface="+mn-cs"/>
              </a:rPr>
              <a:t>Seminiferous tubules</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Approximately 800 slender, tightly coiled tubes each ca. 80 cm (32 in.) in length</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One testis contain nearly ½ mile of seminiferous tubules</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Site of sperm production</a:t>
            </a:r>
          </a:p>
          <a:p>
            <a:r>
              <a:rPr lang="en-US" sz="1200" i="0" kern="1200" dirty="0" smtClean="0">
                <a:solidFill>
                  <a:schemeClr val="tx1"/>
                </a:solidFill>
                <a:effectLst/>
                <a:latin typeface="+mn-lt"/>
                <a:ea typeface="+mn-ea"/>
                <a:cs typeface="+mn-cs"/>
              </a:rPr>
              <a:t>Straight tubule</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Comes off seminiferous tubule entering mediastinum of testis</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Extensively interconnected</a:t>
            </a:r>
          </a:p>
          <a:p>
            <a:r>
              <a:rPr lang="en-US" sz="1200" i="0" kern="1200" dirty="0" smtClean="0">
                <a:solidFill>
                  <a:schemeClr val="tx1"/>
                </a:solidFill>
                <a:effectLst/>
                <a:latin typeface="+mn-lt"/>
                <a:ea typeface="+mn-ea"/>
                <a:cs typeface="+mn-cs"/>
              </a:rPr>
              <a:t>Rete testis</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Formed by straight tubule appearing as a maze of passageways</a:t>
            </a:r>
          </a:p>
          <a:p>
            <a:r>
              <a:rPr lang="en-US" sz="1200" i="0" kern="1200" dirty="0" smtClean="0">
                <a:solidFill>
                  <a:schemeClr val="tx1"/>
                </a:solidFill>
                <a:effectLst/>
                <a:latin typeface="+mn-lt"/>
                <a:ea typeface="+mn-ea"/>
                <a:cs typeface="+mn-cs"/>
              </a:rPr>
              <a:t>Efferent ductile</a:t>
            </a:r>
          </a:p>
          <a:p>
            <a:pPr marL="171450" lvl="0" indent="-171450">
              <a:buFont typeface="Arial" panose="020B0604020202020204" pitchFamily="34" charset="0"/>
              <a:buChar char="•"/>
            </a:pPr>
            <a:r>
              <a:rPr lang="en-US" sz="1200" i="0" kern="1200" dirty="0" smtClean="0">
                <a:solidFill>
                  <a:schemeClr val="tx1"/>
                </a:solidFill>
                <a:effectLst/>
                <a:latin typeface="+mn-lt"/>
                <a:ea typeface="+mn-ea"/>
                <a:cs typeface="+mn-cs"/>
              </a:rPr>
              <a:t>Connect rete testis to epididymis</a:t>
            </a:r>
          </a:p>
          <a:p>
            <a:endParaRPr lang="en-US" i="0" dirty="0" smtClean="0"/>
          </a:p>
          <a:p>
            <a:r>
              <a:rPr lang="en-US" i="0" dirty="0" smtClean="0"/>
              <a:t>Martini Fundamentals of A&amp;P 9e</a:t>
            </a:r>
            <a:endParaRPr lang="en-US" i="0" dirty="0"/>
          </a:p>
        </p:txBody>
      </p:sp>
      <p:sp>
        <p:nvSpPr>
          <p:cNvPr id="4" name="Slide Number Placeholder 3"/>
          <p:cNvSpPr>
            <a:spLocks noGrp="1"/>
          </p:cNvSpPr>
          <p:nvPr>
            <p:ph type="sldNum" sz="quarter" idx="10"/>
          </p:nvPr>
        </p:nvSpPr>
        <p:spPr/>
        <p:txBody>
          <a:bodyPr/>
          <a:lstStyle/>
          <a:p>
            <a:fld id="{87D0B6CB-3E59-4C94-BCEA-3CAED257ED9C}" type="slidenum">
              <a:rPr lang="en-US" smtClean="0"/>
              <a:t>24</a:t>
            </a:fld>
            <a:endParaRPr lang="en-US" dirty="0"/>
          </a:p>
        </p:txBody>
      </p:sp>
    </p:spTree>
    <p:extLst>
      <p:ext uri="{BB962C8B-B14F-4D97-AF65-F5344CB8AC3E}">
        <p14:creationId xmlns:p14="http://schemas.microsoft.com/office/powerpoint/2010/main" val="174006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anose="020F0502020204030204" pitchFamily="34" charset="0"/>
              </a:rPr>
              <a:t>Martini Fundamentals of A&amp;P 7e</a:t>
            </a:r>
          </a:p>
          <a:p>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25</a:t>
            </a:fld>
            <a:endParaRPr lang="en-US" dirty="0"/>
          </a:p>
        </p:txBody>
      </p:sp>
    </p:spTree>
    <p:extLst>
      <p:ext uri="{BB962C8B-B14F-4D97-AF65-F5344CB8AC3E}">
        <p14:creationId xmlns:p14="http://schemas.microsoft.com/office/powerpoint/2010/main" val="1892382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Spermatogenesis</a:t>
            </a:r>
            <a:endParaRPr lang="en-US" baseline="0" dirty="0" smtClean="0"/>
          </a:p>
          <a:p>
            <a:pPr marL="171450" indent="-171450">
              <a:buFont typeface="Arial" panose="020B0604020202020204" pitchFamily="34" charset="0"/>
              <a:buChar char="•"/>
            </a:pPr>
            <a:r>
              <a:rPr lang="en-US" baseline="0" dirty="0" smtClean="0"/>
              <a:t>Begins at puberty continuing up into and beyond 7</a:t>
            </a:r>
            <a:r>
              <a:rPr lang="en-US" baseline="30000" dirty="0" smtClean="0"/>
              <a:t>th</a:t>
            </a:r>
            <a:r>
              <a:rPr lang="en-US" baseline="0" dirty="0" smtClean="0"/>
              <a:t> decade of life</a:t>
            </a:r>
          </a:p>
          <a:p>
            <a:pPr marL="171450" indent="-171450">
              <a:buFont typeface="Arial" panose="020B0604020202020204" pitchFamily="34" charset="0"/>
              <a:buChar char="•"/>
            </a:pPr>
            <a:r>
              <a:rPr lang="en-US" baseline="0" dirty="0" smtClean="0"/>
              <a:t>Continuous process</a:t>
            </a:r>
          </a:p>
          <a:p>
            <a:pPr marL="171450" indent="-171450">
              <a:buFont typeface="Arial" panose="020B0604020202020204" pitchFamily="34" charset="0"/>
              <a:buChar char="•"/>
            </a:pPr>
            <a:r>
              <a:rPr lang="en-US" baseline="0" dirty="0" smtClean="0"/>
              <a:t>All stages of meiosis are observed within seminiferous tubules</a:t>
            </a:r>
          </a:p>
          <a:p>
            <a:pPr marL="0" indent="0">
              <a:buFont typeface="Arial" panose="020B0604020202020204"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latin typeface="Calibri" panose="020F0502020204030204" pitchFamily="34" charset="0"/>
              </a:rPr>
              <a:t>Martini Fundamentals of A&amp;P 7e</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87D0B6CB-3E59-4C94-BCEA-3CAED257ED9C}" type="slidenum">
              <a:rPr lang="en-US" smtClean="0"/>
              <a:t>26</a:t>
            </a:fld>
            <a:endParaRPr lang="en-US" dirty="0"/>
          </a:p>
        </p:txBody>
      </p:sp>
    </p:spTree>
    <p:extLst>
      <p:ext uri="{BB962C8B-B14F-4D97-AF65-F5344CB8AC3E}">
        <p14:creationId xmlns:p14="http://schemas.microsoft.com/office/powerpoint/2010/main" val="4147234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6C0E6C-C0B5-40D6-8CEC-34DC66758F37}" type="slidenum">
              <a:rPr lang="en-US" altLang="en-US">
                <a:latin typeface="Calibri" panose="020F0502020204030204" pitchFamily="34" charset="0"/>
              </a:rPr>
              <a:pPr eaLnBrk="1" hangingPunct="1"/>
              <a:t>27</a:t>
            </a:fld>
            <a:endParaRPr lang="en-US" altLang="en-US" dirty="0">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Mitosis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Part of somatic cell division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Produces two diploid daughter cells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Both have identical pairs of chromosomes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Meiosis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Specialized form of cell division only in production of gametes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Spermatozoa in males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Oocytes in females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Gametes contain 23 chromosomes, half the normal amount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Fusion of male and female gametes produces zygote with 46 chromosomes </a:t>
            </a:r>
          </a:p>
          <a:p>
            <a:pPr marL="0" indent="0" eaLnBrk="1" hangingPunct="1">
              <a:spcBef>
                <a:spcPct val="0"/>
              </a:spcBef>
              <a:buFont typeface="Arial" panose="020B0604020202020204" pitchFamily="34" charset="0"/>
              <a:buNone/>
            </a:pPr>
            <a:endParaRPr lang="en-US" altLang="en-US"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t>Martini</a:t>
            </a:r>
            <a:r>
              <a:rPr lang="en-US" altLang="en-US" baseline="0" dirty="0" smtClean="0"/>
              <a:t> Fundamentals of A&amp;P 9e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Janux. (2015, Jan 10). Human physiology – reproduction: Spermatogenesis. Retrieved from https://www.youtube.com/watch?v=krSMZDsjLuU</a:t>
            </a:r>
            <a:endParaRPr lang="en-US" altLang="en-US" dirty="0" smtClean="0"/>
          </a:p>
        </p:txBody>
      </p:sp>
    </p:spTree>
    <p:extLst>
      <p:ext uri="{BB962C8B-B14F-4D97-AF65-F5344CB8AC3E}">
        <p14:creationId xmlns:p14="http://schemas.microsoft.com/office/powerpoint/2010/main" val="363761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46A3D-711B-45FE-AA7A-917EECD5B558}" type="slidenum">
              <a:rPr lang="en-US" altLang="en-US"/>
              <a:pPr/>
              <a:t>28</a:t>
            </a:fld>
            <a:endParaRPr lang="en-US" altLang="en-US" dirty="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xfrm>
            <a:off x="914400" y="4343400"/>
            <a:ext cx="5029200" cy="4114800"/>
          </a:xfrm>
        </p:spPr>
        <p:txBody>
          <a:bodyPr/>
          <a:lstStyle/>
          <a:p>
            <a:r>
              <a:rPr lang="en-US" altLang="en-US" dirty="0" smtClean="0"/>
              <a:t>Mitosis</a:t>
            </a:r>
            <a:r>
              <a:rPr lang="en-US" altLang="en-US" baseline="0" dirty="0" smtClean="0"/>
              <a:t> and spermatogonium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division of a diploid spermatogonium produces two daughter cells. One is a spermatogonium and remains in contact with basement membrane of tubule.  The other a primary spermatocyte, which displaces toward lumen.</a:t>
            </a:r>
          </a:p>
          <a:p>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anose="020F0502020204030204" pitchFamily="34" charset="0"/>
              </a:rPr>
              <a:t>Martini Fundamentals of A&amp;P 9e</a:t>
            </a:r>
          </a:p>
        </p:txBody>
      </p:sp>
    </p:spTree>
    <p:extLst>
      <p:ext uri="{BB962C8B-B14F-4D97-AF65-F5344CB8AC3E}">
        <p14:creationId xmlns:p14="http://schemas.microsoft.com/office/powerpoint/2010/main" val="2861958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Meiosis I</a:t>
            </a:r>
          </a:p>
          <a:p>
            <a:r>
              <a:rPr lang="en-US" sz="1200" kern="1200" dirty="0" smtClean="0">
                <a:solidFill>
                  <a:schemeClr val="tx1"/>
                </a:solidFill>
                <a:effectLst/>
                <a:latin typeface="+mn-lt"/>
                <a:ea typeface="+mn-ea"/>
                <a:cs typeface="+mn-cs"/>
              </a:rPr>
              <a:t>Prior to the start of meiosis I primary spermatocyte contains 46 individual chromosomes. At the end of meiosis I daughter cells are known as secondary spermatocytes each containing 23 chromosomes and a pair of duplicate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chromatids.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Meiosis II</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Secondary spermatocytes soon enter meiosis II yielding four haploid spermatids, each containing 23</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chromosomes. Each primary spermatocyte entering meiosis will render four spermatids.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anose="020F0502020204030204" pitchFamily="34" charset="0"/>
              </a:rPr>
              <a:t>Martini Fundamentals of A&amp;P 9e</a:t>
            </a:r>
          </a:p>
        </p:txBody>
      </p:sp>
      <p:sp>
        <p:nvSpPr>
          <p:cNvPr id="4" name="Slide Number Placeholder 3"/>
          <p:cNvSpPr>
            <a:spLocks noGrp="1"/>
          </p:cNvSpPr>
          <p:nvPr>
            <p:ph type="sldNum" sz="quarter" idx="10"/>
          </p:nvPr>
        </p:nvSpPr>
        <p:spPr/>
        <p:txBody>
          <a:bodyPr/>
          <a:lstStyle/>
          <a:p>
            <a:fld id="{87D0B6CB-3E59-4C94-BCEA-3CAED257ED9C}" type="slidenum">
              <a:rPr lang="en-US" smtClean="0"/>
              <a:t>29</a:t>
            </a:fld>
            <a:endParaRPr lang="en-US" dirty="0"/>
          </a:p>
        </p:txBody>
      </p:sp>
    </p:spTree>
    <p:extLst>
      <p:ext uri="{BB962C8B-B14F-4D97-AF65-F5344CB8AC3E}">
        <p14:creationId xmlns:p14="http://schemas.microsoft.com/office/powerpoint/2010/main" val="4216062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Calibri" panose="020F0502020204030204" pitchFamily="34" charset="0"/>
              </a:rPr>
              <a:t>Martini Fundamentals of A&amp;P 7e</a:t>
            </a:r>
          </a:p>
          <a:p>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30</a:t>
            </a:fld>
            <a:endParaRPr lang="en-US" dirty="0"/>
          </a:p>
        </p:txBody>
      </p:sp>
    </p:spTree>
    <p:extLst>
      <p:ext uri="{BB962C8B-B14F-4D97-AF65-F5344CB8AC3E}">
        <p14:creationId xmlns:p14="http://schemas.microsoft.com/office/powerpoint/2010/main" val="358462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Retrieved from http://anthro.palomar.edu/biobasis/images/sperm_and_ovum.gif, 2016</a:t>
            </a:r>
          </a:p>
        </p:txBody>
      </p:sp>
      <p:sp>
        <p:nvSpPr>
          <p:cNvPr id="860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AA17F4-B438-4B13-87A3-73A074BA5A47}" type="slidenum">
              <a:rPr lang="en-US" altLang="en-US">
                <a:latin typeface="Calibri" panose="020F0502020204030204" pitchFamily="34" charset="0"/>
              </a:rPr>
              <a:pPr eaLnBrk="1" hangingPunct="1"/>
              <a:t>3</a:t>
            </a:fld>
            <a:endParaRPr lang="en-US" altLang="en-US" dirty="0">
              <a:latin typeface="Calibri" panose="020F0502020204030204" pitchFamily="34" charset="0"/>
            </a:endParaRPr>
          </a:p>
        </p:txBody>
      </p:sp>
    </p:spTree>
    <p:extLst>
      <p:ext uri="{BB962C8B-B14F-4D97-AF65-F5344CB8AC3E}">
        <p14:creationId xmlns:p14="http://schemas.microsoft.com/office/powerpoint/2010/main" val="2025664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69BFE3C-F904-4943-91B0-8376DB54F113}" type="slidenum">
              <a:rPr lang="en-US" altLang="en-US" sz="1200"/>
              <a:pPr algn="r"/>
              <a:t>31</a:t>
            </a:fld>
            <a:endParaRPr lang="en-US" altLang="en-US" sz="1200" dirty="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307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Spermiogenesis </a:t>
            </a:r>
          </a:p>
          <a:p>
            <a:r>
              <a:rPr lang="en-US" sz="1200" kern="1200" dirty="0" smtClean="0">
                <a:solidFill>
                  <a:schemeClr val="tx1"/>
                </a:solidFill>
                <a:effectLst/>
                <a:latin typeface="+mn-lt"/>
                <a:ea typeface="+mn-ea"/>
                <a:cs typeface="+mn-cs"/>
              </a:rPr>
              <a:t>Is the last step of spermatogenesis where spermatid matures into spermatozoon (sperm) attached to cytoplasm of nurse cells.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Spermiation</a:t>
            </a:r>
          </a:p>
          <a:p>
            <a:r>
              <a:rPr lang="en-US" sz="1200" kern="1200" dirty="0" smtClean="0">
                <a:solidFill>
                  <a:schemeClr val="tx1"/>
                </a:solidFill>
                <a:effectLst/>
                <a:latin typeface="+mn-lt"/>
                <a:ea typeface="+mn-ea"/>
                <a:cs typeface="+mn-cs"/>
              </a:rPr>
              <a:t>In the process where spermatozoon detach from nurse cells and enter the lumen of the seminiferous tubule.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Spermatogonial division to spermiation takes approximately 9 weeks</a:t>
            </a:r>
          </a:p>
          <a:p>
            <a:pPr eaLnBrk="1" hangingPunct="1"/>
            <a:endParaRPr lang="en-US" altLang="en-US" dirty="0" smtClean="0">
              <a:latin typeface="Calibri" panose="020F0502020204030204" pitchFamily="34" charset="0"/>
            </a:endParaRPr>
          </a:p>
          <a:p>
            <a:pPr eaLnBrk="1" hangingPunct="1"/>
            <a:r>
              <a:rPr lang="en-US" altLang="en-US" dirty="0" smtClean="0">
                <a:latin typeface="Calibri" panose="020F0502020204030204" pitchFamily="34" charset="0"/>
              </a:rPr>
              <a:t>Martini Fundamentals of A&amp;P 9e</a:t>
            </a:r>
          </a:p>
        </p:txBody>
      </p:sp>
    </p:spTree>
    <p:extLst>
      <p:ext uri="{BB962C8B-B14F-4D97-AF65-F5344CB8AC3E}">
        <p14:creationId xmlns:p14="http://schemas.microsoft.com/office/powerpoint/2010/main" val="1507018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Martini Fundamentals of A&amp;P 7e</a:t>
            </a:r>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32</a:t>
            </a:fld>
            <a:endParaRPr lang="en-US" dirty="0"/>
          </a:p>
        </p:txBody>
      </p:sp>
    </p:spTree>
    <p:extLst>
      <p:ext uri="{BB962C8B-B14F-4D97-AF65-F5344CB8AC3E}">
        <p14:creationId xmlns:p14="http://schemas.microsoft.com/office/powerpoint/2010/main" val="2117326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E0031-AA09-4A54-BF22-81C905822394}" type="slidenum">
              <a:rPr lang="en-US" altLang="en-US"/>
              <a:pPr/>
              <a:t>33</a:t>
            </a:fld>
            <a:endParaRPr lang="en-US" altLang="en-US" dirty="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xfrm>
            <a:off x="914400" y="4343400"/>
            <a:ext cx="5029200" cy="4114800"/>
          </a:xfrm>
        </p:spPr>
        <p:txBody>
          <a:bodyPr/>
          <a:lstStyle/>
          <a:p>
            <a:r>
              <a:rPr lang="en-US" altLang="en-US" dirty="0" smtClean="0"/>
              <a:t>Martini Fundamentals of A&amp;P 9e</a:t>
            </a:r>
            <a:endParaRPr lang="en-US" altLang="en-US" dirty="0"/>
          </a:p>
        </p:txBody>
      </p:sp>
    </p:spTree>
    <p:extLst>
      <p:ext uri="{BB962C8B-B14F-4D97-AF65-F5344CB8AC3E}">
        <p14:creationId xmlns:p14="http://schemas.microsoft.com/office/powerpoint/2010/main" val="1619516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52729-310E-4CA1-A128-3E852D04C077}" type="slidenum">
              <a:rPr lang="en-US" altLang="en-US"/>
              <a:pPr/>
              <a:t>34</a:t>
            </a:fld>
            <a:endParaRPr lang="en-US" altLang="en-US"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914400" y="4343400"/>
            <a:ext cx="5029200" cy="4114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Martini Fundamentals of A&amp;P 9e</a:t>
            </a:r>
          </a:p>
        </p:txBody>
      </p:sp>
    </p:spTree>
    <p:extLst>
      <p:ext uri="{BB962C8B-B14F-4D97-AF65-F5344CB8AC3E}">
        <p14:creationId xmlns:p14="http://schemas.microsoft.com/office/powerpoint/2010/main" val="3659240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CFADB-5393-431A-AE7A-5737E0D45923}" type="slidenum">
              <a:rPr lang="en-US" altLang="en-US"/>
              <a:pPr/>
              <a:t>35</a:t>
            </a:fld>
            <a:endParaRPr lang="en-US" altLang="en-US" dirty="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914400" y="4343400"/>
            <a:ext cx="5029200" cy="4114800"/>
          </a:xfrm>
        </p:spPr>
        <p:txBody>
          <a:bodyPr/>
          <a:lstStyle/>
          <a:p>
            <a:r>
              <a:rPr lang="en-US" sz="1200" kern="1200" dirty="0" smtClean="0">
                <a:solidFill>
                  <a:schemeClr val="tx1"/>
                </a:solidFill>
                <a:effectLst/>
                <a:latin typeface="+mn-lt"/>
                <a:ea typeface="+mn-ea"/>
                <a:cs typeface="+mn-cs"/>
              </a:rPr>
              <a:t>Mature Spermatozoon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Lacks: endoplasmic reticulum, Golgi apparatus, lysosomes and peroxisomes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Inclusions and other intracellular structures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Loss of these organelles reduces sperm size and mass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Sperm must absorb nutrients (fructose) from surrounding fluid  </a:t>
            </a:r>
          </a:p>
          <a:p>
            <a:pPr marL="171450" indent="-171450">
              <a:buFont typeface="Arial" panose="020B0604020202020204" pitchFamily="34" charset="0"/>
              <a:buChar char="•"/>
            </a:pPr>
            <a:r>
              <a:rPr lang="en-US" altLang="en-US" sz="1200" dirty="0" smtClean="0"/>
              <a:t>~400,000,000 spermatozoa/day</a:t>
            </a:r>
          </a:p>
          <a:p>
            <a:pPr marL="171450" indent="-171450">
              <a:buFont typeface="Arial" panose="020B0604020202020204" pitchFamily="34" charset="0"/>
              <a:buChar char="•"/>
            </a:pPr>
            <a:r>
              <a:rPr lang="en-US" altLang="en-US" sz="1200" dirty="0" smtClean="0"/>
              <a:t> 85 days maturation time</a:t>
            </a:r>
          </a:p>
          <a:p>
            <a:pPr marL="171450" indent="-171450">
              <a:buFont typeface="Arial" panose="020B0604020202020204" pitchFamily="34" charset="0"/>
              <a:buChar char="•"/>
            </a:pPr>
            <a:r>
              <a:rPr lang="en-US" altLang="en-US" sz="1200" dirty="0" smtClean="0"/>
              <a:t> 50-130 million sperm per ml of semen</a:t>
            </a:r>
          </a:p>
          <a:p>
            <a:pPr marL="171450" indent="-171450">
              <a:buFont typeface="Arial" panose="020B0604020202020204" pitchFamily="34" charset="0"/>
              <a:buChar char="•"/>
            </a:pPr>
            <a:r>
              <a:rPr lang="en-US" altLang="en-US" sz="1200" dirty="0" smtClean="0"/>
              <a:t> Average ejaculation  2-5 ml</a:t>
            </a:r>
          </a:p>
          <a:p>
            <a:pPr marL="0" indent="0">
              <a:buFont typeface="Arial" panose="020B0604020202020204" pitchFamily="34" charset="0"/>
              <a:buNone/>
            </a:pPr>
            <a:endParaRPr lang="en-US" alt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t>Martini Fundamentals of A&amp;P 9e</a:t>
            </a:r>
          </a:p>
          <a:p>
            <a:pPr marL="0" indent="0">
              <a:buFont typeface="Arial" panose="020B0604020202020204" pitchFamily="34" charset="0"/>
              <a:buNone/>
            </a:pPr>
            <a:endParaRPr lang="en-US" altLang="en-US" dirty="0" smtClean="0"/>
          </a:p>
          <a:p>
            <a:pPr marL="0" indent="0">
              <a:buFont typeface="Arial" panose="020B0604020202020204" pitchFamily="34" charset="0"/>
              <a:buNone/>
            </a:pPr>
            <a:endParaRPr lang="en-US" altLang="en-US" sz="1200" dirty="0" smtClean="0"/>
          </a:p>
        </p:txBody>
      </p:sp>
    </p:spTree>
    <p:extLst>
      <p:ext uri="{BB962C8B-B14F-4D97-AF65-F5344CB8AC3E}">
        <p14:creationId xmlns:p14="http://schemas.microsoft.com/office/powerpoint/2010/main" val="1171917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Martini Fundamentals of A&amp;P 9e</a:t>
            </a:r>
          </a:p>
        </p:txBody>
      </p:sp>
      <p:sp>
        <p:nvSpPr>
          <p:cNvPr id="4" name="Slide Number Placeholder 3"/>
          <p:cNvSpPr>
            <a:spLocks noGrp="1"/>
          </p:cNvSpPr>
          <p:nvPr>
            <p:ph type="sldNum" sz="quarter" idx="10"/>
          </p:nvPr>
        </p:nvSpPr>
        <p:spPr/>
        <p:txBody>
          <a:bodyPr/>
          <a:lstStyle/>
          <a:p>
            <a:fld id="{87D0B6CB-3E59-4C94-BCEA-3CAED257ED9C}" type="slidenum">
              <a:rPr lang="en-US" smtClean="0"/>
              <a:t>36</a:t>
            </a:fld>
            <a:endParaRPr lang="en-US" dirty="0"/>
          </a:p>
        </p:txBody>
      </p:sp>
    </p:spTree>
    <p:extLst>
      <p:ext uri="{BB962C8B-B14F-4D97-AF65-F5344CB8AC3E}">
        <p14:creationId xmlns:p14="http://schemas.microsoft.com/office/powerpoint/2010/main" val="320044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Martini</a:t>
            </a:r>
            <a:r>
              <a:rPr lang="en-US" altLang="en-US" baseline="0" dirty="0" smtClean="0"/>
              <a:t> Fundamentals of A&amp;P 7e</a:t>
            </a:r>
            <a:endParaRPr lang="en-US" altLang="en-US" dirty="0" smtClean="0"/>
          </a:p>
        </p:txBody>
      </p:sp>
      <p:sp>
        <p:nvSpPr>
          <p:cNvPr id="1044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5A4913-E7D2-482B-893D-0167AAB98CB5}" type="slidenum">
              <a:rPr lang="en-US" altLang="en-US">
                <a:latin typeface="Calibri" panose="020F0502020204030204" pitchFamily="34" charset="0"/>
              </a:rPr>
              <a:pPr eaLnBrk="1" hangingPunct="1"/>
              <a:t>37</a:t>
            </a:fld>
            <a:endParaRPr lang="en-US" altLang="en-US" dirty="0">
              <a:latin typeface="Calibri" panose="020F0502020204030204" pitchFamily="34" charset="0"/>
            </a:endParaRPr>
          </a:p>
        </p:txBody>
      </p:sp>
    </p:spTree>
    <p:extLst>
      <p:ext uri="{BB962C8B-B14F-4D97-AF65-F5344CB8AC3E}">
        <p14:creationId xmlns:p14="http://schemas.microsoft.com/office/powerpoint/2010/main" val="1898379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Martini</a:t>
            </a:r>
            <a:r>
              <a:rPr lang="en-US" altLang="en-US" baseline="0" dirty="0" smtClean="0"/>
              <a:t> Fundamentals of A&amp;P 7e</a:t>
            </a:r>
            <a:endParaRPr lang="en-US" altLang="en-US" dirty="0" smtClean="0"/>
          </a:p>
        </p:txBody>
      </p:sp>
      <p:sp>
        <p:nvSpPr>
          <p:cNvPr id="4" name="Slide Number Placeholder 3"/>
          <p:cNvSpPr>
            <a:spLocks noGrp="1"/>
          </p:cNvSpPr>
          <p:nvPr>
            <p:ph type="sldNum" sz="quarter" idx="10"/>
          </p:nvPr>
        </p:nvSpPr>
        <p:spPr/>
        <p:txBody>
          <a:bodyPr/>
          <a:lstStyle/>
          <a:p>
            <a:fld id="{87D0B6CB-3E59-4C94-BCEA-3CAED257ED9C}" type="slidenum">
              <a:rPr lang="en-US" smtClean="0"/>
              <a:t>38</a:t>
            </a:fld>
            <a:endParaRPr lang="en-US" dirty="0"/>
          </a:p>
        </p:txBody>
      </p:sp>
    </p:spTree>
    <p:extLst>
      <p:ext uri="{BB962C8B-B14F-4D97-AF65-F5344CB8AC3E}">
        <p14:creationId xmlns:p14="http://schemas.microsoft.com/office/powerpoint/2010/main" val="2321815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Retrieved</a:t>
            </a:r>
            <a:r>
              <a:rPr lang="en-US" altLang="en-US" baseline="0" dirty="0" smtClean="0"/>
              <a:t> from http://a57.foxnews.com/global.fncstatic.com/static/managed/img/legacy/2009/07/876/493/0_21_450_sperm_istock.jpg?ve=1&amp;tl=1, 2016</a:t>
            </a:r>
            <a:endParaRPr lang="en-US" altLang="en-US" dirty="0" smtClean="0"/>
          </a:p>
        </p:txBody>
      </p:sp>
      <p:sp>
        <p:nvSpPr>
          <p:cNvPr id="1116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62F5B8-67FC-4E3C-AAAF-333118D14294}" type="slidenum">
              <a:rPr lang="en-US" altLang="en-US">
                <a:latin typeface="Calibri" panose="020F0502020204030204" pitchFamily="34" charset="0"/>
              </a:rPr>
              <a:pPr eaLnBrk="1" hangingPunct="1"/>
              <a:t>39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27742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image retrieved from https://i.ytimg.com/vi/54984GsSSw4/hqdefault.jpg, 2016</a:t>
            </a:r>
          </a:p>
          <a:p>
            <a:r>
              <a:rPr lang="en-US" dirty="0" smtClean="0"/>
              <a:t>Testis</a:t>
            </a:r>
            <a:r>
              <a:rPr lang="en-US" baseline="0" dirty="0" smtClean="0"/>
              <a:t> histology image retrieved from http://www.deltagen.com/target/histologyatlas/atlas_files/male_rep/testis_40X.jpg, 2016</a:t>
            </a:r>
            <a:endParaRPr lang="en-US" dirty="0"/>
          </a:p>
        </p:txBody>
      </p:sp>
      <p:sp>
        <p:nvSpPr>
          <p:cNvPr id="4" name="Slide Number Placeholder 3"/>
          <p:cNvSpPr>
            <a:spLocks noGrp="1"/>
          </p:cNvSpPr>
          <p:nvPr>
            <p:ph type="sldNum" sz="quarter" idx="10"/>
          </p:nvPr>
        </p:nvSpPr>
        <p:spPr/>
        <p:txBody>
          <a:bodyPr/>
          <a:lstStyle/>
          <a:p>
            <a:fld id="{0AD2D84F-4B63-43E6-8429-568F05939B38}" type="slidenum">
              <a:rPr lang="en-US" smtClean="0"/>
              <a:pPr/>
              <a:t>41</a:t>
            </a:fld>
            <a:endParaRPr lang="en-US" dirty="0"/>
          </a:p>
        </p:txBody>
      </p:sp>
    </p:spTree>
    <p:extLst>
      <p:ext uri="{BB962C8B-B14F-4D97-AF65-F5344CB8AC3E}">
        <p14:creationId xmlns:p14="http://schemas.microsoft.com/office/powerpoint/2010/main" val="312517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4AD021-F486-4CC9-8A7F-F0352CCA74F7}" type="slidenum">
              <a:rPr lang="en-US" altLang="en-US">
                <a:latin typeface="Calibri" panose="020F0502020204030204" pitchFamily="34" charset="0"/>
              </a:rPr>
              <a:pPr eaLnBrk="1" hangingPunct="1"/>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3208299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CF90A6-667D-4038-BE6A-4233FF868ABB}" type="slidenum">
              <a:rPr lang="en-US" altLang="en-US">
                <a:latin typeface="Calibri" panose="020F0502020204030204" pitchFamily="34" charset="0"/>
              </a:rPr>
              <a:pPr eaLnBrk="1" hangingPunct="1"/>
              <a:t>46</a:t>
            </a:fld>
            <a:endParaRPr lang="en-US" altLang="en-US" dirty="0">
              <a:latin typeface="Calibri" panose="020F0502020204030204" pitchFamily="34" charset="0"/>
            </a:endParaRPr>
          </a:p>
        </p:txBody>
      </p:sp>
      <p:sp>
        <p:nvSpPr>
          <p:cNvPr id="106499"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Female Reproductive System produces sex hormones and functional gametes, protects and supports developing embryo, and nourishes newborn infant.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Ovaries – produces secondary oocytes and hormones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Uterine tubes – transports ovulated oocyte or zygote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Uterus – location of fetal development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Vagina – passageway for elimination of menstrual fluids, receives penis during intercourse, and birth canal.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Vulva – components of external genitalia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Martini</a:t>
            </a:r>
            <a:r>
              <a:rPr lang="en-US" sz="1200" kern="1200" baseline="0" dirty="0" smtClean="0">
                <a:solidFill>
                  <a:schemeClr val="tx1"/>
                </a:solidFill>
                <a:effectLst/>
                <a:latin typeface="+mn-lt"/>
                <a:ea typeface="+mn-ea"/>
                <a:cs typeface="+mn-cs"/>
              </a:rPr>
              <a:t> Fundamentals of A&amp;P 9e</a:t>
            </a:r>
            <a:endParaRPr lang="en-US" sz="1200" kern="1200" dirty="0" smtClean="0">
              <a:solidFill>
                <a:schemeClr val="tx1"/>
              </a:solidFill>
              <a:effectLst/>
              <a:latin typeface="+mn-lt"/>
              <a:ea typeface="+mn-ea"/>
              <a:cs typeface="+mn-cs"/>
            </a:endParaRPr>
          </a:p>
          <a:p>
            <a:pPr marL="0" indent="0" eaLnBrk="1" hangingPunct="1">
              <a:spcBef>
                <a:spcPct val="0"/>
              </a:spcBef>
              <a:buFont typeface="Arial" panose="020B0604020202020204" pitchFamily="34" charset="0"/>
              <a:buNone/>
            </a:pPr>
            <a:endParaRPr lang="en-US" altLang="en-US" dirty="0" smtClean="0"/>
          </a:p>
          <a:p>
            <a:pPr marL="0" indent="0" eaLnBrk="1" hangingPunct="1">
              <a:spcBef>
                <a:spcPct val="0"/>
              </a:spcBef>
              <a:buFont typeface="Arial" panose="020B0604020202020204" pitchFamily="34" charset="0"/>
              <a:buNone/>
            </a:pPr>
            <a:endParaRPr lang="en-US" altLang="en-US" dirty="0" smtClean="0"/>
          </a:p>
        </p:txBody>
      </p:sp>
    </p:spTree>
    <p:extLst>
      <p:ext uri="{BB962C8B-B14F-4D97-AF65-F5344CB8AC3E}">
        <p14:creationId xmlns:p14="http://schemas.microsoft.com/office/powerpoint/2010/main" val="2508174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3E1D42-FD6B-4CD3-B8EB-65B66F7BFAC2}" type="slidenum">
              <a:rPr lang="en-US" altLang="en-US">
                <a:latin typeface="Calibri" panose="020F0502020204030204" pitchFamily="34" charset="0"/>
              </a:rPr>
              <a:pPr eaLnBrk="1" hangingPunct="1"/>
              <a:t>47</a:t>
            </a:fld>
            <a:endParaRPr lang="en-US" altLang="en-US" dirty="0">
              <a:latin typeface="Calibri" panose="020F0502020204030204"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eaLnBrk="1" hangingPunct="1">
              <a:spcBef>
                <a:spcPct val="0"/>
              </a:spcBef>
            </a:pPr>
            <a:endParaRPr lang="en-US" altLang="en-US" dirty="0" smtClean="0"/>
          </a:p>
        </p:txBody>
      </p:sp>
    </p:spTree>
    <p:extLst>
      <p:ext uri="{BB962C8B-B14F-4D97-AF65-F5344CB8AC3E}">
        <p14:creationId xmlns:p14="http://schemas.microsoft.com/office/powerpoint/2010/main" val="2563388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4B8648-A2B8-424E-8544-67EB13B95B12}" type="slidenum">
              <a:rPr lang="en-US" altLang="en-US">
                <a:latin typeface="Calibri" panose="020F0502020204030204" pitchFamily="34" charset="0"/>
              </a:rPr>
              <a:pPr eaLnBrk="1" hangingPunct="1"/>
              <a:t>48</a:t>
            </a:fld>
            <a:endParaRPr lang="en-US" altLang="en-US" dirty="0">
              <a:latin typeface="Calibri" panose="020F0502020204030204"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i="0" dirty="0" smtClean="0"/>
              <a:t>Martini</a:t>
            </a:r>
            <a:r>
              <a:rPr lang="en-US" altLang="en-US" i="0" baseline="0" dirty="0" smtClean="0"/>
              <a:t> Fundamentals of A&amp;P 9e</a:t>
            </a:r>
            <a:endParaRPr lang="en-US" altLang="en-US" i="0" dirty="0" smtClean="0"/>
          </a:p>
        </p:txBody>
      </p:sp>
    </p:spTree>
    <p:extLst>
      <p:ext uri="{BB962C8B-B14F-4D97-AF65-F5344CB8AC3E}">
        <p14:creationId xmlns:p14="http://schemas.microsoft.com/office/powerpoint/2010/main" val="489222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pPr/>
              <a:t>49</a:t>
            </a:fld>
            <a:endParaRPr lang="en-US" dirty="0"/>
          </a:p>
        </p:txBody>
      </p:sp>
    </p:spTree>
    <p:extLst>
      <p:ext uri="{BB962C8B-B14F-4D97-AF65-F5344CB8AC3E}">
        <p14:creationId xmlns:p14="http://schemas.microsoft.com/office/powerpoint/2010/main" val="324223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4A4F01-5E0A-491E-BF28-2BEF66756E73}" type="slidenum">
              <a:rPr lang="en-US" altLang="en-US">
                <a:latin typeface="Calibri" panose="020F0502020204030204" pitchFamily="34" charset="0"/>
              </a:rPr>
              <a:pPr eaLnBrk="1" hangingPunct="1"/>
              <a:t>50</a:t>
            </a:fld>
            <a:endParaRPr lang="en-US" altLang="en-US" dirty="0">
              <a:latin typeface="Calibri" panose="020F0502020204030204"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7e</a:t>
            </a:r>
          </a:p>
          <a:p>
            <a:pPr eaLnBrk="1" hangingPunct="1">
              <a:spcBef>
                <a:spcPct val="0"/>
              </a:spcBef>
            </a:pPr>
            <a:endParaRPr lang="en-US" altLang="en-US" dirty="0" smtClean="0"/>
          </a:p>
        </p:txBody>
      </p:sp>
    </p:spTree>
    <p:extLst>
      <p:ext uri="{BB962C8B-B14F-4D97-AF65-F5344CB8AC3E}">
        <p14:creationId xmlns:p14="http://schemas.microsoft.com/office/powerpoint/2010/main" val="1180348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7e</a:t>
            </a:r>
          </a:p>
          <a:p>
            <a:pPr eaLnBrk="1" hangingPunct="1"/>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242E5F-4950-4D34-8F26-37B6E96D1D82}" type="slidenum">
              <a:rPr lang="en-US" altLang="en-US">
                <a:latin typeface="Calibri" panose="020F0502020204030204" pitchFamily="34" charset="0"/>
              </a:rPr>
              <a:pPr eaLnBrk="1" hangingPunct="1"/>
              <a:t>51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386709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C2990D-9FFE-438D-8C8B-B9D756D321BE}" type="slidenum">
              <a:rPr lang="en-US" altLang="en-US">
                <a:latin typeface="Calibri" panose="020F0502020204030204" pitchFamily="34" charset="0"/>
              </a:rPr>
              <a:pPr eaLnBrk="1" hangingPunct="1"/>
              <a:t>52</a:t>
            </a:fld>
            <a:endParaRPr lang="en-US" altLang="en-US" dirty="0">
              <a:latin typeface="Calibri" panose="020F0502020204030204" pitchFamily="34"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Two Divisions of Endometrium </a:t>
            </a:r>
          </a:p>
          <a:p>
            <a:pPr marL="228600" lvl="0" indent="-228600">
              <a:buFont typeface="+mj-lt"/>
              <a:buAutoNum type="arabicPeriod"/>
            </a:pPr>
            <a:r>
              <a:rPr lang="en-US" sz="1200" kern="1200" dirty="0" smtClean="0">
                <a:solidFill>
                  <a:schemeClr val="tx1"/>
                </a:solidFill>
                <a:effectLst/>
                <a:latin typeface="+mn-lt"/>
                <a:ea typeface="+mn-ea"/>
                <a:cs typeface="+mn-cs"/>
              </a:rPr>
              <a:t>Functional zone – contains most of the uterine glands, contributes most of endometrial thickness, undergoes dramatic changes in thickness and structure during menstrual cycle</a:t>
            </a:r>
          </a:p>
          <a:p>
            <a:pPr marL="228600" lvl="0" indent="-228600">
              <a:buFont typeface="+mj-lt"/>
              <a:buAutoNum type="arabicPeriod"/>
            </a:pPr>
            <a:r>
              <a:rPr lang="en-US" sz="1200" kern="1200" dirty="0" smtClean="0">
                <a:solidFill>
                  <a:schemeClr val="tx1"/>
                </a:solidFill>
                <a:effectLst/>
                <a:latin typeface="+mn-lt"/>
                <a:ea typeface="+mn-ea"/>
                <a:cs typeface="+mn-cs"/>
              </a:rPr>
              <a:t>Basilar zone – attaches endometrium to myometrium and contains terminal branches of tubular endometrial glands</a:t>
            </a:r>
          </a:p>
          <a:p>
            <a:pPr eaLnBrk="1" hangingPunct="1">
              <a:spcBef>
                <a:spcPct val="0"/>
              </a:spcBef>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7e</a:t>
            </a:r>
          </a:p>
          <a:p>
            <a:pPr eaLnBrk="1" hangingPunct="1">
              <a:spcBef>
                <a:spcPct val="0"/>
              </a:spcBef>
            </a:pPr>
            <a:endParaRPr lang="en-US" altLang="en-US" dirty="0" smtClean="0"/>
          </a:p>
        </p:txBody>
      </p:sp>
    </p:spTree>
    <p:extLst>
      <p:ext uri="{BB962C8B-B14F-4D97-AF65-F5344CB8AC3E}">
        <p14:creationId xmlns:p14="http://schemas.microsoft.com/office/powerpoint/2010/main" val="1351041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0" dirty="0" smtClean="0"/>
              <a:t>Martini</a:t>
            </a:r>
            <a:r>
              <a:rPr lang="en-US" altLang="en-US" i="0" baseline="0" dirty="0" smtClean="0"/>
              <a:t> Fundamentals of A&amp;P 9e</a:t>
            </a:r>
            <a:endParaRPr lang="en-US" altLang="en-US" i="0" dirty="0" smtClean="0"/>
          </a:p>
          <a:p>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pPr/>
              <a:t>53</a:t>
            </a:fld>
            <a:endParaRPr lang="en-US" dirty="0"/>
          </a:p>
        </p:txBody>
      </p:sp>
    </p:spTree>
    <p:extLst>
      <p:ext uri="{BB962C8B-B14F-4D97-AF65-F5344CB8AC3E}">
        <p14:creationId xmlns:p14="http://schemas.microsoft.com/office/powerpoint/2010/main" val="879362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B14222-05EE-4B4F-A3C1-9F0C8E11325C}" type="slidenum">
              <a:rPr lang="en-US" altLang="en-US">
                <a:latin typeface="Calibri" panose="020F0502020204030204" pitchFamily="34" charset="0"/>
              </a:rPr>
              <a:pPr eaLnBrk="1" hangingPunct="1"/>
              <a:t>54</a:t>
            </a:fld>
            <a:endParaRPr lang="en-US" altLang="en-US" dirty="0">
              <a:latin typeface="Calibri" panose="020F0502020204030204" pitchFamily="34" charset="0"/>
            </a:endParaRPr>
          </a:p>
        </p:txBody>
      </p:sp>
      <p:sp>
        <p:nvSpPr>
          <p:cNvPr id="12595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dirty="0" smtClean="0"/>
              <a:t>Martini</a:t>
            </a:r>
            <a:r>
              <a:rPr lang="en-US" altLang="en-US" i="0" baseline="0" dirty="0" smtClean="0"/>
              <a:t> Fundamentals of A&amp;P 7e</a:t>
            </a:r>
            <a:endParaRPr lang="en-US" altLang="en-US" i="0" dirty="0" smtClean="0"/>
          </a:p>
        </p:txBody>
      </p:sp>
    </p:spTree>
    <p:extLst>
      <p:ext uri="{BB962C8B-B14F-4D97-AF65-F5344CB8AC3E}">
        <p14:creationId xmlns:p14="http://schemas.microsoft.com/office/powerpoint/2010/main" val="3578207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D3EC0E-109C-4CAF-977B-68C4A61CA2E2}" type="slidenum">
              <a:rPr lang="en-US" altLang="en-US">
                <a:latin typeface="Calibri" panose="020F0502020204030204" pitchFamily="34" charset="0"/>
              </a:rPr>
              <a:pPr eaLnBrk="1" hangingPunct="1"/>
              <a:t>55</a:t>
            </a:fld>
            <a:endParaRPr lang="en-US" altLang="en-US" dirty="0">
              <a:latin typeface="Calibri" panose="020F0502020204030204" pitchFamily="34" charset="0"/>
            </a:endParaRPr>
          </a:p>
        </p:txBody>
      </p:sp>
      <p:sp>
        <p:nvSpPr>
          <p:cNvPr id="126979"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i="0" dirty="0" smtClean="0"/>
              <a:t>Martini</a:t>
            </a:r>
            <a:r>
              <a:rPr lang="en-US" altLang="en-US" i="0" baseline="0" dirty="0" smtClean="0"/>
              <a:t> Fundamentals of A&amp;P 7e</a:t>
            </a:r>
            <a:endParaRPr lang="en-US" altLang="en-US" i="0" dirty="0" smtClean="0"/>
          </a:p>
        </p:txBody>
      </p:sp>
    </p:spTree>
    <p:extLst>
      <p:ext uri="{BB962C8B-B14F-4D97-AF65-F5344CB8AC3E}">
        <p14:creationId xmlns:p14="http://schemas.microsoft.com/office/powerpoint/2010/main" val="85339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E862E3-8D44-402D-80CD-B15BBCBD84B3}" type="slidenum">
              <a:rPr lang="en-US" altLang="en-US">
                <a:latin typeface="Calibri" panose="020F0502020204030204" pitchFamily="34" charset="0"/>
              </a:rPr>
              <a:pPr eaLnBrk="1" hangingPunct="1"/>
              <a:t>5</a:t>
            </a:fld>
            <a:endParaRPr lang="en-US" altLang="en-US" dirty="0">
              <a:latin typeface="Calibri" panose="020F0502020204030204" pitchFamily="34" charset="0"/>
            </a:endParaRPr>
          </a:p>
        </p:txBody>
      </p:sp>
      <p:sp>
        <p:nvSpPr>
          <p:cNvPr id="7680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Main structures</a:t>
            </a:r>
            <a:r>
              <a:rPr lang="en-US" altLang="en-US" baseline="0" dirty="0" smtClean="0"/>
              <a:t> of the male reproductive tract</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Testis</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Epididymis</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Ductus deferens (vas deferens)</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Ejaculatory duct</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Urethra</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Seminal glands</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Prostate gland</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Bulbo-urethral (Cowper’s) glands</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Scrotum</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baseline="0" dirty="0" smtClean="0"/>
              <a:t>Penis </a:t>
            </a: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Martini Fundamentals of A&amp;P 9e</a:t>
            </a:r>
          </a:p>
        </p:txBody>
      </p:sp>
    </p:spTree>
    <p:extLst>
      <p:ext uri="{BB962C8B-B14F-4D97-AF65-F5344CB8AC3E}">
        <p14:creationId xmlns:p14="http://schemas.microsoft.com/office/powerpoint/2010/main" val="4270988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29BFDE-D178-4BEA-8C71-177E12435AFD}" type="slidenum">
              <a:rPr lang="en-US" altLang="en-US">
                <a:latin typeface="Calibri" panose="020F0502020204030204" pitchFamily="34" charset="0"/>
              </a:rPr>
              <a:pPr eaLnBrk="1" hangingPunct="1"/>
              <a:t>56</a:t>
            </a:fld>
            <a:endParaRPr lang="en-US" altLang="en-US" dirty="0">
              <a:latin typeface="Calibri" panose="020F0502020204030204" pitchFamily="34" charset="0"/>
            </a:endParaRPr>
          </a:p>
        </p:txBody>
      </p:sp>
      <p:sp>
        <p:nvSpPr>
          <p:cNvPr id="12800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i="0" dirty="0" smtClean="0"/>
              <a:t>Martini</a:t>
            </a:r>
            <a:r>
              <a:rPr lang="en-US" altLang="en-US" i="0" baseline="0" dirty="0" smtClean="0"/>
              <a:t> Fundamentals of A&amp;P 7e</a:t>
            </a:r>
            <a:endParaRPr lang="en-US" altLang="en-US" i="0" dirty="0" smtClean="0"/>
          </a:p>
        </p:txBody>
      </p:sp>
    </p:spTree>
    <p:extLst>
      <p:ext uri="{BB962C8B-B14F-4D97-AF65-F5344CB8AC3E}">
        <p14:creationId xmlns:p14="http://schemas.microsoft.com/office/powerpoint/2010/main" val="2150786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9A210F-B8FF-4D5D-9383-97C15B6F0A40}" type="slidenum">
              <a:rPr lang="en-US" altLang="en-US">
                <a:latin typeface="Calibri" panose="020F0502020204030204" pitchFamily="34" charset="0"/>
              </a:rPr>
              <a:pPr eaLnBrk="1" hangingPunct="1"/>
              <a:t>57</a:t>
            </a:fld>
            <a:endParaRPr lang="en-US" altLang="en-US" dirty="0">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Epithelium</a:t>
            </a:r>
            <a:r>
              <a:rPr lang="en-US" altLang="en-US" baseline="0" dirty="0" smtClean="0"/>
              <a:t> lining tube is composed of ciliated columnar epithelial cells with scattered mucin-secreting cells and mucosa surrounded by concentric layers of smooth muscle.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Uterine Tube and Oocyte Transport</a:t>
            </a:r>
          </a:p>
          <a:p>
            <a:pPr marL="628650" lvl="1" indent="-171450">
              <a:buFont typeface="Calibri" panose="020F0502020204030204" pitchFamily="34" charset="0"/>
              <a:buChar char="‒"/>
            </a:pPr>
            <a:r>
              <a:rPr lang="en-US" sz="1200" kern="1200" dirty="0" smtClean="0">
                <a:solidFill>
                  <a:schemeClr val="tx1"/>
                </a:solidFill>
                <a:effectLst/>
                <a:latin typeface="+mn-lt"/>
                <a:ea typeface="+mn-ea"/>
                <a:cs typeface="+mn-cs"/>
              </a:rPr>
              <a:t>Ciliary movement and peristaltic contractions in walls of uterine tube</a:t>
            </a:r>
          </a:p>
          <a:p>
            <a:pPr marL="628650" lvl="1" indent="-171450">
              <a:buFont typeface="Calibri" panose="020F0502020204030204" pitchFamily="34" charset="0"/>
              <a:buChar char="‒"/>
            </a:pPr>
            <a:r>
              <a:rPr lang="en-US" sz="1200" kern="1200" dirty="0" smtClean="0">
                <a:solidFill>
                  <a:schemeClr val="tx1"/>
                </a:solidFill>
                <a:effectLst/>
                <a:latin typeface="+mn-lt"/>
                <a:ea typeface="+mn-ea"/>
                <a:cs typeface="+mn-cs"/>
              </a:rPr>
              <a:t>Few hours before ovulation, nerves from hypogastric plexus initiate beating pattern and peristalsis</a:t>
            </a:r>
          </a:p>
          <a:p>
            <a:pPr marL="628650" lvl="1" indent="-171450">
              <a:buFont typeface="Calibri" panose="020F0502020204030204" pitchFamily="34" charset="0"/>
              <a:buChar char="‒"/>
            </a:pPr>
            <a:r>
              <a:rPr lang="en-US" sz="1200" kern="1200" dirty="0" smtClean="0">
                <a:solidFill>
                  <a:schemeClr val="tx1"/>
                </a:solidFill>
                <a:effectLst/>
                <a:latin typeface="+mn-lt"/>
                <a:ea typeface="+mn-ea"/>
                <a:cs typeface="+mn-cs"/>
              </a:rPr>
              <a:t>From infundibulum to uterine cavity takes ~3-4 days</a:t>
            </a:r>
          </a:p>
          <a:p>
            <a:pPr marL="0" lvl="0" indent="0">
              <a:buFont typeface="Calibri" panose="020F0502020204030204" pitchFamily="34" charset="0"/>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kern="1200" dirty="0" smtClean="0">
                <a:solidFill>
                  <a:schemeClr val="tx1"/>
                </a:solidFill>
                <a:effectLst/>
                <a:latin typeface="+mn-lt"/>
                <a:ea typeface="+mn-ea"/>
                <a:cs typeface="+mn-cs"/>
              </a:rPr>
              <a:t>Martini Fundamentals of A&amp;P 9e</a:t>
            </a:r>
          </a:p>
          <a:p>
            <a:pPr marL="0" lvl="0" indent="0">
              <a:buFont typeface="Calibri" panose="020F0502020204030204" pitchFamily="34" charset="0"/>
              <a:buNone/>
            </a:pP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312502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Ovarian follicles</a:t>
            </a:r>
            <a:r>
              <a:rPr lang="en-US" baseline="0" dirty="0" smtClean="0"/>
              <a:t> are specialized structures in cortex of ovaries where both oocyte growth and meiosis I occur.</a:t>
            </a:r>
          </a:p>
          <a:p>
            <a:pPr marL="171450" indent="-171450">
              <a:buFont typeface="Arial" panose="020B0604020202020204" pitchFamily="34" charset="0"/>
              <a:buChar char="•"/>
            </a:pPr>
            <a:r>
              <a:rPr lang="en-US" baseline="0" dirty="0" smtClean="0"/>
              <a:t>Cycle can be divided into a follicular phase (preovulatory phase) and a luteal phase (postovulatory phase)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7e</a:t>
            </a:r>
          </a:p>
          <a:p>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pPr/>
              <a:t>59</a:t>
            </a:fld>
            <a:endParaRPr lang="en-US" dirty="0"/>
          </a:p>
        </p:txBody>
      </p:sp>
    </p:spTree>
    <p:extLst>
      <p:ext uri="{BB962C8B-B14F-4D97-AF65-F5344CB8AC3E}">
        <p14:creationId xmlns:p14="http://schemas.microsoft.com/office/powerpoint/2010/main" val="1437386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Ovaries are small, almond-shaped organs near lateral walls of pelvic cavity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Three main functions:</a:t>
            </a:r>
          </a:p>
          <a:p>
            <a:pPr marL="228600" lvl="0" indent="-228600">
              <a:buFont typeface="+mj-lt"/>
              <a:buAutoNum type="arabicPeriod"/>
            </a:pPr>
            <a:r>
              <a:rPr lang="en-US" sz="1200" kern="1200" dirty="0" smtClean="0">
                <a:solidFill>
                  <a:schemeClr val="tx1"/>
                </a:solidFill>
                <a:effectLst/>
                <a:latin typeface="+mn-lt"/>
                <a:ea typeface="+mn-ea"/>
                <a:cs typeface="+mn-cs"/>
              </a:rPr>
              <a:t>Production of immature female gametes (oocytes)</a:t>
            </a:r>
          </a:p>
          <a:p>
            <a:pPr marL="228600" lvl="0" indent="-228600">
              <a:buFont typeface="+mj-lt"/>
              <a:buAutoNum type="arabicPeriod"/>
            </a:pPr>
            <a:r>
              <a:rPr lang="en-US" sz="1200" kern="1200" dirty="0" smtClean="0">
                <a:solidFill>
                  <a:schemeClr val="tx1"/>
                </a:solidFill>
                <a:effectLst/>
                <a:latin typeface="+mn-lt"/>
                <a:ea typeface="+mn-ea"/>
                <a:cs typeface="+mn-cs"/>
              </a:rPr>
              <a:t>Secretion of female sex hormones (estrogens, progestins)</a:t>
            </a:r>
          </a:p>
          <a:p>
            <a:pPr marL="228600" lvl="0" indent="-228600">
              <a:buFont typeface="+mj-lt"/>
              <a:buAutoNum type="arabicPeriod"/>
            </a:pPr>
            <a:r>
              <a:rPr lang="en-US" sz="1200" kern="1200" dirty="0" smtClean="0">
                <a:solidFill>
                  <a:schemeClr val="tx1"/>
                </a:solidFill>
                <a:effectLst/>
                <a:latin typeface="+mn-lt"/>
                <a:ea typeface="+mn-ea"/>
                <a:cs typeface="+mn-cs"/>
              </a:rPr>
              <a:t>Secretion of inhibin, involved in feedback control of pituitary FSH</a:t>
            </a:r>
          </a:p>
          <a:p>
            <a:pPr marL="0" lvl="0" indent="0">
              <a:buFont typeface="+mj-lt"/>
              <a:buNone/>
            </a:pPr>
            <a:endParaRPr lang="en-US" sz="1200" kern="1200" dirty="0" smtClean="0">
              <a:solidFill>
                <a:schemeClr val="tx1"/>
              </a:solidFill>
              <a:effectLst/>
              <a:latin typeface="+mn-lt"/>
              <a:ea typeface="+mn-ea"/>
              <a:cs typeface="+mn-cs"/>
            </a:endParaRPr>
          </a:p>
          <a:p>
            <a:pPr marL="0" lvl="0" indent="0">
              <a:buFont typeface="+mj-lt"/>
              <a:buNone/>
            </a:pPr>
            <a:r>
              <a:rPr lang="en-US" sz="1200" kern="1200" dirty="0" smtClean="0">
                <a:solidFill>
                  <a:schemeClr val="tx1"/>
                </a:solidFill>
                <a:effectLst/>
                <a:latin typeface="+mn-lt"/>
                <a:ea typeface="+mn-ea"/>
                <a:cs typeface="+mn-cs"/>
              </a:rPr>
              <a:t>Full</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at ovary </a:t>
            </a:r>
            <a:r>
              <a:rPr lang="en-US" sz="1200" kern="1200" baseline="0" dirty="0" smtClean="0">
                <a:solidFill>
                  <a:schemeClr val="tx1"/>
                </a:solidFill>
                <a:effectLst/>
                <a:latin typeface="+mn-lt"/>
                <a:ea typeface="+mn-ea"/>
                <a:cs typeface="+mn-cs"/>
              </a:rPr>
              <a:t> retrieved from https://embryology.med.unsw.edu.au/embryology/images/d/dc/Ovary-_histology_overview.jpg, 2015</a:t>
            </a:r>
          </a:p>
          <a:p>
            <a:pPr marL="0" lvl="0" indent="0">
              <a:buFont typeface="+mj-lt"/>
              <a:buNone/>
            </a:pPr>
            <a:r>
              <a:rPr lang="en-US" sz="1200" kern="1200" baseline="0" dirty="0" smtClean="0">
                <a:solidFill>
                  <a:schemeClr val="tx1"/>
                </a:solidFill>
                <a:effectLst/>
                <a:latin typeface="+mn-lt"/>
                <a:ea typeface="+mn-ea"/>
                <a:cs typeface="+mn-cs"/>
              </a:rPr>
              <a:t>Section of cat ovary retrieved from https://embryology.med.unsw.edu.au/embryology/images/f/fe/Ovary5x.gif, 2015</a:t>
            </a:r>
          </a:p>
          <a:p>
            <a:pPr marL="0" lvl="0" indent="0">
              <a:buFont typeface="+mj-lt"/>
              <a:buNone/>
            </a:pPr>
            <a:endParaRPr lang="en-US" sz="1200" kern="1200" dirty="0" smtClean="0">
              <a:solidFill>
                <a:schemeClr val="tx1"/>
              </a:solidFill>
              <a:effectLst/>
              <a:latin typeface="+mn-lt"/>
              <a:ea typeface="+mn-ea"/>
              <a:cs typeface="+mn-cs"/>
            </a:endParaRPr>
          </a:p>
          <a:p>
            <a:pPr marL="0" indent="0">
              <a:buFont typeface="+mj-lt"/>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FD832B-2609-4066-8CEA-833A6C639D93}" type="slidenum">
              <a:rPr lang="en-US" altLang="en-US">
                <a:latin typeface="Calibri" panose="020F0502020204030204" pitchFamily="34" charset="0"/>
              </a:rPr>
              <a:pPr eaLnBrk="1" hangingPunct="1"/>
              <a:t>60</a:t>
            </a:fld>
            <a:endParaRPr lang="en-US" altLang="en-US" dirty="0">
              <a:latin typeface="Calibri" panose="020F0502020204030204" pitchFamily="34" charset="0"/>
            </a:endParaRPr>
          </a:p>
        </p:txBody>
      </p:sp>
    </p:spTree>
    <p:extLst>
      <p:ext uri="{BB962C8B-B14F-4D97-AF65-F5344CB8AC3E}">
        <p14:creationId xmlns:p14="http://schemas.microsoft.com/office/powerpoint/2010/main" val="773953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4C01F1-F8E2-43EB-AE35-15739244896C}" type="slidenum">
              <a:rPr lang="en-US" altLang="en-US">
                <a:latin typeface="Calibri" panose="020F0502020204030204" pitchFamily="34" charset="0"/>
              </a:rPr>
              <a:pPr eaLnBrk="1" hangingPunct="1"/>
              <a:t>61</a:t>
            </a:fld>
            <a:endParaRPr lang="en-US" altLang="en-US" dirty="0">
              <a:latin typeface="Calibri" panose="020F0502020204030204"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Located in outer portion of ovarian cortex near tunica albuginea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Clusters are called egg nests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Each surrounded by single squamous layer of follicle cells forming primordial follicle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puberty follicles are continuously activated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Will mature and be released as a secondary oocyte or degenerate (atresia)</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Martini Fundamentals of A&amp;P 9e</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092628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A0E75D-10EB-41B4-BA06-AAEEBDC188BC}" type="slidenum">
              <a:rPr lang="en-US" altLang="en-US">
                <a:latin typeface="Calibri" panose="020F0502020204030204" pitchFamily="34" charset="0"/>
              </a:rPr>
              <a:pPr eaLnBrk="1" hangingPunct="1"/>
              <a:t>62</a:t>
            </a:fld>
            <a:endParaRPr lang="en-US" altLang="en-US" dirty="0">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Activation of a primordial follicle into primary follicles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Enlarge, divide and form several layers of cells around primary oocyte = granulosa cells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Glycoprotein-rich region = zona pellucida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Granulosa cells enlarge and multiply forming layer of thecal cells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Thecal and granulosa cells collaborate to produce estrogens</a:t>
            </a:r>
          </a:p>
          <a:p>
            <a:pPr eaLnBrk="1" hangingPunct="1">
              <a:spcBef>
                <a:spcPct val="0"/>
              </a:spcBef>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eaLnBrk="1" hangingPunct="1">
              <a:spcBef>
                <a:spcPct val="0"/>
              </a:spcBef>
            </a:pPr>
            <a:endParaRPr lang="en-US" altLang="en-US" dirty="0" smtClean="0"/>
          </a:p>
        </p:txBody>
      </p:sp>
    </p:spTree>
    <p:extLst>
      <p:ext uri="{BB962C8B-B14F-4D97-AF65-F5344CB8AC3E}">
        <p14:creationId xmlns:p14="http://schemas.microsoft.com/office/powerpoint/2010/main" val="3436897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D72929-FDC8-404D-ADB4-0FEAB3AAF5E2}" type="slidenum">
              <a:rPr lang="en-US" altLang="en-US">
                <a:latin typeface="Calibri" panose="020F0502020204030204" pitchFamily="34" charset="0"/>
              </a:rPr>
              <a:pPr eaLnBrk="1" hangingPunct="1"/>
              <a:t>63</a:t>
            </a:fld>
            <a:endParaRPr lang="en-US" altLang="en-US" dirty="0">
              <a:latin typeface="Calibri" panose="020F0502020204030204"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Many primordial</a:t>
            </a:r>
            <a:r>
              <a:rPr lang="en-US" altLang="en-US" baseline="0" dirty="0" smtClean="0"/>
              <a:t> follicles develop into primary follicles, but only a few mature</a:t>
            </a:r>
          </a:p>
          <a:p>
            <a:pPr marL="171450" indent="-171450" eaLnBrk="1" hangingPunct="1">
              <a:spcBef>
                <a:spcPct val="0"/>
              </a:spcBef>
              <a:buFont typeface="Arial" panose="020B0604020202020204" pitchFamily="34" charset="0"/>
              <a:buChar char="•"/>
            </a:pPr>
            <a:r>
              <a:rPr lang="en-US" altLang="en-US" baseline="0" dirty="0" smtClean="0"/>
              <a:t>Under control of growth factor produced by oocyte</a:t>
            </a:r>
          </a:p>
          <a:p>
            <a:pPr marL="171450" indent="-171450" eaLnBrk="1" hangingPunct="1">
              <a:spcBef>
                <a:spcPct val="0"/>
              </a:spcBef>
              <a:buFont typeface="Arial" panose="020B0604020202020204" pitchFamily="34" charset="0"/>
              <a:buChar char="•"/>
            </a:pPr>
            <a:r>
              <a:rPr lang="en-US" altLang="en-US" baseline="0" dirty="0" smtClean="0"/>
              <a:t>Wall of the follicle thickens and deeper cells begin to secrete follicular fluid or Liquor folliculi that accumulates I small pockets that expand and separate inner and outer layers of follicle</a:t>
            </a:r>
          </a:p>
          <a:p>
            <a:pPr marL="171450" indent="-171450" eaLnBrk="1" hangingPunct="1">
              <a:spcBef>
                <a:spcPct val="0"/>
              </a:spcBef>
              <a:buFont typeface="Arial" panose="020B0604020202020204" pitchFamily="34" charset="0"/>
              <a:buChar char="•"/>
            </a:pPr>
            <a:r>
              <a:rPr lang="en-US" altLang="en-US" baseline="0" dirty="0" smtClean="0"/>
              <a:t>This stage defines the secondary follicle</a:t>
            </a:r>
          </a:p>
          <a:p>
            <a:pPr marL="171450" indent="-171450" eaLnBrk="1" hangingPunct="1">
              <a:spcBef>
                <a:spcPct val="0"/>
              </a:spcBef>
              <a:buFont typeface="Arial" panose="020B0604020202020204" pitchFamily="34" charset="0"/>
              <a:buChar char="•"/>
            </a:pPr>
            <a:r>
              <a:rPr lang="en-US" altLang="en-US" baseline="0" dirty="0" smtClean="0"/>
              <a:t>Contains a slow growing primary oocyte </a:t>
            </a:r>
          </a:p>
          <a:p>
            <a:pPr marL="0" indent="0" eaLnBrk="1" hangingPunct="1">
              <a:spcBef>
                <a:spcPct val="0"/>
              </a:spcBef>
              <a:buFont typeface="Arial" panose="020B0604020202020204" pitchFamily="34" charset="0"/>
              <a:buNone/>
            </a:pPr>
            <a:endParaRPr lang="en-US" altLang="en-US" baseline="0"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Martini Fundamentals of A&amp;P 9e</a:t>
            </a:r>
          </a:p>
          <a:p>
            <a:pPr marL="0" indent="0" eaLnBrk="1" hangingPunct="1">
              <a:spcBef>
                <a:spcPct val="0"/>
              </a:spcBef>
              <a:buFont typeface="Arial" panose="020B0604020202020204" pitchFamily="34" charset="0"/>
              <a:buNone/>
            </a:pPr>
            <a:endParaRPr lang="en-US" altLang="en-US" baseline="0" dirty="0" smtClean="0"/>
          </a:p>
        </p:txBody>
      </p:sp>
    </p:spTree>
    <p:extLst>
      <p:ext uri="{BB962C8B-B14F-4D97-AF65-F5344CB8AC3E}">
        <p14:creationId xmlns:p14="http://schemas.microsoft.com/office/powerpoint/2010/main" val="4043671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56E708-3502-411F-ABA3-F21B47C9627F}" type="slidenum">
              <a:rPr lang="en-US" altLang="en-US">
                <a:latin typeface="Calibri" panose="020F0502020204030204" pitchFamily="34" charset="0"/>
              </a:rPr>
              <a:pPr eaLnBrk="1" hangingPunct="1"/>
              <a:t>64</a:t>
            </a:fld>
            <a:endParaRPr lang="en-US" altLang="en-US" dirty="0">
              <a:latin typeface="Calibri" panose="020F0502020204030204"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Day 10 to 14 the chosen follicle becomes a tertiary or mature graafian follicle ~15 mm in diameter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Oocyte projects into antrum that is surrounded by a mass of granulosa cells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Development of tertiary follicle ends, LH levels begin to rise prompting completion of meiosis I</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Yields secondary oocyte and non-functional polar body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Enters meiosis II, but suspended in metaphase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Day 14 secondary oocyte and granulosa cells loose connection with follicular wall and drift free within antrum.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Granulosa cells associated with secondary oocyte form protective layer, corona radiata </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eaLnBrk="1" hangingPunct="1">
              <a:spcBef>
                <a:spcPct val="0"/>
              </a:spcBef>
            </a:pPr>
            <a:endParaRPr lang="en-US" altLang="en-US" dirty="0" smtClean="0"/>
          </a:p>
        </p:txBody>
      </p:sp>
    </p:spTree>
    <p:extLst>
      <p:ext uri="{BB962C8B-B14F-4D97-AF65-F5344CB8AC3E}">
        <p14:creationId xmlns:p14="http://schemas.microsoft.com/office/powerpoint/2010/main" val="1306977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2AB0E6-820B-42B2-B5AC-FE08917D8303}" type="slidenum">
              <a:rPr lang="en-US" altLang="en-US">
                <a:latin typeface="Calibri" panose="020F0502020204030204" pitchFamily="34" charset="0"/>
              </a:rPr>
              <a:pPr eaLnBrk="1" hangingPunct="1"/>
              <a:t>67</a:t>
            </a:fld>
            <a:endParaRPr lang="en-US" altLang="en-US" dirty="0">
              <a:latin typeface="Calibri" panose="020F0502020204030204"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Mitosis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As a fetus,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oogonia divide to produce millions by mitosis with most degenerating (atresia)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Meiosis occurs between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month (fetus) producing</a:t>
            </a:r>
            <a:r>
              <a:rPr lang="en-US" sz="1200" kern="1200" baseline="0" dirty="0" smtClean="0">
                <a:solidFill>
                  <a:schemeClr val="tx1"/>
                </a:solidFill>
                <a:effectLst/>
                <a:latin typeface="+mn-lt"/>
                <a:ea typeface="+mn-ea"/>
                <a:cs typeface="+mn-cs"/>
              </a:rPr>
              <a:t> primary oocyte suspended in prophase of meiosis I</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~2 million primary oocytes in primordial follicles at birth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puberty: 400,000</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Meiosis I</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puberty, FSH triggers ovarian cycle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Each month after ovarian cycle begins,</a:t>
            </a:r>
            <a:r>
              <a:rPr lang="en-US" sz="1200" kern="1200" baseline="0" dirty="0" smtClean="0">
                <a:solidFill>
                  <a:schemeClr val="tx1"/>
                </a:solidFill>
                <a:effectLst/>
                <a:latin typeface="+mn-lt"/>
                <a:ea typeface="+mn-ea"/>
                <a:cs typeface="+mn-cs"/>
              </a:rPr>
              <a:t> some of the </a:t>
            </a:r>
            <a:r>
              <a:rPr lang="en-US" sz="1200" kern="1200" dirty="0" smtClean="0">
                <a:solidFill>
                  <a:schemeClr val="tx1"/>
                </a:solidFill>
                <a:effectLst/>
                <a:latin typeface="+mn-lt"/>
                <a:ea typeface="+mn-ea"/>
                <a:cs typeface="+mn-cs"/>
              </a:rPr>
              <a:t>primary</a:t>
            </a:r>
            <a:r>
              <a:rPr lang="en-US" sz="1200" kern="1200" baseline="0" dirty="0" smtClean="0">
                <a:solidFill>
                  <a:schemeClr val="tx1"/>
                </a:solidFill>
                <a:effectLst/>
                <a:latin typeface="+mn-lt"/>
                <a:ea typeface="+mn-ea"/>
                <a:cs typeface="+mn-cs"/>
              </a:rPr>
              <a:t> oocytes are stimulated and undergo further development</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Meiosis I is then completed yielding a secondary oocyte and a polar body</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Meiosis II</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Each month ovarian cycle begins releasing</a:t>
            </a:r>
            <a:r>
              <a:rPr lang="en-US" sz="1200" kern="1200" baseline="0" dirty="0" smtClean="0">
                <a:solidFill>
                  <a:schemeClr val="tx1"/>
                </a:solidFill>
                <a:effectLst/>
                <a:latin typeface="+mn-lt"/>
                <a:ea typeface="+mn-ea"/>
                <a:cs typeface="+mn-cs"/>
              </a:rPr>
              <a:t> one or more secondary oocytes suspended in metaphase of meiosis II and will be completed only if fertilization occurs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Polar body produced in meiosis I may or may not undergo meiosis II</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In either case the polar body soon degenerates</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Martini Fundamentals of A&amp;P 7e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Sanghvi, S. (2014, Dec 18). Oogenesis Animation 2. Retrieved from </a:t>
            </a:r>
            <a:r>
              <a:rPr lang="en-US" sz="1200" u="sng" kern="1200" dirty="0" smtClean="0">
                <a:solidFill>
                  <a:schemeClr val="tx1"/>
                </a:solidFill>
                <a:effectLst/>
                <a:latin typeface="+mn-lt"/>
                <a:ea typeface="+mn-ea"/>
                <a:cs typeface="+mn-cs"/>
              </a:rPr>
              <a:t>https://www.youtube.com/watch?v=0-Q4V9tJ_18</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279562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EAAA37-781A-4FA2-8DFC-8700FFB0BDB0}" type="slidenum">
              <a:rPr lang="en-US" altLang="en-US">
                <a:latin typeface="Calibri" panose="020F0502020204030204" pitchFamily="34" charset="0"/>
              </a:rPr>
              <a:pPr eaLnBrk="1" hangingPunct="1"/>
              <a:t>68</a:t>
            </a:fld>
            <a:endParaRPr lang="en-US" altLang="en-US" dirty="0">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Ovulation involves the tertiary follicle’s release of the</a:t>
            </a:r>
            <a:r>
              <a:rPr lang="en-US" altLang="en-US" baseline="0" dirty="0" smtClean="0"/>
              <a:t> secondary oocyte.</a:t>
            </a:r>
          </a:p>
          <a:p>
            <a:pPr marL="171450" indent="-171450" eaLnBrk="1" hangingPunct="1">
              <a:spcBef>
                <a:spcPct val="0"/>
              </a:spcBef>
              <a:buFont typeface="Arial" panose="020B0604020202020204" pitchFamily="34" charset="0"/>
              <a:buChar char="•"/>
            </a:pPr>
            <a:r>
              <a:rPr lang="en-US" altLang="en-US" baseline="0" dirty="0" smtClean="0"/>
              <a:t>Distended follicular wall suddenly ruptures, ejecting follicular contents, which includes the secondary oocyte and corona radiata, into pelvic cavity.</a:t>
            </a:r>
          </a:p>
          <a:p>
            <a:pPr marL="171450" indent="-171450" eaLnBrk="1" hangingPunct="1">
              <a:spcBef>
                <a:spcPct val="0"/>
              </a:spcBef>
              <a:buFont typeface="Arial" panose="020B0604020202020204" pitchFamily="34" charset="0"/>
              <a:buChar char="•"/>
            </a:pPr>
            <a:r>
              <a:rPr lang="en-US" altLang="en-US" baseline="0" dirty="0" smtClean="0"/>
              <a:t>Moved to uterine tube by contact with fimbriae.</a:t>
            </a:r>
          </a:p>
          <a:p>
            <a:pPr marL="0" indent="0" eaLnBrk="1" hangingPunct="1">
              <a:spcBef>
                <a:spcPct val="0"/>
              </a:spcBef>
              <a:buFont typeface="Arial" panose="020B0604020202020204" pitchFamily="34" charset="0"/>
              <a:buNone/>
            </a:pPr>
            <a:endParaRPr lang="en-US" altLang="en-US"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Martini Fundamentals of A&amp;P 9e</a:t>
            </a:r>
          </a:p>
          <a:p>
            <a:pPr marL="0" indent="0" eaLnBrk="1" hangingPunct="1">
              <a:spcBef>
                <a:spcPct val="0"/>
              </a:spcBef>
              <a:buFont typeface="Arial" panose="020B0604020202020204" pitchFamily="34" charset="0"/>
              <a:buNone/>
            </a:pPr>
            <a:endParaRPr lang="en-US" altLang="en-US" dirty="0" smtClean="0"/>
          </a:p>
        </p:txBody>
      </p:sp>
    </p:spTree>
    <p:extLst>
      <p:ext uri="{BB962C8B-B14F-4D97-AF65-F5344CB8AC3E}">
        <p14:creationId xmlns:p14="http://schemas.microsoft.com/office/powerpoint/2010/main" val="185372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buFont typeface="Arial" panose="020B0604020202020204" pitchFamily="34" charset="0"/>
              <a:buChar char="•"/>
            </a:pPr>
            <a:r>
              <a:rPr lang="en-US" altLang="en-US" sz="1200" dirty="0" smtClean="0"/>
              <a:t>Paired oval glands measuring 5 cm (2 in.) x 3 cm (1.2 in.) </a:t>
            </a:r>
          </a:p>
          <a:p>
            <a:pPr marL="171450" indent="-171450">
              <a:lnSpc>
                <a:spcPct val="100000"/>
              </a:lnSpc>
              <a:spcBef>
                <a:spcPts val="0"/>
              </a:spcBef>
              <a:buFont typeface="Arial" panose="020B0604020202020204" pitchFamily="34" charset="0"/>
              <a:buChar char="•"/>
            </a:pPr>
            <a:r>
              <a:rPr lang="en-US" altLang="en-US" sz="1200" dirty="0" smtClean="0"/>
              <a:t>Surrounded by tunica albuginea</a:t>
            </a:r>
          </a:p>
          <a:p>
            <a:pPr marL="171450" indent="-171450">
              <a:lnSpc>
                <a:spcPct val="100000"/>
              </a:lnSpc>
              <a:spcBef>
                <a:spcPts val="0"/>
              </a:spcBef>
              <a:buFont typeface="Arial" panose="020B0604020202020204" pitchFamily="34" charset="0"/>
              <a:buChar char="•"/>
            </a:pPr>
            <a:r>
              <a:rPr lang="en-US" altLang="en-US" sz="1200" dirty="0" smtClean="0"/>
              <a:t>Filled with 2 or 3 seminiferous tubules = sperm formation</a:t>
            </a:r>
          </a:p>
          <a:p>
            <a:pPr marL="0" indent="0">
              <a:lnSpc>
                <a:spcPct val="100000"/>
              </a:lnSpc>
              <a:spcBef>
                <a:spcPts val="0"/>
              </a:spcBef>
              <a:buFont typeface="Arial" panose="020B0604020202020204" pitchFamily="34" charset="0"/>
              <a:buNone/>
            </a:pPr>
            <a:endParaRPr lang="en-US" altLang="en-US" sz="1200" dirty="0" smtClean="0"/>
          </a:p>
          <a:p>
            <a:pPr marL="0" indent="0">
              <a:lnSpc>
                <a:spcPct val="100000"/>
              </a:lnSpc>
              <a:spcBef>
                <a:spcPts val="0"/>
              </a:spcBef>
              <a:buFont typeface="Arial" panose="020B0604020202020204" pitchFamily="34" charset="0"/>
              <a:buNone/>
            </a:pPr>
            <a:r>
              <a:rPr lang="en-US" altLang="en-US" sz="1200" dirty="0" smtClean="0"/>
              <a:t>Martini Fundamentals of A&amp;P 9e</a:t>
            </a:r>
            <a:endParaRPr lang="en-US" altLang="en-US" sz="1200" dirty="0"/>
          </a:p>
        </p:txBody>
      </p:sp>
      <p:sp>
        <p:nvSpPr>
          <p:cNvPr id="4" name="Slide Number Placeholder 3"/>
          <p:cNvSpPr>
            <a:spLocks noGrp="1"/>
          </p:cNvSpPr>
          <p:nvPr>
            <p:ph type="sldNum" sz="quarter" idx="10"/>
          </p:nvPr>
        </p:nvSpPr>
        <p:spPr/>
        <p:txBody>
          <a:bodyPr/>
          <a:lstStyle/>
          <a:p>
            <a:fld id="{87D0B6CB-3E59-4C94-BCEA-3CAED257ED9C}" type="slidenum">
              <a:rPr lang="en-US" smtClean="0"/>
              <a:t>6</a:t>
            </a:fld>
            <a:endParaRPr lang="en-US" dirty="0"/>
          </a:p>
        </p:txBody>
      </p:sp>
    </p:spTree>
    <p:extLst>
      <p:ext uri="{BB962C8B-B14F-4D97-AF65-F5344CB8AC3E}">
        <p14:creationId xmlns:p14="http://schemas.microsoft.com/office/powerpoint/2010/main" val="1888749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74A8E1-E343-4DF2-8BFC-081E7FC51FCB}" type="slidenum">
              <a:rPr lang="en-US" altLang="en-US">
                <a:latin typeface="Calibri" panose="020F0502020204030204" pitchFamily="34" charset="0"/>
              </a:rPr>
              <a:pPr eaLnBrk="1" hangingPunct="1"/>
              <a:t>69</a:t>
            </a:fld>
            <a:endParaRPr lang="en-US" altLang="en-US" dirty="0">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Empty tertiary follicle initially</a:t>
            </a:r>
            <a:r>
              <a:rPr lang="en-US" altLang="en-US" baseline="0" dirty="0" smtClean="0"/>
              <a:t> collapses, and ruptured vessels bleed into antrum.</a:t>
            </a:r>
          </a:p>
          <a:p>
            <a:pPr marL="171450" indent="-171450" eaLnBrk="1" hangingPunct="1">
              <a:spcBef>
                <a:spcPct val="0"/>
              </a:spcBef>
              <a:buFont typeface="Arial" panose="020B0604020202020204" pitchFamily="34" charset="0"/>
              <a:buChar char="•"/>
            </a:pPr>
            <a:r>
              <a:rPr lang="en-US" altLang="en-US" baseline="0" dirty="0" smtClean="0"/>
              <a:t>Remaining granulosa cells invade area proliferating and creating the corpus luteum (endocrine structure).</a:t>
            </a:r>
          </a:p>
          <a:p>
            <a:pPr marL="171450" indent="-171450" eaLnBrk="1" hangingPunct="1">
              <a:spcBef>
                <a:spcPct val="0"/>
              </a:spcBef>
              <a:buFont typeface="Arial" panose="020B0604020202020204" pitchFamily="34" charset="0"/>
              <a:buChar char="•"/>
            </a:pPr>
            <a:r>
              <a:rPr lang="en-US" altLang="en-US" baseline="0" dirty="0" smtClean="0"/>
              <a:t>Contains cholesterol enabling the production of progestins, primarily progesterone.</a:t>
            </a:r>
          </a:p>
          <a:p>
            <a:pPr marL="171450" indent="-171450" eaLnBrk="1" hangingPunct="1">
              <a:spcBef>
                <a:spcPct val="0"/>
              </a:spcBef>
              <a:buFont typeface="Arial" panose="020B0604020202020204" pitchFamily="34" charset="0"/>
              <a:buChar char="•"/>
            </a:pPr>
            <a:r>
              <a:rPr lang="en-US" altLang="en-US" baseline="0" dirty="0" smtClean="0"/>
              <a:t>Progesterone stimulates the maturation of the uterine lining and secretions of the uterine glands in preparing uterus for pregnancy.</a:t>
            </a:r>
          </a:p>
          <a:p>
            <a:pPr marL="0" indent="0" eaLnBrk="1" hangingPunct="1">
              <a:spcBef>
                <a:spcPct val="0"/>
              </a:spcBef>
              <a:buFont typeface="Arial" panose="020B0604020202020204" pitchFamily="34" charset="0"/>
              <a:buNone/>
            </a:pPr>
            <a:endParaRPr lang="en-US" altLang="en-US" baseline="0"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Martini Fundamentals of A&amp;P 9e</a:t>
            </a:r>
          </a:p>
          <a:p>
            <a:pPr marL="0" indent="0" eaLnBrk="1" hangingPunct="1">
              <a:spcBef>
                <a:spcPct val="0"/>
              </a:spcBef>
              <a:buFont typeface="Arial" panose="020B0604020202020204" pitchFamily="34" charset="0"/>
              <a:buNone/>
            </a:pPr>
            <a:endParaRPr lang="en-US" altLang="en-US" baseline="0" dirty="0" smtClean="0"/>
          </a:p>
        </p:txBody>
      </p:sp>
    </p:spTree>
    <p:extLst>
      <p:ext uri="{BB962C8B-B14F-4D97-AF65-F5344CB8AC3E}">
        <p14:creationId xmlns:p14="http://schemas.microsoft.com/office/powerpoint/2010/main" val="335964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C8FB2B-B3E5-45D7-9D82-B13AC875AAAE}" type="slidenum">
              <a:rPr lang="en-US" altLang="en-US">
                <a:latin typeface="Calibri" panose="020F0502020204030204" pitchFamily="34" charset="0"/>
              </a:rPr>
              <a:pPr eaLnBrk="1" hangingPunct="1"/>
              <a:t>70</a:t>
            </a:fld>
            <a:endParaRPr lang="en-US" altLang="en-US" dirty="0">
              <a:latin typeface="Calibri" panose="020F050202020403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~Day</a:t>
            </a:r>
            <a:r>
              <a:rPr lang="en-US" altLang="en-US" baseline="0" dirty="0" smtClean="0"/>
              <a:t> 12 after ovulation, degeneration of the corpus luteum begins unless fertilization occurs.</a:t>
            </a:r>
          </a:p>
          <a:p>
            <a:pPr marL="171450" indent="-171450" eaLnBrk="1" hangingPunct="1">
              <a:spcBef>
                <a:spcPct val="0"/>
              </a:spcBef>
              <a:buFont typeface="Arial" panose="020B0604020202020204" pitchFamily="34" charset="0"/>
              <a:buChar char="•"/>
            </a:pPr>
            <a:r>
              <a:rPr lang="en-US" altLang="en-US" baseline="0" dirty="0" smtClean="0"/>
              <a:t>This is followed by a sharp fall in levels of estrogen and progesterone.</a:t>
            </a:r>
          </a:p>
          <a:p>
            <a:pPr marL="171450" indent="-171450" eaLnBrk="1" hangingPunct="1">
              <a:spcBef>
                <a:spcPct val="0"/>
              </a:spcBef>
              <a:buFont typeface="Arial" panose="020B0604020202020204" pitchFamily="34" charset="0"/>
              <a:buChar char="•"/>
            </a:pPr>
            <a:r>
              <a:rPr lang="en-US" altLang="en-US" baseline="0" dirty="0" smtClean="0"/>
              <a:t>Fibroblast invade nonfunctional corpus luteum producing a know to pale scar tissue.</a:t>
            </a:r>
          </a:p>
          <a:p>
            <a:pPr marL="171450" indent="-171450" eaLnBrk="1" hangingPunct="1">
              <a:spcBef>
                <a:spcPct val="0"/>
              </a:spcBef>
              <a:buFont typeface="Arial" panose="020B0604020202020204" pitchFamily="34" charset="0"/>
              <a:buChar char="•"/>
            </a:pPr>
            <a:r>
              <a:rPr lang="en-US" altLang="en-US" baseline="0" dirty="0" smtClean="0"/>
              <a:t>Disintegration, or involution, of corpus luteum marks end of ovarian cycle.</a:t>
            </a:r>
          </a:p>
          <a:p>
            <a:pPr marL="171450" indent="-171450" eaLnBrk="1" hangingPunct="1">
              <a:spcBef>
                <a:spcPct val="0"/>
              </a:spcBef>
              <a:buFont typeface="Arial" panose="020B0604020202020204" pitchFamily="34" charset="0"/>
              <a:buChar char="•"/>
            </a:pPr>
            <a:r>
              <a:rPr lang="en-US" altLang="en-US" baseline="0" dirty="0" smtClean="0"/>
              <a:t>New cycle begins with activation of another group of primordial follicles.</a:t>
            </a:r>
          </a:p>
          <a:p>
            <a:pPr marL="0" indent="0" eaLnBrk="1" hangingPunct="1">
              <a:spcBef>
                <a:spcPct val="0"/>
              </a:spcBef>
              <a:buFont typeface="Arial" panose="020B0604020202020204" pitchFamily="34" charset="0"/>
              <a:buNone/>
            </a:pPr>
            <a:endParaRPr lang="en-US" altLang="en-US" baseline="0"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Martini Fundamentals of A&amp;P 9e</a:t>
            </a:r>
          </a:p>
          <a:p>
            <a:pPr marL="0" indent="0" eaLnBrk="1" hangingPunct="1">
              <a:spcBef>
                <a:spcPct val="0"/>
              </a:spcBef>
              <a:buFont typeface="Arial" panose="020B0604020202020204" pitchFamily="34" charset="0"/>
              <a:buNone/>
            </a:pPr>
            <a:r>
              <a:rPr lang="en-US" altLang="en-US" baseline="0" dirty="0" smtClean="0"/>
              <a:t> </a:t>
            </a:r>
            <a:endParaRPr lang="en-US" altLang="en-US" dirty="0" smtClean="0"/>
          </a:p>
        </p:txBody>
      </p:sp>
    </p:spTree>
    <p:extLst>
      <p:ext uri="{BB962C8B-B14F-4D97-AF65-F5344CB8AC3E}">
        <p14:creationId xmlns:p14="http://schemas.microsoft.com/office/powerpoint/2010/main" val="830450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5AFEB1-E9B4-4800-8260-DB9469276844}" type="slidenum">
              <a:rPr lang="en-US" altLang="en-US">
                <a:latin typeface="Calibri" panose="020F0502020204030204" pitchFamily="34" charset="0"/>
              </a:rPr>
              <a:pPr eaLnBrk="1" hangingPunct="1"/>
              <a:t>71</a:t>
            </a:fld>
            <a:endParaRPr lang="en-US" altLang="en-US" dirty="0">
              <a:latin typeface="Calibri" panose="020F0502020204030204"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Martini Fundamentals of A&amp;P 9e</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Alila medical media. (2014, May 4). Hormonal control of the menstrual cycle, animation. Retrieved from https://www.youtube.com/watch?v=pNe43KGZTl8&amp;noredirect=1</a:t>
            </a:r>
          </a:p>
          <a:p>
            <a:pPr eaLnBrk="1" hangingPunct="1">
              <a:spcBef>
                <a:spcPct val="0"/>
              </a:spcBef>
            </a:pPr>
            <a:endParaRPr lang="en-US" altLang="en-US" dirty="0" smtClean="0"/>
          </a:p>
        </p:txBody>
      </p:sp>
    </p:spTree>
    <p:extLst>
      <p:ext uri="{BB962C8B-B14F-4D97-AF65-F5344CB8AC3E}">
        <p14:creationId xmlns:p14="http://schemas.microsoft.com/office/powerpoint/2010/main" val="2853360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Martini Fundamentals</a:t>
            </a:r>
            <a:r>
              <a:rPr lang="en-US" baseline="0" dirty="0" smtClean="0"/>
              <a:t> of A&amp;P 9e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Muno, J. (2012, Sep 6). Ovarian cycle. Retrieved from https://www.youtube.com/watch?v=I0RsB1dj55o</a:t>
            </a:r>
          </a:p>
          <a:p>
            <a:endParaRPr lang="en-US" dirty="0"/>
          </a:p>
        </p:txBody>
      </p:sp>
      <p:sp>
        <p:nvSpPr>
          <p:cNvPr id="4" name="Slide Number Placeholder 3"/>
          <p:cNvSpPr>
            <a:spLocks noGrp="1"/>
          </p:cNvSpPr>
          <p:nvPr>
            <p:ph type="sldNum" sz="quarter" idx="10"/>
          </p:nvPr>
        </p:nvSpPr>
        <p:spPr/>
        <p:txBody>
          <a:bodyPr/>
          <a:lstStyle/>
          <a:p>
            <a:fld id="{1A72F49F-EA98-4551-B9B3-703E0762EB3B}" type="slidenum">
              <a:rPr lang="en-US" smtClean="0"/>
              <a:pPr/>
              <a:t>72</a:t>
            </a:fld>
            <a:endParaRPr lang="en-US" dirty="0"/>
          </a:p>
        </p:txBody>
      </p:sp>
    </p:spTree>
    <p:extLst>
      <p:ext uri="{BB962C8B-B14F-4D97-AF65-F5344CB8AC3E}">
        <p14:creationId xmlns:p14="http://schemas.microsoft.com/office/powerpoint/2010/main" val="3162182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0DEAC6-1C1D-4A59-B166-8289B00F9DFB}" type="slidenum">
              <a:rPr lang="en-US" altLang="en-US">
                <a:latin typeface="Calibri" panose="020F0502020204030204" pitchFamily="34" charset="0"/>
              </a:rPr>
              <a:pPr eaLnBrk="1" hangingPunct="1"/>
              <a:t>73</a:t>
            </a:fld>
            <a:endParaRPr lang="en-US" altLang="en-US" dirty="0">
              <a:latin typeface="Calibri" panose="020F0502020204030204" pitchFamily="34" charset="0"/>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Hormonal Regulation of Female Reproductive Cycle </a:t>
            </a:r>
          </a:p>
          <a:p>
            <a:pPr marL="0" indent="0">
              <a:buFont typeface="Arial" panose="020B0604020202020204" pitchFamily="34" charset="0"/>
              <a:buNone/>
            </a:pPr>
            <a:r>
              <a:rPr lang="en-US" sz="1200" kern="1200" dirty="0" smtClean="0">
                <a:solidFill>
                  <a:schemeClr val="tx1"/>
                </a:solidFill>
                <a:effectLst/>
                <a:latin typeface="+mn-lt"/>
                <a:ea typeface="+mn-ea"/>
                <a:cs typeface="+mn-cs"/>
              </a:rPr>
              <a:t>Follicular phase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Estrogen levels are low</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GnRH pulse frequency 16–24/day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Tertiary follicles form, ↑ concentration of circulating estrogens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GnRH pulse frequency ↑ to 36/day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Estrogen levels exceed threshold for ~ 36 hours resulting in large release of LH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Surge in LH concentration triggers: completion of meiosis I, rupture of follicular wall → ovulation (~36 hrs. after LH surge)</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Luteal phase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LH levels trigger ovulation promoting progesterone secretion and formation of corpus luteum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Frequency of GnRH pulses stimulates LH more than FSH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LH maintains structure and secretory function of corpus luteum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Progesterone levels remain ↑ for one week</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Corpus luteum begins to degenerate if fertilization does not occur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Progesterone and estrogen levels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GnRH pulse frequency ↑ stimulating FSH secretion initiating a new ovarian cycle</a:t>
            </a:r>
          </a:p>
          <a:p>
            <a:pPr marL="0" indent="0" eaLnBrk="1" hangingPunct="1">
              <a:spcBef>
                <a:spcPct val="0"/>
              </a:spcBef>
              <a:buFont typeface="Arial" panose="020B0604020202020204" pitchFamily="34" charset="0"/>
              <a:buNone/>
            </a:pPr>
            <a:endParaRPr lang="en-US" altLang="en-US" dirty="0" smtClean="0"/>
          </a:p>
          <a:p>
            <a:pPr marL="0" indent="0">
              <a:buFont typeface="Arial" panose="020B0604020202020204" pitchFamily="34" charset="0"/>
              <a:buNone/>
            </a:pPr>
            <a:r>
              <a:rPr lang="en-US" sz="1200" i="1" kern="1200" dirty="0" smtClean="0">
                <a:solidFill>
                  <a:schemeClr val="tx1"/>
                </a:solidFill>
                <a:effectLst/>
                <a:latin typeface="+mn-lt"/>
                <a:ea typeface="+mn-ea"/>
                <a:cs typeface="+mn-cs"/>
              </a:rPr>
              <a:t>Hormones and the Uterine Cycle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Corpus luteum degenerates leading to ↓ Progesterone and estrogen levels resulting in menses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Endometrial tissue sheds several days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estrogen stimulates regeneration of functional zone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Proliferative phase continues until ↑ progesterone initiates secretory phase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↑estrogen and progesterone causes enlargement of endometrial glands and ↑ secretory activities</a:t>
            </a:r>
          </a:p>
          <a:p>
            <a:pPr marL="0" indent="0" eaLnBrk="1" hangingPunct="1">
              <a:spcBef>
                <a:spcPct val="0"/>
              </a:spcBef>
              <a:buFont typeface="Arial" panose="020B0604020202020204" pitchFamily="34" charset="0"/>
              <a:buNone/>
            </a:pPr>
            <a:endParaRPr lang="en-US" altLang="en-US" dirty="0" smtClean="0"/>
          </a:p>
          <a:p>
            <a:pPr marL="0" indent="0" eaLnBrk="1" hangingPunct="1">
              <a:spcBef>
                <a:spcPct val="0"/>
              </a:spcBef>
              <a:buFont typeface="Arial" panose="020B0604020202020204" pitchFamily="34" charset="0"/>
              <a:buNone/>
            </a:pPr>
            <a:r>
              <a:rPr lang="en-US" altLang="en-US" dirty="0" smtClean="0"/>
              <a:t>Martini Fundamentals</a:t>
            </a:r>
            <a:r>
              <a:rPr lang="en-US" altLang="en-US" baseline="0" dirty="0" smtClean="0"/>
              <a:t> of A&amp;P</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Darby, J. (2013, Mar 19). Positive and negative feedback before and after ovulation. Retrieved from </a:t>
            </a:r>
            <a:r>
              <a:rPr lang="en-US" sz="1200" u="sng" kern="1200" dirty="0" smtClean="0">
                <a:solidFill>
                  <a:schemeClr val="tx1"/>
                </a:solidFill>
                <a:effectLst/>
                <a:latin typeface="+mn-lt"/>
                <a:ea typeface="+mn-ea"/>
                <a:cs typeface="+mn-cs"/>
              </a:rPr>
              <a:t>https://www.youtube.com/watch?v=j7oo2YLOxMM</a:t>
            </a:r>
            <a:endParaRPr lang="en-US" sz="1200" kern="1200" dirty="0" smtClean="0">
              <a:solidFill>
                <a:schemeClr val="tx1"/>
              </a:solidFill>
              <a:effectLst/>
              <a:latin typeface="+mn-lt"/>
              <a:ea typeface="+mn-ea"/>
              <a:cs typeface="+mn-cs"/>
            </a:endParaRPr>
          </a:p>
          <a:p>
            <a:pPr marL="0" indent="0" eaLnBrk="1" hangingPunct="1">
              <a:spcBef>
                <a:spcPct val="0"/>
              </a:spcBef>
              <a:buFont typeface="Arial" panose="020B0604020202020204" pitchFamily="34" charset="0"/>
              <a:buNone/>
            </a:pPr>
            <a:endParaRPr lang="en-US" altLang="en-US" dirty="0" smtClean="0"/>
          </a:p>
        </p:txBody>
      </p:sp>
    </p:spTree>
    <p:extLst>
      <p:ext uri="{BB962C8B-B14F-4D97-AF65-F5344CB8AC3E}">
        <p14:creationId xmlns:p14="http://schemas.microsoft.com/office/powerpoint/2010/main" val="36965441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D2200E-6D81-4BDB-A2A5-60E9B6BCAD9C}" type="slidenum">
              <a:rPr lang="en-US" altLang="en-US"/>
              <a:pPr/>
              <a:t>75</a:t>
            </a:fld>
            <a:endParaRPr lang="en-US" altLang="en-US"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Midlife change in hormone secretion accompanied by menopause</a:t>
            </a:r>
          </a:p>
          <a:p>
            <a:pPr marL="171450" lvl="0" indent="-171450">
              <a:buFont typeface="Arial" panose="020B0604020202020204" pitchFamily="34" charset="0"/>
              <a:buChar char="•"/>
            </a:pPr>
            <a:r>
              <a:rPr lang="en-US" sz="1200" kern="1200" dirty="0" smtClean="0">
                <a:solidFill>
                  <a:schemeClr val="tx1"/>
                </a:solidFill>
                <a:effectLst/>
                <a:latin typeface="Calibri" panose="020F0502020204030204" pitchFamily="34" charset="0"/>
                <a:ea typeface="+mn-ea"/>
                <a:cs typeface="+mn-cs"/>
              </a:rPr>
              <a:t>↓ in circulating</a:t>
            </a:r>
            <a:r>
              <a:rPr lang="en-US" sz="1200" kern="1200" baseline="0" dirty="0" smtClean="0">
                <a:solidFill>
                  <a:schemeClr val="tx1"/>
                </a:solidFill>
                <a:effectLst/>
                <a:latin typeface="Calibri" panose="020F0502020204030204" pitchFamily="34" charset="0"/>
                <a:ea typeface="+mn-ea"/>
                <a:cs typeface="+mn-cs"/>
              </a:rPr>
              <a:t> concentrations of estrogens and progesterone, with a sharp and sustained ↑ production of GnRH, FSH and LH</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Cessation of menstruation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Average age of 52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Age related depletion of follicles means less secretion of estrogen and progesterone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Atrophy of uterus, vagina and breasts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Skin becomes thinner, bone mass declines, and risks of cardiovascular disease increase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Hot flashes (sudden dilation of cutaneous arteries) occur several times a day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May</a:t>
            </a:r>
            <a:r>
              <a:rPr lang="en-US" sz="1200" kern="1200" baseline="0" dirty="0" smtClean="0">
                <a:solidFill>
                  <a:schemeClr val="tx1"/>
                </a:solidFill>
                <a:effectLst/>
                <a:latin typeface="+mn-lt"/>
                <a:ea typeface="+mn-ea"/>
                <a:cs typeface="+mn-cs"/>
              </a:rPr>
              <a:t> consider hormone </a:t>
            </a:r>
            <a:r>
              <a:rPr lang="en-US" sz="1200" kern="1200" dirty="0" smtClean="0">
                <a:solidFill>
                  <a:schemeClr val="tx1"/>
                </a:solidFill>
                <a:effectLst/>
                <a:latin typeface="+mn-lt"/>
                <a:ea typeface="+mn-ea"/>
                <a:cs typeface="+mn-cs"/>
              </a:rPr>
              <a:t>replacement therapy (HRT)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Low dose estrogen and progesterone therapy</a:t>
            </a:r>
          </a:p>
          <a:p>
            <a:pPr marL="171450" lvl="0" indent="-171450">
              <a:buFont typeface="Arial" panose="020B0604020202020204" pitchFamily="34" charset="0"/>
              <a:buChar char="•"/>
            </a:pPr>
            <a:r>
              <a:rPr lang="en-US" altLang="en-US" sz="1200" kern="1200" dirty="0" smtClean="0">
                <a:solidFill>
                  <a:schemeClr val="tx1"/>
                </a:solidFill>
                <a:effectLst/>
                <a:latin typeface="+mn-lt"/>
                <a:ea typeface="+mn-ea"/>
                <a:cs typeface="+mn-cs"/>
              </a:rPr>
              <a:t>Research indicates</a:t>
            </a:r>
            <a:r>
              <a:rPr lang="en-US" altLang="en-US" sz="1200" kern="1200" baseline="0" dirty="0" smtClean="0">
                <a:solidFill>
                  <a:schemeClr val="tx1"/>
                </a:solidFill>
                <a:effectLst/>
                <a:latin typeface="+mn-lt"/>
                <a:ea typeface="+mn-ea"/>
                <a:cs typeface="+mn-cs"/>
              </a:rPr>
              <a:t> that estrogen replacement therapy exceeding 5 years increases risk of heart disease, breast cancer, Alzheimer’s disease, blood clots, and stroke</a:t>
            </a:r>
          </a:p>
          <a:p>
            <a:pPr marL="171450" lvl="0" indent="-171450">
              <a:buFont typeface="Arial" panose="020B0604020202020204" pitchFamily="34" charset="0"/>
              <a:buChar char="•"/>
            </a:pPr>
            <a:r>
              <a:rPr lang="en-US" altLang="en-US" sz="1200" kern="1200" baseline="0" dirty="0" smtClean="0">
                <a:solidFill>
                  <a:schemeClr val="tx1"/>
                </a:solidFill>
                <a:effectLst/>
                <a:latin typeface="+mn-lt"/>
                <a:ea typeface="+mn-ea"/>
                <a:cs typeface="+mn-cs"/>
              </a:rPr>
              <a:t>Only used after thorough discussion and assessment by a medical professional regarding potential risks and benefits</a:t>
            </a:r>
          </a:p>
          <a:p>
            <a:pPr marL="171450" lvl="0" indent="-171450">
              <a:buFont typeface="Arial" panose="020B0604020202020204" pitchFamily="34" charset="0"/>
              <a:buChar char="•"/>
            </a:pPr>
            <a:r>
              <a:rPr lang="en-US" altLang="en-US" sz="1200" kern="1200" baseline="0" dirty="0" smtClean="0">
                <a:solidFill>
                  <a:schemeClr val="tx1"/>
                </a:solidFill>
                <a:effectLst/>
                <a:latin typeface="+mn-lt"/>
                <a:ea typeface="+mn-ea"/>
                <a:cs typeface="+mn-cs"/>
              </a:rPr>
              <a:t>Short term therapy</a:t>
            </a:r>
          </a:p>
          <a:p>
            <a:pPr marL="0" lvl="0" indent="0">
              <a:buFont typeface="Arial" panose="020B0604020202020204" pitchFamily="34" charset="0"/>
              <a:buNone/>
            </a:pPr>
            <a:endParaRPr lang="en-US" alt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altLang="en-US" sz="1200" kern="1200" baseline="0" dirty="0" smtClean="0">
                <a:solidFill>
                  <a:schemeClr val="tx1"/>
                </a:solidFill>
                <a:effectLst/>
                <a:latin typeface="+mn-lt"/>
                <a:ea typeface="+mn-ea"/>
                <a:cs typeface="+mn-cs"/>
              </a:rPr>
              <a:t>Retrieved from http://www.34-menopause-symptoms.com/pics/34-meno-symptoms-img1.jpg, 2015</a:t>
            </a:r>
          </a:p>
        </p:txBody>
      </p:sp>
    </p:spTree>
    <p:extLst>
      <p:ext uri="{BB962C8B-B14F-4D97-AF65-F5344CB8AC3E}">
        <p14:creationId xmlns:p14="http://schemas.microsoft.com/office/powerpoint/2010/main" val="1891076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041F0C-5A35-416D-AD48-EC7624251132}" type="slidenum">
              <a:rPr lang="en-US" altLang="en-US">
                <a:latin typeface="Calibri" panose="020F0502020204030204" pitchFamily="34" charset="0"/>
              </a:rPr>
              <a:pPr eaLnBrk="1" hangingPunct="1"/>
              <a:t>76</a:t>
            </a:fld>
            <a:endParaRPr lang="en-US" altLang="en-US" dirty="0">
              <a:latin typeface="Calibri" panose="020F0502020204030204" pitchFamily="34"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Secrete milk to nourish an infant (lactation)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Are specialized organs of integumentary system (modified sudoriferous glands)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Are controlled by hormones of reproductive system and the placenta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Lie in pectoral fat pads deep to skin of chest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Nipple on each breast contains ducts from mammary glands to surface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Areola is reddish-brown skin around each nipple</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eaLnBrk="1" hangingPunct="1">
              <a:spcBef>
                <a:spcPct val="0"/>
              </a:spcBef>
            </a:pPr>
            <a:endParaRPr lang="en-US" altLang="en-US" dirty="0" smtClean="0"/>
          </a:p>
        </p:txBody>
      </p:sp>
    </p:spTree>
    <p:extLst>
      <p:ext uri="{BB962C8B-B14F-4D97-AF65-F5344CB8AC3E}">
        <p14:creationId xmlns:p14="http://schemas.microsoft.com/office/powerpoint/2010/main" val="2249523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9A672D-11DA-42BA-9900-299746FFEACC}" type="slidenum">
              <a:rPr lang="en-US" altLang="en-US">
                <a:latin typeface="Calibri" panose="020F0502020204030204" pitchFamily="34" charset="0"/>
              </a:rPr>
              <a:pPr eaLnBrk="1" hangingPunct="1"/>
              <a:t>78</a:t>
            </a:fld>
            <a:endParaRPr lang="en-US" altLang="en-US" dirty="0">
              <a:latin typeface="Calibri" panose="020F0502020204030204"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Martini Fundamentals of A&amp;P 9e</a:t>
            </a:r>
          </a:p>
          <a:p>
            <a:pPr eaLnBrk="1" hangingPunct="1">
              <a:spcBef>
                <a:spcPct val="0"/>
              </a:spcBef>
            </a:pPr>
            <a:endParaRPr lang="en-US" altLang="en-US" dirty="0" smtClean="0"/>
          </a:p>
        </p:txBody>
      </p:sp>
    </p:spTree>
    <p:extLst>
      <p:ext uri="{BB962C8B-B14F-4D97-AF65-F5344CB8AC3E}">
        <p14:creationId xmlns:p14="http://schemas.microsoft.com/office/powerpoint/2010/main" val="1093640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image retrieved from http://www.zipanatomy.com/images/female-reproductive/Slide9.JPG, 2016</a:t>
            </a:r>
          </a:p>
          <a:p>
            <a:r>
              <a:rPr lang="en-US" dirty="0" smtClean="0"/>
              <a:t>Ovary</a:t>
            </a:r>
            <a:r>
              <a:rPr lang="en-US" baseline="0" dirty="0" smtClean="0"/>
              <a:t> histology image retrieved from http://ocw.tufts.edu/data/4/221179/221181_xlarge.jpg, 2016</a:t>
            </a:r>
            <a:endParaRPr lang="en-US" dirty="0"/>
          </a:p>
        </p:txBody>
      </p:sp>
      <p:sp>
        <p:nvSpPr>
          <p:cNvPr id="4" name="Slide Number Placeholder 3"/>
          <p:cNvSpPr>
            <a:spLocks noGrp="1"/>
          </p:cNvSpPr>
          <p:nvPr>
            <p:ph type="sldNum" sz="quarter" idx="10"/>
          </p:nvPr>
        </p:nvSpPr>
        <p:spPr/>
        <p:txBody>
          <a:bodyPr/>
          <a:lstStyle/>
          <a:p>
            <a:fld id="{0AD2D84F-4B63-43E6-8429-568F05939B38}" type="slidenum">
              <a:rPr lang="en-US" smtClean="0"/>
              <a:pPr/>
              <a:t>83</a:t>
            </a:fld>
            <a:endParaRPr lang="en-US" dirty="0"/>
          </a:p>
        </p:txBody>
      </p:sp>
    </p:spTree>
    <p:extLst>
      <p:ext uri="{BB962C8B-B14F-4D97-AF65-F5344CB8AC3E}">
        <p14:creationId xmlns:p14="http://schemas.microsoft.com/office/powerpoint/2010/main" val="3985421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Retrieved from http://intimatehealthhelp.net/wp-content/uploads/2012/08/cervical-cancer.jpg, 2015</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DD4220-2C28-4571-B797-74FA88E97234}" type="slidenum">
              <a:rPr lang="en-US" altLang="en-US">
                <a:latin typeface="Calibri" panose="020F0502020204030204" pitchFamily="34" charset="0"/>
              </a:rPr>
              <a:pPr eaLnBrk="1" hangingPunct="1"/>
              <a:t>84</a:t>
            </a:fld>
            <a:endParaRPr lang="en-US" altLang="en-US" dirty="0">
              <a:latin typeface="Calibri" panose="020F0502020204030204" pitchFamily="34" charset="0"/>
            </a:endParaRPr>
          </a:p>
        </p:txBody>
      </p:sp>
    </p:spTree>
    <p:extLst>
      <p:ext uri="{BB962C8B-B14F-4D97-AF65-F5344CB8AC3E}">
        <p14:creationId xmlns:p14="http://schemas.microsoft.com/office/powerpoint/2010/main" val="265845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Martini Fundamentals of A&amp;P 7e</a:t>
            </a:r>
          </a:p>
          <a:p>
            <a:endParaRPr lang="en-US" dirty="0"/>
          </a:p>
        </p:txBody>
      </p:sp>
      <p:sp>
        <p:nvSpPr>
          <p:cNvPr id="4" name="Slide Number Placeholder 3"/>
          <p:cNvSpPr>
            <a:spLocks noGrp="1"/>
          </p:cNvSpPr>
          <p:nvPr>
            <p:ph type="sldNum" sz="quarter" idx="10"/>
          </p:nvPr>
        </p:nvSpPr>
        <p:spPr/>
        <p:txBody>
          <a:bodyPr/>
          <a:lstStyle/>
          <a:p>
            <a:fld id="{87D0B6CB-3E59-4C94-BCEA-3CAED257ED9C}" type="slidenum">
              <a:rPr lang="en-US" smtClean="0"/>
              <a:t>7</a:t>
            </a:fld>
            <a:endParaRPr lang="en-US" dirty="0"/>
          </a:p>
        </p:txBody>
      </p:sp>
    </p:spTree>
    <p:extLst>
      <p:ext uri="{BB962C8B-B14F-4D97-AF65-F5344CB8AC3E}">
        <p14:creationId xmlns:p14="http://schemas.microsoft.com/office/powerpoint/2010/main" val="48120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CB6D17-5790-4EC3-9664-1706247AC708}" type="slidenum">
              <a:rPr lang="en-US" altLang="en-US">
                <a:latin typeface="Calibri" panose="020F0502020204030204" pitchFamily="34" charset="0"/>
              </a:rPr>
              <a:pPr eaLnBrk="1" hangingPunct="1"/>
              <a:t>8</a:t>
            </a:fld>
            <a:endParaRPr lang="en-US" altLang="en-US" dirty="0">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Erectile Tissue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body of penis located deep to areolar tissue in dense network of elastic fibers that encircles internal structures of penis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Consists of network of vascular channels incompletely separated by partitions of elastic connective tissue and smooth muscle fibers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resting state, arterial branches are constricted, muscular partitions are tense, and blood flow into erectile tissue is restricted</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dirty="0" smtClean="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t>Martini Fundamentals of A&amp;P 7e</a:t>
            </a:r>
          </a:p>
        </p:txBody>
      </p:sp>
    </p:spTree>
    <p:extLst>
      <p:ext uri="{BB962C8B-B14F-4D97-AF65-F5344CB8AC3E}">
        <p14:creationId xmlns:p14="http://schemas.microsoft.com/office/powerpoint/2010/main" val="79339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FAAEF2-EB77-4D9A-8C40-900D93EAA100}" type="slidenum">
              <a:rPr lang="en-US" altLang="en-US">
                <a:latin typeface="Calibri" panose="020F0502020204030204" pitchFamily="34" charset="0"/>
              </a:rPr>
              <a:pPr eaLnBrk="1" hangingPunct="1"/>
              <a:t>9</a:t>
            </a:fld>
            <a:endParaRPr lang="en-US" altLang="en-US" dirty="0">
              <a:latin typeface="Calibri" panose="020F0502020204030204" pitchFamily="34" charset="0"/>
            </a:endParaRPr>
          </a:p>
        </p:txBody>
      </p:sp>
      <p:sp>
        <p:nvSpPr>
          <p:cNvPr id="9421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Martini Fundamentals of A&amp;P 7e</a:t>
            </a:r>
          </a:p>
          <a:p>
            <a:pPr eaLnBrk="1" hangingPunct="1">
              <a:spcBef>
                <a:spcPct val="0"/>
              </a:spcBef>
            </a:pPr>
            <a:endParaRPr lang="en-US" altLang="en-US" dirty="0" smtClean="0"/>
          </a:p>
        </p:txBody>
      </p:sp>
    </p:spTree>
    <p:extLst>
      <p:ext uri="{BB962C8B-B14F-4D97-AF65-F5344CB8AC3E}">
        <p14:creationId xmlns:p14="http://schemas.microsoft.com/office/powerpoint/2010/main" val="171080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E243CF-CC6B-4EA7-85A5-CEC2D6AE274A}"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416816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3BF463-5DD3-4B86-90D1-6E337C0C66CA}"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110597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843252-FA4D-4372-9C46-5E0E6B14A178}"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427405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0D2FC7-BB8A-4521-9270-E0B0FD7AB924}"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517BF-AC25-4ADC-A7EB-0C2B1D255BF9}"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70A518-489F-4D33-A448-1C5D57E0DE32}"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7C4F8-2313-4383-9229-3E29D29CFA4F}"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48D69D-4652-4810-89B1-DAD27C3A1E35}" type="datetime1">
              <a:rPr lang="en-US" smtClean="0"/>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CF1426-4F7B-450A-9927-41E86A484541}" type="slidenum">
              <a:rPr lang="en-US" smtClean="0"/>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11110-0648-4D4B-8E7C-C85421487E48}" type="datetime1">
              <a:rPr lang="en-US" smtClean="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D56AA-A5E5-46CE-897B-A5B4F8C5C9F9}" type="datetime1">
              <a:rPr lang="en-US" smtClean="0"/>
              <a:t>5/23/2018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6B7956-955D-4DAD-968B-17F9946113ED}"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21915B-97F1-4F05-93A4-5A77C28F037C}"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196668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3FE64-B5E9-4FA6-9AC6-7DC815CC64A5}"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9931EA-7B41-41FE-AC6C-4D6DD75C0ABF}"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B69C13-F49C-4C24-85B7-4E77568F18C4}"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4215BB-A3EB-463F-B0EA-46DF0BC6C67C}" type="datetime1">
              <a:rPr lang="en-US" smtClean="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267925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DC4690-09F0-42A2-B37F-6C4D59BFD465}"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78509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29F861-CAF1-40CB-93FF-6A4B6FD6C7BD}" type="datetime1">
              <a:rPr lang="en-US" smtClean="0"/>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CF1426-4F7B-450A-9927-41E86A484541}"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459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208AF47-24F8-48D3-BB40-F63748C9ACCA}" type="datetime1">
              <a:rPr lang="en-US" smtClean="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CF1426-4F7B-450A-9927-41E86A484541}" type="slidenum">
              <a:rPr lang="en-US" smtClean="0"/>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328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1E04B-E511-4DC1-A404-DDCF242F673A}" type="datetime1">
              <a:rPr lang="en-US" smtClean="0"/>
              <a:t>5/23/2018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115317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ACE83B-EFB0-4432-ABF2-0B35C5D9BB3E}"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345525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000EBB-8AA8-43CC-AB03-E9140D43A810}" type="datetime1">
              <a:rPr lang="en-US" smtClean="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314909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4675F2D-C311-4728-8250-3BF7A0690AE8}" type="datetime1">
              <a:rPr lang="en-US" smtClean="0"/>
              <a:t>5/23/2018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9CF1426-4F7B-450A-9927-41E86A484541}" type="slidenum">
              <a:rPr lang="en-US" smtClean="0"/>
              <a:pPr/>
              <a:t>‹#›</a:t>
            </a:fld>
            <a:endParaRPr lang="en-US" dirty="0"/>
          </a:p>
        </p:txBody>
      </p:sp>
    </p:spTree>
    <p:extLst>
      <p:ext uri="{BB962C8B-B14F-4D97-AF65-F5344CB8AC3E}">
        <p14:creationId xmlns:p14="http://schemas.microsoft.com/office/powerpoint/2010/main" val="26507231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65486403-ABD1-4869-B01A-98E6F0243078}" type="datetime1">
              <a:rPr lang="en-US" smtClean="0"/>
              <a:t>5/23/2018</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99CF1426-4F7B-450A-9927-41E86A48454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hyperlink" Target="https://www.youtube.com/watch?v=qjpzfFsnr10" TargetMode="Externa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www.youtube.com/watch?v=GC58kOcsx9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www.youtube.com/watch?v=krSMZDsjLu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2JGqVQv7LEU" TargetMode="External"/><Relationship Id="rId2" Type="http://schemas.openxmlformats.org/officeDocument/2006/relationships/hyperlink" Target="https://www.youtube.com/watch?v=iZAQl9w_zSQ"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s://youtu.be/-iF9dwVQUvc"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hyperlink" Target="https://www.youtube.com/watch?v=pNe43KGZTl8&amp;noredirect=1"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hyperlink" Target="https://www.youtube.com/watch?v=I0RsB1dj55o"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hyperlink" Target="https://www.youtube.com/watch?v=j7oo2YLOxMM"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15.xml"/><Relationship Id="rId4" Type="http://schemas.openxmlformats.org/officeDocument/2006/relationships/image" Target="../media/image86.jpg"/></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nMEyeKQClqI" TargetMode="External"/><Relationship Id="rId2" Type="http://schemas.openxmlformats.org/officeDocument/2006/relationships/hyperlink" Target="https://www.youtube.com/watch?v=bRcjB11hDCU"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5179777" y="1789917"/>
            <a:ext cx="5715000" cy="4114800"/>
          </a:xfrm>
          <a:prstGeom prst="rect">
            <a:avLst/>
          </a:prstGeom>
        </p:spPr>
      </p:pic>
      <p:sp>
        <p:nvSpPr>
          <p:cNvPr id="7" name="Title 3"/>
          <p:cNvSpPr>
            <a:spLocks noGrp="1"/>
          </p:cNvSpPr>
          <p:nvPr>
            <p:ph type="title"/>
          </p:nvPr>
        </p:nvSpPr>
        <p:spPr>
          <a:xfrm>
            <a:off x="-8340" y="734729"/>
            <a:ext cx="3642056" cy="2758340"/>
          </a:xfrm>
        </p:spPr>
        <p:txBody>
          <a:bodyPr>
            <a:normAutofit fontScale="90000"/>
          </a:bodyPr>
          <a:lstStyle/>
          <a:p>
            <a:pPr algn="ctr"/>
            <a:r>
              <a:rPr lang="en-US" sz="3100" dirty="0" smtClean="0">
                <a:latin typeface="Calibri Light" panose="020F0302020204030204" pitchFamily="34" charset="0"/>
              </a:rPr>
              <a:t>BI </a:t>
            </a:r>
            <a:r>
              <a:rPr lang="en-US" sz="3100" dirty="0">
                <a:latin typeface="Calibri Light" panose="020F0302020204030204" pitchFamily="34" charset="0"/>
              </a:rPr>
              <a:t>233 </a:t>
            </a:r>
            <a:r>
              <a:rPr lang="en-US" sz="3100" dirty="0" smtClean="0">
                <a:latin typeface="Calibri Light" panose="020F0302020204030204" pitchFamily="34" charset="0"/>
              </a:rPr>
              <a:t>Laboratory </a:t>
            </a:r>
            <a:r>
              <a:rPr lang="en-US" sz="4400" dirty="0">
                <a:latin typeface="Calibri Light" panose="020F0302020204030204" pitchFamily="34" charset="0"/>
              </a:rPr>
              <a:t/>
            </a:r>
            <a:br>
              <a:rPr lang="en-US" sz="4400" dirty="0">
                <a:latin typeface="Calibri Light" panose="020F0302020204030204" pitchFamily="34" charset="0"/>
              </a:rPr>
            </a:br>
            <a:r>
              <a:rPr lang="en-US" sz="4400" dirty="0" smtClean="0">
                <a:latin typeface="Calibri Light" panose="020F0302020204030204" pitchFamily="34" charset="0"/>
              </a:rPr>
              <a:t>Reproductive System:</a:t>
            </a:r>
            <a:br>
              <a:rPr lang="en-US" sz="4400" dirty="0" smtClean="0">
                <a:latin typeface="Calibri Light" panose="020F0302020204030204" pitchFamily="34" charset="0"/>
              </a:rPr>
            </a:br>
            <a:r>
              <a:rPr lang="en-US" sz="4400" dirty="0" smtClean="0">
                <a:latin typeface="Calibri Light" panose="020F0302020204030204" pitchFamily="34" charset="0"/>
              </a:rPr>
              <a:t>Male and Female</a:t>
            </a:r>
            <a:endParaRPr lang="en-US" sz="4400" dirty="0">
              <a:latin typeface="Calibri Light" panose="020F03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1</a:t>
            </a:fld>
            <a:endParaRPr lang="en-US" dirty="0"/>
          </a:p>
        </p:txBody>
      </p:sp>
    </p:spTree>
    <p:extLst>
      <p:ext uri="{BB962C8B-B14F-4D97-AF65-F5344CB8AC3E}">
        <p14:creationId xmlns:p14="http://schemas.microsoft.com/office/powerpoint/2010/main" val="3373250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ln>
            <a:noFill/>
          </a:ln>
        </p:spPr>
        <p:txBody>
          <a:bodyPr>
            <a:noAutofit/>
          </a:bodyPr>
          <a:lstStyle/>
          <a:p>
            <a:pPr algn="ctr"/>
            <a:r>
              <a:rPr lang="en-US" altLang="en-US" dirty="0">
                <a:latin typeface="Calibri Light" panose="020F0302020204030204" pitchFamily="34" charset="0"/>
              </a:rPr>
              <a:t>Ejaculatory </a:t>
            </a:r>
            <a:r>
              <a:rPr lang="en-US" altLang="en-US" dirty="0" smtClean="0">
                <a:latin typeface="Calibri Light" panose="020F0302020204030204" pitchFamily="34" charset="0"/>
              </a:rPr>
              <a:t>Duct:</a:t>
            </a:r>
            <a:br>
              <a:rPr lang="en-US" altLang="en-US" dirty="0" smtClean="0">
                <a:latin typeface="Calibri Light" panose="020F0302020204030204" pitchFamily="34" charset="0"/>
              </a:rPr>
            </a:br>
            <a:r>
              <a:rPr lang="en-US" altLang="en-US" dirty="0" smtClean="0">
                <a:latin typeface="Calibri Light" panose="020F0302020204030204" pitchFamily="34" charset="0"/>
              </a:rPr>
              <a:t>Formed from duct of seminal vesicle and ampulla</a:t>
            </a:r>
            <a:endParaRPr lang="en-US" altLang="en-US" dirty="0">
              <a:latin typeface="Calibri Light" panose="020F0302020204030204" pitchFamily="34" charset="0"/>
            </a:endParaRPr>
          </a:p>
        </p:txBody>
      </p:sp>
      <p:pic>
        <p:nvPicPr>
          <p:cNvPr id="5" name="Content Placeholder 4"/>
          <p:cNvPicPr>
            <a:picLocks noGrp="1" noChangeAspect="1"/>
          </p:cNvPicPr>
          <p:nvPr>
            <p:ph sz="half" idx="1"/>
          </p:nvPr>
        </p:nvPicPr>
        <p:blipFill>
          <a:blip r:embed="rId3"/>
          <a:stretch>
            <a:fillRect/>
          </a:stretch>
        </p:blipFill>
        <p:spPr>
          <a:xfrm>
            <a:off x="604669" y="1825625"/>
            <a:ext cx="6041791" cy="4711653"/>
          </a:xfrm>
          <a:prstGeom prst="rect">
            <a:avLst/>
          </a:prstGeom>
        </p:spPr>
      </p:pic>
      <p:sp>
        <p:nvSpPr>
          <p:cNvPr id="4" name="Content Placeholder 3"/>
          <p:cNvSpPr>
            <a:spLocks noGrp="1"/>
          </p:cNvSpPr>
          <p:nvPr>
            <p:ph sz="half" idx="2"/>
          </p:nvPr>
        </p:nvSpPr>
        <p:spPr/>
        <p:txBody>
          <a:bodyPr/>
          <a:lstStyle/>
          <a:p>
            <a:pPr>
              <a:lnSpc>
                <a:spcPct val="100000"/>
              </a:lnSpc>
              <a:spcBef>
                <a:spcPts val="0"/>
              </a:spcBef>
            </a:pPr>
            <a:r>
              <a:rPr lang="en-US" altLang="en-US" sz="2200" dirty="0">
                <a:latin typeface="Calibri" panose="020F0502020204030204" pitchFamily="34" charset="0"/>
              </a:rPr>
              <a:t>2 cm (&lt; 1 in.) </a:t>
            </a:r>
            <a:r>
              <a:rPr lang="en-US" altLang="en-US" sz="2200" dirty="0" smtClean="0">
                <a:latin typeface="Calibri" panose="020F0502020204030204" pitchFamily="34" charset="0"/>
              </a:rPr>
              <a:t>long.</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Penetrates muscular wall of prostate </a:t>
            </a:r>
            <a:r>
              <a:rPr lang="en-US" altLang="en-US" sz="2200" dirty="0" smtClean="0">
                <a:latin typeface="Calibri" panose="020F0502020204030204" pitchFamily="34" charset="0"/>
              </a:rPr>
              <a:t>gland </a:t>
            </a:r>
            <a:r>
              <a:rPr lang="en-US" altLang="en-US" sz="2200" dirty="0">
                <a:latin typeface="Calibri" panose="020F0502020204030204" pitchFamily="34" charset="0"/>
              </a:rPr>
              <a:t>emptying into </a:t>
            </a:r>
            <a:r>
              <a:rPr lang="en-US" altLang="en-US" sz="2200" dirty="0" smtClean="0">
                <a:latin typeface="Calibri" panose="020F0502020204030204" pitchFamily="34" charset="0"/>
              </a:rPr>
              <a:t>urethra.</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Adds fluid to prostatic urethra prior to  </a:t>
            </a:r>
            <a:r>
              <a:rPr lang="en-US" altLang="en-US" sz="2200" dirty="0" smtClean="0">
                <a:latin typeface="Calibri" panose="020F0502020204030204" pitchFamily="34" charset="0"/>
              </a:rPr>
              <a:t>ejaculation.</a:t>
            </a:r>
            <a:endParaRPr lang="en-US" altLang="en-US" sz="2200" dirty="0">
              <a:latin typeface="Calibri" panose="020F0502020204030204" pitchFamily="34" charset="0"/>
            </a:endParaRPr>
          </a:p>
          <a:p>
            <a:endParaRPr lang="en-US" dirty="0"/>
          </a:p>
        </p:txBody>
      </p:sp>
      <p:cxnSp>
        <p:nvCxnSpPr>
          <p:cNvPr id="8" name="Straight Connector 7"/>
          <p:cNvCxnSpPr/>
          <p:nvPr/>
        </p:nvCxnSpPr>
        <p:spPr>
          <a:xfrm flipV="1">
            <a:off x="648252" y="4400024"/>
            <a:ext cx="1278338" cy="13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684885" y="3985141"/>
            <a:ext cx="532263" cy="5049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56597" y="3248167"/>
            <a:ext cx="1501254" cy="933284"/>
          </a:xfrm>
          <a:prstGeom prst="ellipse">
            <a:avLst/>
          </a:pr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10</a:t>
            </a:fld>
            <a:endParaRPr lang="en-US" dirty="0"/>
          </a:p>
        </p:txBody>
      </p:sp>
    </p:spTree>
    <p:extLst>
      <p:ext uri="{BB962C8B-B14F-4D97-AF65-F5344CB8AC3E}">
        <p14:creationId xmlns:p14="http://schemas.microsoft.com/office/powerpoint/2010/main" val="361171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marL="742950" indent="-742950" algn="ctr">
              <a:buFont typeface="+mj-lt"/>
              <a:buAutoNum type="arabicPeriod"/>
            </a:pPr>
            <a:r>
              <a:rPr lang="en-US" altLang="en-US" sz="4000" dirty="0">
                <a:latin typeface="Calibri Light" panose="020F0302020204030204" pitchFamily="34" charset="0"/>
              </a:rPr>
              <a:t>Seminal </a:t>
            </a:r>
            <a:r>
              <a:rPr lang="en-US" altLang="en-US" sz="4000" dirty="0" smtClean="0">
                <a:latin typeface="Calibri Light" panose="020F0302020204030204" pitchFamily="34" charset="0"/>
              </a:rPr>
              <a:t>Glands</a:t>
            </a:r>
            <a:endParaRPr lang="en-US" altLang="en-US" sz="4000" dirty="0">
              <a:latin typeface="Calibri Light" panose="020F0302020204030204" pitchFamily="34" charset="0"/>
            </a:endParaRPr>
          </a:p>
        </p:txBody>
      </p:sp>
      <p:sp>
        <p:nvSpPr>
          <p:cNvPr id="39939" name="Rectangle 3"/>
          <p:cNvSpPr>
            <a:spLocks noGrp="1" noChangeArrowheads="1"/>
          </p:cNvSpPr>
          <p:nvPr>
            <p:ph idx="1"/>
          </p:nvPr>
        </p:nvSpPr>
        <p:spPr>
          <a:xfrm>
            <a:off x="838200" y="4132101"/>
            <a:ext cx="10515600" cy="2596250"/>
          </a:xfrm>
        </p:spPr>
        <p:txBody>
          <a:bodyPr>
            <a:normAutofit/>
          </a:bodyPr>
          <a:lstStyle/>
          <a:p>
            <a:pPr>
              <a:lnSpc>
                <a:spcPct val="100000"/>
              </a:lnSpc>
              <a:spcBef>
                <a:spcPts val="0"/>
              </a:spcBef>
            </a:pPr>
            <a:r>
              <a:rPr lang="en-US" altLang="en-US" sz="2200" dirty="0" smtClean="0">
                <a:latin typeface="Calibri" panose="020F0502020204030204" pitchFamily="34" charset="0"/>
              </a:rPr>
              <a:t>AKA: </a:t>
            </a:r>
            <a:r>
              <a:rPr lang="en-US" altLang="en-US" sz="2200" b="1" dirty="0" smtClean="0">
                <a:latin typeface="Calibri" panose="020F0502020204030204" pitchFamily="34" charset="0"/>
              </a:rPr>
              <a:t>seminal vesicles</a:t>
            </a:r>
          </a:p>
          <a:p>
            <a:pPr>
              <a:lnSpc>
                <a:spcPct val="100000"/>
              </a:lnSpc>
              <a:spcBef>
                <a:spcPts val="0"/>
              </a:spcBef>
            </a:pPr>
            <a:r>
              <a:rPr lang="en-US" altLang="en-US" sz="2200" dirty="0" smtClean="0">
                <a:latin typeface="Calibri" panose="020F0502020204030204" pitchFamily="34" charset="0"/>
              </a:rPr>
              <a:t>Pair of pouch-like organs found posterior to base of bladder.</a:t>
            </a:r>
          </a:p>
          <a:p>
            <a:pPr>
              <a:lnSpc>
                <a:spcPct val="100000"/>
              </a:lnSpc>
              <a:spcBef>
                <a:spcPts val="0"/>
              </a:spcBef>
            </a:pPr>
            <a:r>
              <a:rPr lang="en-US" altLang="en-US" sz="2200" b="1" dirty="0" smtClean="0">
                <a:latin typeface="Calibri" panose="020F0502020204030204" pitchFamily="34" charset="0"/>
              </a:rPr>
              <a:t>Alkaline, viscous fluid</a:t>
            </a:r>
            <a:r>
              <a:rPr lang="en-US" altLang="en-US" sz="2200" dirty="0">
                <a:latin typeface="Calibri" panose="020F0502020204030204" pitchFamily="34" charset="0"/>
              </a:rPr>
              <a:t> </a:t>
            </a:r>
            <a:r>
              <a:rPr lang="en-US" altLang="en-US" sz="2200" dirty="0" smtClean="0">
                <a:latin typeface="Calibri" panose="020F0502020204030204" pitchFamily="34" charset="0"/>
              </a:rPr>
              <a:t>= </a:t>
            </a:r>
            <a:r>
              <a:rPr lang="en-US" altLang="en-US" sz="2200" dirty="0" err="1" smtClean="0">
                <a:latin typeface="Calibri" panose="020F0502020204030204" pitchFamily="34" charset="0"/>
              </a:rPr>
              <a:t>aprox</a:t>
            </a:r>
            <a:r>
              <a:rPr lang="en-US" altLang="en-US" sz="2200" dirty="0" smtClean="0">
                <a:latin typeface="Calibri" panose="020F0502020204030204" pitchFamily="34" charset="0"/>
              </a:rPr>
              <a:t> 65-75% of semen volume</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Neutralizes vaginal acid and male urethra.</a:t>
            </a:r>
          </a:p>
          <a:p>
            <a:pPr lvl="1">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Fructose</a:t>
            </a:r>
            <a:r>
              <a:rPr lang="en-US" altLang="en-US" sz="2200" dirty="0" smtClean="0">
                <a:latin typeface="Calibri" panose="020F0502020204030204" pitchFamily="34" charset="0"/>
              </a:rPr>
              <a:t> for ATP production.</a:t>
            </a:r>
          </a:p>
          <a:p>
            <a:pPr lvl="1">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Prostaglandins</a:t>
            </a:r>
            <a:r>
              <a:rPr lang="en-US" altLang="en-US" sz="2200" dirty="0" smtClean="0">
                <a:latin typeface="Calibri" panose="020F0502020204030204" pitchFamily="34" charset="0"/>
              </a:rPr>
              <a:t> stimulate </a:t>
            </a:r>
            <a:r>
              <a:rPr lang="en-US" altLang="en-US" sz="2200" b="1" dirty="0" smtClean="0">
                <a:latin typeface="Calibri" panose="020F0502020204030204" pitchFamily="34" charset="0"/>
              </a:rPr>
              <a:t>sperm motility </a:t>
            </a:r>
            <a:r>
              <a:rPr lang="en-US" altLang="en-US" sz="2200" dirty="0" smtClean="0">
                <a:latin typeface="Calibri" panose="020F0502020204030204" pitchFamily="34" charset="0"/>
              </a:rPr>
              <a:t>and </a:t>
            </a:r>
            <a:r>
              <a:rPr lang="en-US" altLang="en-US" sz="2200" b="1" dirty="0" smtClean="0">
                <a:latin typeface="Calibri" panose="020F0502020204030204" pitchFamily="34" charset="0"/>
              </a:rPr>
              <a:t>viability</a:t>
            </a:r>
            <a:r>
              <a:rPr lang="en-US" altLang="en-US" sz="2200" dirty="0" smtClean="0">
                <a:latin typeface="Calibri" panose="020F0502020204030204" pitchFamily="34" charset="0"/>
              </a:rPr>
              <a:t> (</a:t>
            </a:r>
            <a:r>
              <a:rPr lang="en-US" sz="2200" b="1" dirty="0" smtClean="0">
                <a:latin typeface="Calibri" panose="020F0502020204030204" pitchFamily="34" charset="0"/>
              </a:rPr>
              <a:t>capacitation</a:t>
            </a:r>
            <a:r>
              <a:rPr lang="en-US" sz="2200" dirty="0" smtClean="0">
                <a:latin typeface="Calibri" panose="020F0502020204030204" pitchFamily="34" charset="0"/>
              </a:rPr>
              <a:t>).</a:t>
            </a:r>
            <a:endParaRPr lang="en-US" altLang="en-US" sz="2200" dirty="0" smtClean="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Clotting proteins for coagulation of semen.</a:t>
            </a:r>
          </a:p>
          <a:p>
            <a:pPr lvl="2"/>
            <a:endParaRPr lang="en-US" altLang="en-US" dirty="0"/>
          </a:p>
          <a:p>
            <a:pPr lvl="2"/>
            <a:endParaRPr lang="en-US" altLang="en-US" dirty="0"/>
          </a:p>
        </p:txBody>
      </p:sp>
      <p:pic>
        <p:nvPicPr>
          <p:cNvPr id="6" name="Content Placeholder 5"/>
          <p:cNvPicPr>
            <a:picLocks noGrp="1" noChangeAspect="1"/>
          </p:cNvPicPr>
          <p:nvPr>
            <p:ph sz="half" idx="4294967295"/>
          </p:nvPr>
        </p:nvPicPr>
        <p:blipFill>
          <a:blip r:embed="rId3"/>
          <a:stretch>
            <a:fillRect/>
          </a:stretch>
        </p:blipFill>
        <p:spPr>
          <a:xfrm>
            <a:off x="3386656" y="1364775"/>
            <a:ext cx="4747407" cy="2671791"/>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11</a:t>
            </a:fld>
            <a:endParaRPr lang="en-US" dirty="0"/>
          </a:p>
        </p:txBody>
      </p:sp>
    </p:spTree>
    <p:extLst>
      <p:ext uri="{BB962C8B-B14F-4D97-AF65-F5344CB8AC3E}">
        <p14:creationId xmlns:p14="http://schemas.microsoft.com/office/powerpoint/2010/main" val="803350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p:spPr>
        <p:txBody>
          <a:bodyPr>
            <a:normAutofit/>
          </a:bodyPr>
          <a:lstStyle/>
          <a:p>
            <a:pPr marL="742950" indent="-742950" algn="ctr">
              <a:buFont typeface="+mj-lt"/>
              <a:buAutoNum type="arabicPeriod" startAt="2"/>
              <a:defRPr/>
            </a:pPr>
            <a:r>
              <a:rPr lang="en-US" sz="4000" dirty="0" smtClean="0">
                <a:latin typeface="Calibri Light" panose="020F0302020204030204" pitchFamily="34" charset="0"/>
              </a:rPr>
              <a:t>Prostate Gland</a:t>
            </a:r>
          </a:p>
        </p:txBody>
      </p:sp>
      <p:pic>
        <p:nvPicPr>
          <p:cNvPr id="3" name="Content Placeholder 2"/>
          <p:cNvPicPr>
            <a:picLocks noGrp="1" noChangeAspect="1"/>
          </p:cNvPicPr>
          <p:nvPr>
            <p:ph sz="half" idx="1"/>
          </p:nvPr>
        </p:nvPicPr>
        <p:blipFill>
          <a:blip r:embed="rId3"/>
          <a:stretch>
            <a:fillRect/>
          </a:stretch>
        </p:blipFill>
        <p:spPr>
          <a:xfrm>
            <a:off x="438953" y="2353659"/>
            <a:ext cx="4789869" cy="3431263"/>
          </a:xfrm>
          <a:prstGeom prst="rect">
            <a:avLst/>
          </a:prstGeom>
        </p:spPr>
      </p:pic>
      <p:sp>
        <p:nvSpPr>
          <p:cNvPr id="2" name="Content Placeholder 1"/>
          <p:cNvSpPr>
            <a:spLocks noGrp="1"/>
          </p:cNvSpPr>
          <p:nvPr>
            <p:ph sz="half" idx="2"/>
          </p:nvPr>
        </p:nvSpPr>
        <p:spPr>
          <a:xfrm>
            <a:off x="5335073" y="1524000"/>
            <a:ext cx="6384701" cy="5181600"/>
          </a:xfrm>
        </p:spPr>
        <p:txBody>
          <a:bodyPr>
            <a:normAutofit fontScale="77500" lnSpcReduction="20000"/>
          </a:bodyPr>
          <a:lstStyle/>
          <a:p>
            <a:pPr>
              <a:lnSpc>
                <a:spcPct val="100000"/>
              </a:lnSpc>
              <a:spcBef>
                <a:spcPts val="0"/>
              </a:spcBef>
              <a:defRPr/>
            </a:pPr>
            <a:r>
              <a:rPr lang="en-US" sz="3200" dirty="0">
                <a:latin typeface="Calibri" panose="020F0502020204030204" pitchFamily="34" charset="0"/>
              </a:rPr>
              <a:t>4 cm, small, muscular, round </a:t>
            </a:r>
            <a:r>
              <a:rPr lang="en-US" sz="3200" dirty="0" smtClean="0">
                <a:latin typeface="Calibri" panose="020F0502020204030204" pitchFamily="34" charset="0"/>
              </a:rPr>
              <a:t>organ.</a:t>
            </a:r>
            <a:endParaRPr lang="en-US" sz="3200" dirty="0">
              <a:latin typeface="Calibri" panose="020F0502020204030204" pitchFamily="34" charset="0"/>
            </a:endParaRPr>
          </a:p>
          <a:p>
            <a:pPr>
              <a:lnSpc>
                <a:spcPct val="100000"/>
              </a:lnSpc>
              <a:spcBef>
                <a:spcPts val="0"/>
              </a:spcBef>
              <a:defRPr/>
            </a:pPr>
            <a:r>
              <a:rPr lang="en-US" sz="3200" dirty="0">
                <a:latin typeface="Calibri" panose="020F0502020204030204" pitchFamily="34" charset="0"/>
              </a:rPr>
              <a:t>30-50 tubuloalveolar glands and smooth </a:t>
            </a:r>
            <a:r>
              <a:rPr lang="en-US" sz="3200" dirty="0" smtClean="0">
                <a:latin typeface="Calibri" panose="020F0502020204030204" pitchFamily="34" charset="0"/>
              </a:rPr>
              <a:t>muscle.</a:t>
            </a:r>
            <a:endParaRPr lang="en-US" sz="3200" dirty="0">
              <a:latin typeface="Calibri" panose="020F0502020204030204" pitchFamily="34" charset="0"/>
            </a:endParaRPr>
          </a:p>
          <a:p>
            <a:pPr>
              <a:lnSpc>
                <a:spcPct val="100000"/>
              </a:lnSpc>
              <a:spcBef>
                <a:spcPts val="0"/>
              </a:spcBef>
              <a:defRPr/>
            </a:pPr>
            <a:r>
              <a:rPr lang="en-US" sz="3200" b="1" dirty="0" smtClean="0">
                <a:latin typeface="Calibri" panose="020F0502020204030204" pitchFamily="34" charset="0"/>
              </a:rPr>
              <a:t>Produce a thin, milky white fluid of semen</a:t>
            </a:r>
          </a:p>
          <a:p>
            <a:pPr>
              <a:lnSpc>
                <a:spcPct val="100000"/>
              </a:lnSpc>
              <a:spcBef>
                <a:spcPts val="0"/>
              </a:spcBef>
              <a:defRPr/>
            </a:pPr>
            <a:r>
              <a:rPr lang="en-US" sz="3200" b="1" dirty="0" smtClean="0">
                <a:latin typeface="Calibri" panose="020F0502020204030204" pitchFamily="34" charset="0"/>
              </a:rPr>
              <a:t>containing </a:t>
            </a:r>
            <a:r>
              <a:rPr lang="en-US" sz="3200" dirty="0" smtClean="0"/>
              <a:t>simple </a:t>
            </a:r>
            <a:r>
              <a:rPr lang="en-US" sz="3200" dirty="0"/>
              <a:t>sugars (such as fructose and glucose), enzymes, and alkaline chemicals. </a:t>
            </a:r>
            <a:endParaRPr lang="en-US" sz="3200" dirty="0" smtClean="0"/>
          </a:p>
          <a:p>
            <a:pPr lvl="1">
              <a:spcBef>
                <a:spcPts val="0"/>
              </a:spcBef>
              <a:defRPr/>
            </a:pPr>
            <a:r>
              <a:rPr lang="en-US" sz="2800" dirty="0" smtClean="0"/>
              <a:t>The </a:t>
            </a:r>
            <a:r>
              <a:rPr lang="en-US" sz="2800" dirty="0"/>
              <a:t>sugars secreted by the prostate function as </a:t>
            </a:r>
            <a:r>
              <a:rPr lang="en-US" sz="2800" u="sng" dirty="0"/>
              <a:t>nutrition</a:t>
            </a:r>
            <a:r>
              <a:rPr lang="en-US" sz="2800" dirty="0"/>
              <a:t> for sperm as they pass into the female body to fertilize ova. </a:t>
            </a:r>
            <a:endParaRPr lang="en-US" sz="2800" dirty="0" smtClean="0"/>
          </a:p>
          <a:p>
            <a:pPr lvl="1">
              <a:spcBef>
                <a:spcPts val="0"/>
              </a:spcBef>
              <a:defRPr/>
            </a:pPr>
            <a:r>
              <a:rPr lang="en-US" sz="2800" u="sng" dirty="0" smtClean="0"/>
              <a:t>Enzymes</a:t>
            </a:r>
            <a:r>
              <a:rPr lang="en-US" sz="2800" dirty="0" smtClean="0"/>
              <a:t> </a:t>
            </a:r>
            <a:r>
              <a:rPr lang="en-US" sz="2800" dirty="0"/>
              <a:t>work to break down proteins in semen after ejaculation to free sperm cells from the viscous semen. </a:t>
            </a:r>
            <a:endParaRPr lang="en-US" sz="2800" dirty="0" smtClean="0"/>
          </a:p>
          <a:p>
            <a:pPr lvl="1">
              <a:spcBef>
                <a:spcPts val="0"/>
              </a:spcBef>
              <a:defRPr/>
            </a:pPr>
            <a:r>
              <a:rPr lang="en-US" sz="2800" dirty="0" smtClean="0"/>
              <a:t>The </a:t>
            </a:r>
            <a:r>
              <a:rPr lang="en-US" sz="2800" u="sng" dirty="0"/>
              <a:t>alkaline</a:t>
            </a:r>
            <a:r>
              <a:rPr lang="en-US" sz="2800" dirty="0"/>
              <a:t> chemicals in prostatic secretions neutralize acidic vaginal secretions to promote the survival of sperm in the female body.</a:t>
            </a:r>
            <a:endParaRPr lang="en-US" sz="2800" b="1" dirty="0" smtClean="0">
              <a:latin typeface="Calibri" panose="020F0502020204030204" pitchFamily="34" charset="0"/>
            </a:endParaRPr>
          </a:p>
          <a:p>
            <a:pPr>
              <a:lnSpc>
                <a:spcPct val="100000"/>
              </a:lnSpc>
              <a:spcBef>
                <a:spcPts val="0"/>
              </a:spcBef>
              <a:defRPr/>
            </a:pPr>
            <a:r>
              <a:rPr lang="en-US" sz="3200" b="1" dirty="0" smtClean="0">
                <a:latin typeface="Calibri" panose="020F0502020204030204" pitchFamily="34" charset="0"/>
              </a:rPr>
              <a:t>20-30</a:t>
            </a:r>
            <a:r>
              <a:rPr lang="en-US" sz="3200" b="1" dirty="0">
                <a:latin typeface="Calibri" panose="020F0502020204030204" pitchFamily="34" charset="0"/>
              </a:rPr>
              <a:t>% of semen </a:t>
            </a:r>
            <a:r>
              <a:rPr lang="en-US" sz="3200" b="1" dirty="0" smtClean="0">
                <a:latin typeface="Calibri" panose="020F0502020204030204" pitchFamily="34" charset="0"/>
              </a:rPr>
              <a:t>volume</a:t>
            </a:r>
            <a:r>
              <a:rPr lang="en-US" sz="3200" dirty="0" smtClean="0">
                <a:latin typeface="Calibri" panose="020F0502020204030204" pitchFamily="34" charset="0"/>
              </a:rPr>
              <a:t>.</a:t>
            </a:r>
          </a:p>
          <a:p>
            <a:pPr>
              <a:lnSpc>
                <a:spcPct val="100000"/>
              </a:lnSpc>
              <a:spcBef>
                <a:spcPts val="0"/>
              </a:spcBef>
              <a:defRPr/>
            </a:pPr>
            <a:endParaRPr lang="en-US" sz="2200" dirty="0">
              <a:latin typeface="Calibri" panose="020F0502020204030204" pitchFamily="34" charset="0"/>
            </a:endParaRPr>
          </a:p>
          <a:p>
            <a:pPr>
              <a:lnSpc>
                <a:spcPct val="100000"/>
              </a:lnSpc>
              <a:spcBef>
                <a:spcPts val="0"/>
              </a:spcBef>
              <a:defRPr/>
            </a:pPr>
            <a:endParaRPr lang="en-US" sz="2200" b="1" dirty="0">
              <a:latin typeface="Calibri" panose="020F0502020204030204" pitchFamily="34" charset="0"/>
            </a:endParaRPr>
          </a:p>
          <a:p>
            <a:endParaRPr lang="en-US" sz="2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12</a:t>
            </a:fld>
            <a:endParaRPr lang="en-US" dirty="0"/>
          </a:p>
        </p:txBody>
      </p:sp>
    </p:spTree>
    <p:extLst>
      <p:ext uri="{BB962C8B-B14F-4D97-AF65-F5344CB8AC3E}">
        <p14:creationId xmlns:p14="http://schemas.microsoft.com/office/powerpoint/2010/main" val="155306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a:noFill/>
        </p:spPr>
        <p:txBody>
          <a:bodyPr rtlCol="0">
            <a:normAutofit/>
          </a:bodyPr>
          <a:lstStyle/>
          <a:p>
            <a:pPr marL="742950" indent="-742950" algn="ctr">
              <a:buFont typeface="+mj-lt"/>
              <a:buAutoNum type="arabicPeriod" startAt="3"/>
              <a:defRPr/>
            </a:pPr>
            <a:r>
              <a:rPr lang="en-US" sz="4000" dirty="0" smtClean="0">
                <a:latin typeface="Calibri Light" panose="020F0302020204030204" pitchFamily="34" charset="0"/>
              </a:rPr>
              <a:t>Bulbourethral Gland</a:t>
            </a:r>
          </a:p>
        </p:txBody>
      </p:sp>
      <p:sp>
        <p:nvSpPr>
          <p:cNvPr id="2" name="Content Placeholder 1"/>
          <p:cNvSpPr>
            <a:spLocks noGrp="1"/>
          </p:cNvSpPr>
          <p:nvPr>
            <p:ph sz="half" idx="1"/>
          </p:nvPr>
        </p:nvSpPr>
        <p:spPr>
          <a:xfrm>
            <a:off x="381701" y="1731461"/>
            <a:ext cx="5384800" cy="4718304"/>
          </a:xfrm>
        </p:spPr>
        <p:txBody>
          <a:bodyPr>
            <a:normAutofit/>
          </a:bodyPr>
          <a:lstStyle/>
          <a:p>
            <a:pPr>
              <a:lnSpc>
                <a:spcPct val="100000"/>
              </a:lnSpc>
              <a:spcBef>
                <a:spcPts val="0"/>
              </a:spcBef>
              <a:defRPr/>
            </a:pPr>
            <a:r>
              <a:rPr lang="en-US" sz="2200" dirty="0" smtClean="0">
                <a:latin typeface="Calibri" panose="020F0502020204030204" pitchFamily="34" charset="0"/>
              </a:rPr>
              <a:t>AKA: </a:t>
            </a:r>
            <a:r>
              <a:rPr lang="en-US" sz="2200" b="1" dirty="0" smtClean="0">
                <a:latin typeface="Calibri" panose="020F0502020204030204" pitchFamily="34" charset="0"/>
              </a:rPr>
              <a:t>Cowper’s gland</a:t>
            </a:r>
          </a:p>
          <a:p>
            <a:pPr>
              <a:lnSpc>
                <a:spcPct val="100000"/>
              </a:lnSpc>
              <a:spcBef>
                <a:spcPts val="0"/>
              </a:spcBef>
              <a:defRPr/>
            </a:pPr>
            <a:r>
              <a:rPr lang="en-US" sz="2200" dirty="0" smtClean="0">
                <a:latin typeface="Calibri" panose="020F0502020204030204" pitchFamily="34" charset="0"/>
              </a:rPr>
              <a:t>10 </a:t>
            </a:r>
            <a:r>
              <a:rPr lang="en-US" sz="2200" dirty="0">
                <a:latin typeface="Calibri" panose="020F0502020204030204" pitchFamily="34" charset="0"/>
              </a:rPr>
              <a:t>mm wide, round, at base of </a:t>
            </a:r>
            <a:r>
              <a:rPr lang="en-US" sz="2200" dirty="0" smtClean="0">
                <a:latin typeface="Calibri" panose="020F0502020204030204" pitchFamily="34" charset="0"/>
              </a:rPr>
              <a:t>penis.</a:t>
            </a:r>
            <a:endParaRPr lang="en-US" sz="2200" dirty="0">
              <a:latin typeface="Calibri" panose="020F0502020204030204" pitchFamily="34" charset="0"/>
            </a:endParaRPr>
          </a:p>
          <a:p>
            <a:pPr>
              <a:lnSpc>
                <a:spcPct val="100000"/>
              </a:lnSpc>
              <a:spcBef>
                <a:spcPts val="0"/>
              </a:spcBef>
              <a:defRPr/>
            </a:pPr>
            <a:r>
              <a:rPr lang="en-US" sz="2200" dirty="0">
                <a:latin typeface="Calibri" panose="020F0502020204030204" pitchFamily="34" charset="0"/>
              </a:rPr>
              <a:t>Compound tubular </a:t>
            </a:r>
            <a:r>
              <a:rPr lang="en-US" sz="2200" u="sng" dirty="0">
                <a:latin typeface="Calibri" panose="020F0502020204030204" pitchFamily="34" charset="0"/>
              </a:rPr>
              <a:t>mucous </a:t>
            </a:r>
            <a:r>
              <a:rPr lang="en-US" sz="2200" u="sng" dirty="0" smtClean="0">
                <a:latin typeface="Calibri" panose="020F0502020204030204" pitchFamily="34" charset="0"/>
              </a:rPr>
              <a:t>glands</a:t>
            </a:r>
            <a:r>
              <a:rPr lang="en-US" sz="2200" dirty="0" smtClean="0">
                <a:latin typeface="Calibri" panose="020F0502020204030204" pitchFamily="34" charset="0"/>
              </a:rPr>
              <a:t>.</a:t>
            </a:r>
            <a:endParaRPr lang="en-US" sz="2200" dirty="0">
              <a:latin typeface="Calibri" panose="020F0502020204030204" pitchFamily="34" charset="0"/>
            </a:endParaRPr>
          </a:p>
          <a:p>
            <a:pPr>
              <a:lnSpc>
                <a:spcPct val="100000"/>
              </a:lnSpc>
              <a:spcBef>
                <a:spcPts val="0"/>
              </a:spcBef>
              <a:defRPr/>
            </a:pPr>
            <a:r>
              <a:rPr lang="en-US" sz="2200" b="1" dirty="0" smtClean="0">
                <a:latin typeface="Calibri" panose="020F0502020204030204" pitchFamily="34" charset="0"/>
              </a:rPr>
              <a:t>Pre-ejaculate = mucus </a:t>
            </a:r>
            <a:r>
              <a:rPr lang="en-US" sz="2200" b="1" dirty="0">
                <a:latin typeface="Calibri" panose="020F0502020204030204" pitchFamily="34" charset="0"/>
              </a:rPr>
              <a:t>is thick and </a:t>
            </a:r>
            <a:r>
              <a:rPr lang="en-US" sz="2200" b="1" dirty="0" smtClean="0">
                <a:latin typeface="Calibri" panose="020F0502020204030204" pitchFamily="34" charset="0"/>
              </a:rPr>
              <a:t>alkaline.</a:t>
            </a:r>
          </a:p>
          <a:p>
            <a:pPr lvl="1">
              <a:lnSpc>
                <a:spcPct val="100000"/>
              </a:lnSpc>
              <a:spcBef>
                <a:spcPts val="0"/>
              </a:spcBef>
              <a:buFont typeface="Calibri" panose="020F0502020204030204" pitchFamily="34" charset="0"/>
              <a:buChar char="‒"/>
              <a:defRPr/>
            </a:pPr>
            <a:r>
              <a:rPr lang="en-US" sz="2200" b="1" dirty="0" smtClean="0">
                <a:latin typeface="Calibri" panose="020F0502020204030204" pitchFamily="34" charset="0"/>
              </a:rPr>
              <a:t>Neutralizes urethra acids from urine</a:t>
            </a:r>
          </a:p>
          <a:p>
            <a:pPr lvl="1">
              <a:lnSpc>
                <a:spcPct val="100000"/>
              </a:lnSpc>
              <a:spcBef>
                <a:spcPts val="0"/>
              </a:spcBef>
              <a:buFont typeface="Calibri" panose="020F0502020204030204" pitchFamily="34" charset="0"/>
              <a:buChar char="‒"/>
              <a:defRPr/>
            </a:pPr>
            <a:r>
              <a:rPr lang="en-US" sz="2200" b="1" dirty="0" smtClean="0">
                <a:latin typeface="Calibri" panose="020F0502020204030204" pitchFamily="34" charset="0"/>
              </a:rPr>
              <a:t>Lubricates for sperm passage</a:t>
            </a:r>
            <a:endParaRPr lang="en-US" sz="2200" dirty="0">
              <a:latin typeface="Calibri" panose="020F0502020204030204" pitchFamily="34" charset="0"/>
            </a:endParaRPr>
          </a:p>
          <a:p>
            <a:endParaRPr lang="en-US" sz="2200" dirty="0">
              <a:latin typeface="Calibri" panose="020F0502020204030204" pitchFamily="34" charset="0"/>
            </a:endParaRPr>
          </a:p>
        </p:txBody>
      </p:sp>
      <p:pic>
        <p:nvPicPr>
          <p:cNvPr id="6" name="Content Placeholder 5"/>
          <p:cNvPicPr>
            <a:picLocks noGrp="1" noChangeAspect="1"/>
          </p:cNvPicPr>
          <p:nvPr>
            <p:ph sz="half" idx="2"/>
          </p:nvPr>
        </p:nvPicPr>
        <p:blipFill>
          <a:blip r:embed="rId3"/>
          <a:stretch>
            <a:fillRect/>
          </a:stretch>
        </p:blipFill>
        <p:spPr>
          <a:xfrm>
            <a:off x="5871949" y="1673352"/>
            <a:ext cx="5181600" cy="3864122"/>
          </a:xfrm>
          <a:prstGeom prst="rect">
            <a:avLst/>
          </a:prstGeom>
        </p:spPr>
      </p:pic>
      <p:sp>
        <p:nvSpPr>
          <p:cNvPr id="3" name="Slide Number Placeholder 2"/>
          <p:cNvSpPr>
            <a:spLocks noGrp="1"/>
          </p:cNvSpPr>
          <p:nvPr>
            <p:ph type="sldNum" sz="quarter" idx="12"/>
          </p:nvPr>
        </p:nvSpPr>
        <p:spPr/>
        <p:txBody>
          <a:bodyPr/>
          <a:lstStyle/>
          <a:p>
            <a:fld id="{99CF1426-4F7B-450A-9927-41E86A484541}" type="slidenum">
              <a:rPr lang="en-US" smtClean="0"/>
              <a:pPr/>
              <a:t>13</a:t>
            </a:fld>
            <a:endParaRPr lang="en-US" dirty="0"/>
          </a:p>
        </p:txBody>
      </p:sp>
    </p:spTree>
    <p:extLst>
      <p:ext uri="{BB962C8B-B14F-4D97-AF65-F5344CB8AC3E}">
        <p14:creationId xmlns:p14="http://schemas.microsoft.com/office/powerpoint/2010/main" val="3565577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n-US" altLang="en-US" sz="4000" dirty="0">
                <a:latin typeface="Calibri Light" panose="020F0302020204030204" pitchFamily="34" charset="0"/>
              </a:rPr>
              <a:t>Urethra</a:t>
            </a:r>
          </a:p>
        </p:txBody>
      </p:sp>
      <p:sp>
        <p:nvSpPr>
          <p:cNvPr id="37891" name="Rectangle 3"/>
          <p:cNvSpPr>
            <a:spLocks noGrp="1" noChangeArrowheads="1"/>
          </p:cNvSpPr>
          <p:nvPr>
            <p:ph sz="half" idx="1"/>
          </p:nvPr>
        </p:nvSpPr>
        <p:spPr/>
        <p:txBody>
          <a:bodyPr>
            <a:normAutofit/>
          </a:bodyPr>
          <a:lstStyle/>
          <a:p>
            <a:pPr>
              <a:lnSpc>
                <a:spcPct val="100000"/>
              </a:lnSpc>
              <a:spcBef>
                <a:spcPts val="0"/>
              </a:spcBef>
              <a:spcAft>
                <a:spcPts val="600"/>
              </a:spcAft>
            </a:pPr>
            <a:r>
              <a:rPr lang="en-US" altLang="en-US" sz="2200" dirty="0" smtClean="0">
                <a:latin typeface="Calibri" panose="020F0502020204030204" pitchFamily="34" charset="0"/>
              </a:rPr>
              <a:t>Passageway  </a:t>
            </a:r>
            <a:r>
              <a:rPr lang="en-US" altLang="en-US" sz="2200" dirty="0">
                <a:latin typeface="Calibri" panose="020F0502020204030204" pitchFamily="34" charset="0"/>
              </a:rPr>
              <a:t>for urine </a:t>
            </a:r>
            <a:r>
              <a:rPr lang="en-US" altLang="en-US" sz="2200" dirty="0" smtClean="0">
                <a:latin typeface="Calibri" panose="020F0502020204030204" pitchFamily="34" charset="0"/>
              </a:rPr>
              <a:t>and </a:t>
            </a:r>
            <a:r>
              <a:rPr lang="en-US" altLang="en-US" sz="2200" dirty="0">
                <a:latin typeface="Calibri" panose="020F0502020204030204" pitchFamily="34" charset="0"/>
              </a:rPr>
              <a:t>semen</a:t>
            </a:r>
          </a:p>
          <a:p>
            <a:pPr marL="457200" indent="-457200">
              <a:lnSpc>
                <a:spcPct val="100000"/>
              </a:lnSpc>
              <a:spcBef>
                <a:spcPts val="0"/>
              </a:spcBef>
              <a:spcAft>
                <a:spcPts val="600"/>
              </a:spcAft>
              <a:buFont typeface="+mj-lt"/>
              <a:buAutoNum type="arabicPeriod"/>
            </a:pPr>
            <a:r>
              <a:rPr lang="en-US" altLang="en-US" sz="2200" b="1" u="sng" dirty="0">
                <a:solidFill>
                  <a:srgbClr val="C00000"/>
                </a:solidFill>
                <a:latin typeface="Calibri" panose="020F0502020204030204" pitchFamily="34" charset="0"/>
              </a:rPr>
              <a:t>Prostatic</a:t>
            </a:r>
            <a:r>
              <a:rPr lang="en-US" altLang="en-US" sz="2200" b="1" dirty="0">
                <a:solidFill>
                  <a:srgbClr val="C00000"/>
                </a:solidFill>
                <a:latin typeface="Calibri" panose="020F0502020204030204" pitchFamily="34" charset="0"/>
              </a:rPr>
              <a:t> urethra </a:t>
            </a:r>
          </a:p>
          <a:p>
            <a:pPr marL="457200" indent="-457200">
              <a:lnSpc>
                <a:spcPct val="100000"/>
              </a:lnSpc>
              <a:spcBef>
                <a:spcPts val="0"/>
              </a:spcBef>
              <a:spcAft>
                <a:spcPts val="600"/>
              </a:spcAft>
              <a:buFont typeface="+mj-lt"/>
              <a:buAutoNum type="arabicPeriod"/>
            </a:pPr>
            <a:r>
              <a:rPr lang="en-US" altLang="en-US" sz="2200" b="1" u="sng" dirty="0">
                <a:solidFill>
                  <a:srgbClr val="002060"/>
                </a:solidFill>
                <a:latin typeface="Calibri" panose="020F0502020204030204" pitchFamily="34" charset="0"/>
              </a:rPr>
              <a:t>Membranous</a:t>
            </a:r>
            <a:r>
              <a:rPr lang="en-US" altLang="en-US" sz="2200" b="1" dirty="0">
                <a:solidFill>
                  <a:srgbClr val="002060"/>
                </a:solidFill>
                <a:latin typeface="Calibri" panose="020F0502020204030204" pitchFamily="34" charset="0"/>
              </a:rPr>
              <a:t> </a:t>
            </a:r>
            <a:r>
              <a:rPr lang="en-US" altLang="en-US" sz="2200" b="1" dirty="0" smtClean="0">
                <a:solidFill>
                  <a:srgbClr val="002060"/>
                </a:solidFill>
                <a:latin typeface="Calibri" panose="020F0502020204030204" pitchFamily="34" charset="0"/>
              </a:rPr>
              <a:t>urethra</a:t>
            </a:r>
          </a:p>
          <a:p>
            <a:pPr lvl="1">
              <a:spcBef>
                <a:spcPts val="0"/>
              </a:spcBef>
              <a:spcAft>
                <a:spcPts val="600"/>
              </a:spcAft>
            </a:pPr>
            <a:r>
              <a:rPr lang="en-US" altLang="en-US" sz="2200" dirty="0">
                <a:latin typeface="Calibri" panose="020F0502020204030204" pitchFamily="34" charset="0"/>
              </a:rPr>
              <a:t>P</a:t>
            </a:r>
            <a:r>
              <a:rPr lang="en-US" altLang="en-US" sz="2200" dirty="0" smtClean="0">
                <a:latin typeface="Calibri" panose="020F0502020204030204" pitchFamily="34" charset="0"/>
              </a:rPr>
              <a:t>asses </a:t>
            </a:r>
            <a:r>
              <a:rPr lang="en-US" altLang="en-US" sz="2200" dirty="0">
                <a:latin typeface="Calibri" panose="020F0502020204030204" pitchFamily="34" charset="0"/>
              </a:rPr>
              <a:t>through UG </a:t>
            </a:r>
            <a:r>
              <a:rPr lang="en-US" altLang="en-US" sz="2200" dirty="0" smtClean="0">
                <a:latin typeface="Calibri" panose="020F0502020204030204" pitchFamily="34" charset="0"/>
              </a:rPr>
              <a:t>diaphragm</a:t>
            </a:r>
            <a:endParaRPr lang="en-US" altLang="en-US" sz="2200" dirty="0">
              <a:latin typeface="Calibri" panose="020F0502020204030204" pitchFamily="34" charset="0"/>
            </a:endParaRPr>
          </a:p>
          <a:p>
            <a:pPr marL="457200" indent="-457200">
              <a:lnSpc>
                <a:spcPct val="100000"/>
              </a:lnSpc>
              <a:spcBef>
                <a:spcPts val="0"/>
              </a:spcBef>
              <a:spcAft>
                <a:spcPts val="600"/>
              </a:spcAft>
              <a:buFont typeface="+mj-lt"/>
              <a:buAutoNum type="arabicPeriod"/>
            </a:pPr>
            <a:r>
              <a:rPr lang="en-US" altLang="en-US" sz="2200" b="1" u="sng" dirty="0">
                <a:solidFill>
                  <a:srgbClr val="FFC000"/>
                </a:solidFill>
                <a:latin typeface="Calibri" panose="020F0502020204030204" pitchFamily="34" charset="0"/>
              </a:rPr>
              <a:t>Penile</a:t>
            </a:r>
            <a:r>
              <a:rPr lang="en-US" altLang="en-US" sz="2200" b="1" dirty="0">
                <a:solidFill>
                  <a:srgbClr val="FFC000"/>
                </a:solidFill>
                <a:latin typeface="Calibri" panose="020F0502020204030204" pitchFamily="34" charset="0"/>
              </a:rPr>
              <a:t> (spongy) </a:t>
            </a:r>
            <a:r>
              <a:rPr lang="en-US" altLang="en-US" sz="2200" b="1" dirty="0" smtClean="0">
                <a:solidFill>
                  <a:srgbClr val="FFC000"/>
                </a:solidFill>
                <a:latin typeface="Calibri" panose="020F0502020204030204" pitchFamily="34" charset="0"/>
              </a:rPr>
              <a:t>urethra</a:t>
            </a:r>
          </a:p>
          <a:p>
            <a:pPr lvl="1">
              <a:spcBef>
                <a:spcPts val="0"/>
              </a:spcBef>
              <a:spcAft>
                <a:spcPts val="600"/>
              </a:spcAft>
            </a:pPr>
            <a:r>
              <a:rPr lang="en-US" altLang="en-US" sz="2200" dirty="0" smtClean="0">
                <a:latin typeface="Calibri" panose="020F0502020204030204" pitchFamily="34" charset="0"/>
              </a:rPr>
              <a:t>Passes through </a:t>
            </a:r>
            <a:r>
              <a:rPr lang="en-US" altLang="en-US" sz="2200" dirty="0">
                <a:latin typeface="Calibri" panose="020F0502020204030204" pitchFamily="34" charset="0"/>
              </a:rPr>
              <a:t>corpus </a:t>
            </a:r>
            <a:r>
              <a:rPr lang="en-US" altLang="en-US" sz="2200" dirty="0" smtClean="0">
                <a:latin typeface="Calibri" panose="020F0502020204030204" pitchFamily="34" charset="0"/>
              </a:rPr>
              <a:t>spongiosum</a:t>
            </a:r>
            <a:endParaRPr lang="en-US" altLang="en-US" sz="2200" dirty="0">
              <a:latin typeface="Calibri" panose="020F0502020204030204" pitchFamily="34" charset="0"/>
            </a:endParaRP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32060" y="1173708"/>
            <a:ext cx="5621740" cy="5581934"/>
          </a:xfrm>
          <a:ln>
            <a:noFill/>
          </a:ln>
        </p:spPr>
      </p:pic>
      <p:cxnSp>
        <p:nvCxnSpPr>
          <p:cNvPr id="6" name="Straight Connector 5"/>
          <p:cNvCxnSpPr/>
          <p:nvPr/>
        </p:nvCxnSpPr>
        <p:spPr>
          <a:xfrm>
            <a:off x="5786652" y="3548415"/>
            <a:ext cx="1637730" cy="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146044" y="5312151"/>
            <a:ext cx="1278338" cy="137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29951" y="3035244"/>
            <a:ext cx="1278338" cy="13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9CF1426-4F7B-450A-9927-41E86A484541}" type="slidenum">
              <a:rPr lang="en-US" smtClean="0"/>
              <a:pPr/>
              <a:t>14</a:t>
            </a:fld>
            <a:endParaRPr lang="en-US" dirty="0"/>
          </a:p>
        </p:txBody>
      </p:sp>
    </p:spTree>
    <p:extLst>
      <p:ext uri="{BB962C8B-B14F-4D97-AF65-F5344CB8AC3E}">
        <p14:creationId xmlns:p14="http://schemas.microsoft.com/office/powerpoint/2010/main" val="41234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55088" y="365125"/>
            <a:ext cx="10890913" cy="1325563"/>
          </a:xfrm>
        </p:spPr>
        <p:txBody>
          <a:bodyPr>
            <a:normAutofit/>
          </a:bodyPr>
          <a:lstStyle/>
          <a:p>
            <a:r>
              <a:rPr lang="en-US" altLang="en-US" sz="4000" dirty="0">
                <a:latin typeface="Calibri Light" panose="020F0302020204030204" pitchFamily="34" charset="0"/>
              </a:rPr>
              <a:t>Spermatic </a:t>
            </a:r>
            <a:r>
              <a:rPr lang="en-US" altLang="en-US" sz="4000" dirty="0" smtClean="0">
                <a:latin typeface="Calibri Light" panose="020F0302020204030204" pitchFamily="34" charset="0"/>
              </a:rPr>
              <a:t>Cord…….</a:t>
            </a:r>
            <a:br>
              <a:rPr lang="en-US" altLang="en-US" sz="4000" dirty="0" smtClean="0">
                <a:latin typeface="Calibri Light" panose="020F0302020204030204" pitchFamily="34" charset="0"/>
              </a:rPr>
            </a:br>
            <a:r>
              <a:rPr lang="en-US" altLang="en-US" sz="4000" dirty="0" smtClean="0">
                <a:latin typeface="Calibri Light" panose="020F0302020204030204" pitchFamily="34" charset="0"/>
              </a:rPr>
              <a:t>Extends Between Abdominopelvic Cavity and Testes</a:t>
            </a:r>
            <a:endParaRPr lang="en-US" altLang="en-US" sz="4000" dirty="0">
              <a:latin typeface="Calibri Light" panose="020F0302020204030204" pitchFamily="34" charset="0"/>
            </a:endParaRPr>
          </a:p>
        </p:txBody>
      </p:sp>
      <p:pic>
        <p:nvPicPr>
          <p:cNvPr id="3" name="Content Placeholder 2"/>
          <p:cNvPicPr>
            <a:picLocks noGrp="1" noChangeAspect="1"/>
          </p:cNvPicPr>
          <p:nvPr>
            <p:ph sz="half" idx="1"/>
          </p:nvPr>
        </p:nvPicPr>
        <p:blipFill>
          <a:blip r:embed="rId3"/>
          <a:stretch>
            <a:fillRect/>
          </a:stretch>
        </p:blipFill>
        <p:spPr>
          <a:xfrm>
            <a:off x="635922" y="1690688"/>
            <a:ext cx="4839181" cy="4351338"/>
          </a:xfrm>
          <a:prstGeom prst="rect">
            <a:avLst/>
          </a:prstGeom>
        </p:spPr>
      </p:pic>
      <p:sp>
        <p:nvSpPr>
          <p:cNvPr id="2" name="Content Placeholder 1"/>
          <p:cNvSpPr>
            <a:spLocks noGrp="1"/>
          </p:cNvSpPr>
          <p:nvPr>
            <p:ph sz="half" idx="2"/>
          </p:nvPr>
        </p:nvSpPr>
        <p:spPr>
          <a:xfrm>
            <a:off x="5795493" y="1825625"/>
            <a:ext cx="5558307" cy="4351338"/>
          </a:xfrm>
        </p:spPr>
        <p:txBody>
          <a:bodyPr/>
          <a:lstStyle/>
          <a:p>
            <a:pPr>
              <a:lnSpc>
                <a:spcPct val="100000"/>
              </a:lnSpc>
              <a:spcBef>
                <a:spcPts val="0"/>
              </a:spcBef>
            </a:pPr>
            <a:r>
              <a:rPr lang="en-US" altLang="en-US" sz="2200" dirty="0" smtClean="0">
                <a:latin typeface="Calibri" panose="020F0502020204030204" pitchFamily="34" charset="0"/>
              </a:rPr>
              <a:t>5 </a:t>
            </a:r>
            <a:r>
              <a:rPr lang="en-US" altLang="en-US" sz="2200" dirty="0">
                <a:latin typeface="Calibri" panose="020F0502020204030204" pitchFamily="34" charset="0"/>
              </a:rPr>
              <a:t>structures passing to and </a:t>
            </a:r>
            <a:r>
              <a:rPr lang="en-US" altLang="en-US" sz="2200" dirty="0" smtClean="0">
                <a:latin typeface="Calibri" panose="020F0502020204030204" pitchFamily="34" charset="0"/>
              </a:rPr>
              <a:t>from testes.</a:t>
            </a:r>
            <a:endParaRPr lang="en-US" altLang="en-US" sz="2200" dirty="0">
              <a:latin typeface="Calibri" panose="020F0502020204030204" pitchFamily="34" charset="0"/>
            </a:endParaRPr>
          </a:p>
          <a:p>
            <a:pPr marL="914400" lvl="1" indent="-457200">
              <a:lnSpc>
                <a:spcPct val="100000"/>
              </a:lnSpc>
              <a:spcBef>
                <a:spcPts val="0"/>
              </a:spcBef>
              <a:buFont typeface="+mj-lt"/>
              <a:buAutoNum type="arabicPeriod"/>
            </a:pPr>
            <a:r>
              <a:rPr lang="en-US" altLang="en-US" sz="2200" b="1" u="sng" dirty="0" smtClean="0">
                <a:latin typeface="Calibri" panose="020F0502020204030204" pitchFamily="34" charset="0"/>
              </a:rPr>
              <a:t>Testicular artery</a:t>
            </a:r>
          </a:p>
          <a:p>
            <a:pPr marL="914400" lvl="1" indent="-457200">
              <a:lnSpc>
                <a:spcPct val="100000"/>
              </a:lnSpc>
              <a:spcBef>
                <a:spcPts val="0"/>
              </a:spcBef>
              <a:buFont typeface="+mj-lt"/>
              <a:buAutoNum type="arabicPeriod"/>
            </a:pPr>
            <a:r>
              <a:rPr lang="en-US" altLang="en-US" sz="2200" b="1" dirty="0" smtClean="0">
                <a:latin typeface="Calibri" panose="020F0502020204030204" pitchFamily="34" charset="0"/>
              </a:rPr>
              <a:t>Pampiniform plexus of </a:t>
            </a:r>
            <a:r>
              <a:rPr lang="en-US" altLang="en-US" sz="2200" b="1" u="sng" dirty="0" smtClean="0">
                <a:latin typeface="Calibri" panose="020F0502020204030204" pitchFamily="34" charset="0"/>
              </a:rPr>
              <a:t>veins</a:t>
            </a:r>
          </a:p>
          <a:p>
            <a:pPr marL="914400" lvl="1" indent="-457200">
              <a:lnSpc>
                <a:spcPct val="100000"/>
              </a:lnSpc>
              <a:spcBef>
                <a:spcPts val="0"/>
              </a:spcBef>
              <a:buFont typeface="+mj-lt"/>
              <a:buAutoNum type="arabicPeriod"/>
            </a:pPr>
            <a:r>
              <a:rPr lang="en-US" altLang="en-US" sz="2200" b="1" dirty="0" smtClean="0">
                <a:latin typeface="Calibri" panose="020F0502020204030204" pitchFamily="34" charset="0"/>
              </a:rPr>
              <a:t>Autonomic </a:t>
            </a:r>
            <a:r>
              <a:rPr lang="en-US" altLang="en-US" sz="2200" b="1" u="sng" dirty="0" smtClean="0">
                <a:latin typeface="Calibri" panose="020F0502020204030204" pitchFamily="34" charset="0"/>
              </a:rPr>
              <a:t>nerves</a:t>
            </a:r>
          </a:p>
          <a:p>
            <a:pPr marL="914400" lvl="1" indent="-457200">
              <a:lnSpc>
                <a:spcPct val="100000"/>
              </a:lnSpc>
              <a:spcBef>
                <a:spcPts val="0"/>
              </a:spcBef>
              <a:buFont typeface="+mj-lt"/>
              <a:buAutoNum type="arabicPeriod"/>
            </a:pPr>
            <a:r>
              <a:rPr lang="en-US" altLang="en-US" sz="2200" b="1" u="sng" dirty="0" smtClean="0">
                <a:latin typeface="Calibri" panose="020F0502020204030204" pitchFamily="34" charset="0"/>
              </a:rPr>
              <a:t>Lymphatic</a:t>
            </a:r>
            <a:r>
              <a:rPr lang="en-US" altLang="en-US" sz="2200" b="1" dirty="0" smtClean="0">
                <a:latin typeface="Calibri" panose="020F0502020204030204" pitchFamily="34" charset="0"/>
              </a:rPr>
              <a:t> vessels</a:t>
            </a:r>
          </a:p>
          <a:p>
            <a:pPr marL="914400" lvl="1" indent="-457200">
              <a:lnSpc>
                <a:spcPct val="100000"/>
              </a:lnSpc>
              <a:spcBef>
                <a:spcPts val="0"/>
              </a:spcBef>
              <a:buFont typeface="+mj-lt"/>
              <a:buAutoNum type="arabicPeriod"/>
            </a:pPr>
            <a:r>
              <a:rPr lang="en-US" altLang="en-US" sz="2200" b="1" u="sng" dirty="0" smtClean="0">
                <a:latin typeface="Calibri" panose="020F0502020204030204" pitchFamily="34" charset="0"/>
              </a:rPr>
              <a:t>Ductus (vas) deferens</a:t>
            </a:r>
          </a:p>
          <a:p>
            <a:pPr marL="0" indent="0">
              <a:buNone/>
            </a:pPr>
            <a:endParaRPr lang="en-US" altLang="en-US" dirty="0"/>
          </a:p>
          <a:p>
            <a:pPr marL="0" indent="0">
              <a:buNone/>
            </a:pPr>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15</a:t>
            </a:fld>
            <a:endParaRPr lang="en-US" dirty="0"/>
          </a:p>
        </p:txBody>
      </p:sp>
    </p:spTree>
    <p:extLst>
      <p:ext uri="{BB962C8B-B14F-4D97-AF65-F5344CB8AC3E}">
        <p14:creationId xmlns:p14="http://schemas.microsoft.com/office/powerpoint/2010/main" val="42211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401"/>
            <a:ext cx="7373674" cy="4391676"/>
          </a:xfrm>
        </p:spPr>
      </p:pic>
      <p:sp>
        <p:nvSpPr>
          <p:cNvPr id="4" name="Slide Number Placeholder 3"/>
          <p:cNvSpPr>
            <a:spLocks noGrp="1"/>
          </p:cNvSpPr>
          <p:nvPr>
            <p:ph type="sldNum" sz="quarter" idx="12"/>
          </p:nvPr>
        </p:nvSpPr>
        <p:spPr/>
        <p:txBody>
          <a:bodyPr/>
          <a:lstStyle/>
          <a:p>
            <a:fld id="{99CF1426-4F7B-450A-9927-41E86A484541}" type="slidenum">
              <a:rPr lang="en-US" smtClean="0"/>
              <a:pPr/>
              <a:t>16</a:t>
            </a:fld>
            <a:endParaRPr lang="en-US" dirty="0"/>
          </a:p>
        </p:txBody>
      </p:sp>
      <p:pic>
        <p:nvPicPr>
          <p:cNvPr id="6"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771" y="1670500"/>
            <a:ext cx="5172229" cy="4245577"/>
          </a:xfrm>
          <a:prstGeom prst="rect">
            <a:avLst/>
          </a:prstGeom>
        </p:spPr>
      </p:pic>
    </p:spTree>
    <p:extLst>
      <p:ext uri="{BB962C8B-B14F-4D97-AF65-F5344CB8AC3E}">
        <p14:creationId xmlns:p14="http://schemas.microsoft.com/office/powerpoint/2010/main" val="126443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91321" y="365125"/>
            <a:ext cx="11353800" cy="1325563"/>
          </a:xfrm>
          <a:noFill/>
        </p:spPr>
        <p:txBody>
          <a:bodyPr>
            <a:normAutofit/>
          </a:bodyPr>
          <a:lstStyle/>
          <a:p>
            <a:pPr eaLnBrk="1" hangingPunct="1">
              <a:defRPr/>
            </a:pPr>
            <a:r>
              <a:rPr lang="en-US" sz="4000" dirty="0" smtClean="0">
                <a:latin typeface="Calibri Light" panose="020F0302020204030204" pitchFamily="34" charset="0"/>
              </a:rPr>
              <a:t>Testes Form </a:t>
            </a:r>
            <a:r>
              <a:rPr lang="en-US" sz="4000" dirty="0">
                <a:latin typeface="Calibri Light" panose="020F0302020204030204" pitchFamily="34" charset="0"/>
              </a:rPr>
              <a:t>I</a:t>
            </a:r>
            <a:r>
              <a:rPr lang="en-US" sz="4000" dirty="0" smtClean="0">
                <a:latin typeface="Calibri Light" panose="020F0302020204030204" pitchFamily="34" charset="0"/>
              </a:rPr>
              <a:t>nside </a:t>
            </a:r>
            <a:r>
              <a:rPr lang="en-US" sz="4000" dirty="0">
                <a:latin typeface="Calibri Light" panose="020F0302020204030204" pitchFamily="34" charset="0"/>
              </a:rPr>
              <a:t>A</a:t>
            </a:r>
            <a:r>
              <a:rPr lang="en-US" sz="4000" dirty="0" smtClean="0">
                <a:latin typeface="Calibri Light" panose="020F0302020204030204" pitchFamily="34" charset="0"/>
              </a:rPr>
              <a:t>bdominal </a:t>
            </a:r>
            <a:r>
              <a:rPr lang="en-US" sz="4000" dirty="0">
                <a:latin typeface="Calibri Light" panose="020F0302020204030204" pitchFamily="34" charset="0"/>
              </a:rPr>
              <a:t>C</a:t>
            </a:r>
            <a:r>
              <a:rPr lang="en-US" sz="4000" dirty="0" smtClean="0">
                <a:latin typeface="Calibri Light" panose="020F0302020204030204" pitchFamily="34" charset="0"/>
              </a:rPr>
              <a:t>avity</a:t>
            </a:r>
          </a:p>
        </p:txBody>
      </p:sp>
      <p:sp>
        <p:nvSpPr>
          <p:cNvPr id="2" name="Content Placeholder 1"/>
          <p:cNvSpPr>
            <a:spLocks noGrp="1"/>
          </p:cNvSpPr>
          <p:nvPr>
            <p:ph sz="half" idx="1"/>
          </p:nvPr>
        </p:nvSpPr>
        <p:spPr>
          <a:xfrm>
            <a:off x="838199" y="1825625"/>
            <a:ext cx="7056550" cy="4351338"/>
          </a:xfrm>
        </p:spPr>
        <p:txBody>
          <a:bodyPr>
            <a:normAutofit/>
          </a:bodyPr>
          <a:lstStyle/>
          <a:p>
            <a:pPr>
              <a:lnSpc>
                <a:spcPct val="100000"/>
              </a:lnSpc>
              <a:spcBef>
                <a:spcPts val="0"/>
              </a:spcBef>
            </a:pPr>
            <a:r>
              <a:rPr lang="en-US" altLang="en-US" sz="2200" dirty="0">
                <a:latin typeface="Calibri" panose="020F0502020204030204" pitchFamily="34" charset="0"/>
              </a:rPr>
              <a:t>Testes form inside </a:t>
            </a:r>
            <a:r>
              <a:rPr lang="en-US" altLang="en-US" sz="2200" dirty="0" smtClean="0">
                <a:latin typeface="Calibri" panose="020F0502020204030204" pitchFamily="34" charset="0"/>
              </a:rPr>
              <a:t>abdominal cavity adjacent kidneys.</a:t>
            </a:r>
          </a:p>
          <a:p>
            <a:pPr>
              <a:lnSpc>
                <a:spcPct val="100000"/>
              </a:lnSpc>
              <a:spcBef>
                <a:spcPts val="0"/>
              </a:spcBef>
            </a:pPr>
            <a:r>
              <a:rPr lang="en-US" altLang="en-US" sz="2200" dirty="0" smtClean="0">
                <a:latin typeface="Calibri" panose="020F0502020204030204" pitchFamily="34" charset="0"/>
              </a:rPr>
              <a:t>Gubernaculum testis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Bundle of connective tissue.</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Lock testes in positon.</a:t>
            </a:r>
            <a:endParaRPr lang="en-US" altLang="en-US" sz="2200" dirty="0">
              <a:latin typeface="Calibri" panose="020F0502020204030204" pitchFamily="34" charset="0"/>
            </a:endParaRPr>
          </a:p>
          <a:p>
            <a:pPr>
              <a:lnSpc>
                <a:spcPct val="100000"/>
              </a:lnSpc>
              <a:spcBef>
                <a:spcPts val="0"/>
              </a:spcBef>
            </a:pPr>
            <a:r>
              <a:rPr lang="en-US" altLang="en-US" sz="2200" dirty="0" smtClean="0">
                <a:latin typeface="Calibri" panose="020F0502020204030204" pitchFamily="34" charset="0"/>
              </a:rPr>
              <a:t>Month 7-8 sees </a:t>
            </a:r>
            <a:r>
              <a:rPr lang="en-US" altLang="en-US" sz="2200" dirty="0">
                <a:latin typeface="Calibri" panose="020F0502020204030204" pitchFamily="34" charset="0"/>
              </a:rPr>
              <a:t>rapid </a:t>
            </a:r>
            <a:r>
              <a:rPr lang="en-US" altLang="en-US" sz="2200" dirty="0" smtClean="0">
                <a:latin typeface="Calibri" panose="020F0502020204030204" pitchFamily="34" charset="0"/>
              </a:rPr>
              <a:t>growth.</a:t>
            </a:r>
            <a:endParaRPr lang="en-US" altLang="en-US" sz="2200" dirty="0">
              <a:latin typeface="Calibri" panose="020F0502020204030204" pitchFamily="34" charset="0"/>
            </a:endParaRPr>
          </a:p>
          <a:p>
            <a:pPr>
              <a:lnSpc>
                <a:spcPct val="100000"/>
              </a:lnSpc>
              <a:spcBef>
                <a:spcPts val="0"/>
              </a:spcBef>
            </a:pPr>
            <a:r>
              <a:rPr lang="en-US" altLang="en-US" sz="2200" dirty="0" smtClean="0">
                <a:latin typeface="Calibri" panose="020F0502020204030204" pitchFamily="34" charset="0"/>
              </a:rPr>
              <a:t>Hormones </a:t>
            </a:r>
            <a:r>
              <a:rPr lang="en-US" altLang="en-US" sz="2200" dirty="0">
                <a:latin typeface="Calibri" panose="020F0502020204030204" pitchFamily="34" charset="0"/>
              </a:rPr>
              <a:t>trigger contraction </a:t>
            </a:r>
            <a:r>
              <a:rPr lang="en-US" altLang="en-US" sz="2200" dirty="0" smtClean="0">
                <a:latin typeface="Calibri" panose="020F0502020204030204" pitchFamily="34" charset="0"/>
              </a:rPr>
              <a:t>of gubernaculum testis.</a:t>
            </a:r>
          </a:p>
          <a:p>
            <a:pPr>
              <a:lnSpc>
                <a:spcPct val="100000"/>
              </a:lnSpc>
              <a:spcBef>
                <a:spcPts val="0"/>
              </a:spcBef>
            </a:pPr>
            <a:r>
              <a:rPr lang="en-US" altLang="en-US" sz="2200" dirty="0" smtClean="0">
                <a:latin typeface="Calibri" panose="020F0502020204030204" pitchFamily="34" charset="0"/>
              </a:rPr>
              <a:t>Testes moves through abdominal musculature.</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D</a:t>
            </a:r>
            <a:r>
              <a:rPr lang="en-US" altLang="en-US" sz="2200" dirty="0" smtClean="0">
                <a:latin typeface="Calibri" panose="020F0502020204030204" pitchFamily="34" charset="0"/>
              </a:rPr>
              <a:t>escend </a:t>
            </a:r>
            <a:r>
              <a:rPr lang="en-US" altLang="en-US" sz="2200" dirty="0">
                <a:latin typeface="Calibri" panose="020F0502020204030204" pitchFamily="34" charset="0"/>
              </a:rPr>
              <a:t>into </a:t>
            </a:r>
            <a:r>
              <a:rPr lang="en-US" altLang="en-US" sz="2200" dirty="0" smtClean="0">
                <a:latin typeface="Calibri" panose="020F0502020204030204" pitchFamily="34" charset="0"/>
              </a:rPr>
              <a:t>scrotum.</a:t>
            </a:r>
            <a:endParaRPr lang="en-US" altLang="en-US" sz="2200" dirty="0">
              <a:latin typeface="Calibri" panose="020F0502020204030204" pitchFamily="34" charset="0"/>
            </a:endParaRPr>
          </a:p>
          <a:p>
            <a:pPr marL="0" indent="0">
              <a:buNone/>
            </a:pPr>
            <a:endParaRPr lang="en-US" dirty="0"/>
          </a:p>
        </p:txBody>
      </p:sp>
      <p:pic>
        <p:nvPicPr>
          <p:cNvPr id="4" name="Content Placeholder 3"/>
          <p:cNvPicPr>
            <a:picLocks noGrp="1" noChangeAspect="1"/>
          </p:cNvPicPr>
          <p:nvPr>
            <p:ph sz="half" idx="2"/>
          </p:nvPr>
        </p:nvPicPr>
        <p:blipFill>
          <a:blip r:embed="rId3"/>
          <a:stretch>
            <a:fillRect/>
          </a:stretch>
        </p:blipFill>
        <p:spPr>
          <a:xfrm>
            <a:off x="8063070" y="655095"/>
            <a:ext cx="3337358" cy="6080461"/>
          </a:xfrm>
          <a:prstGeom prst="rect">
            <a:avLst/>
          </a:prstGeom>
        </p:spPr>
      </p:pic>
      <p:sp>
        <p:nvSpPr>
          <p:cNvPr id="3" name="Slide Number Placeholder 2"/>
          <p:cNvSpPr>
            <a:spLocks noGrp="1"/>
          </p:cNvSpPr>
          <p:nvPr>
            <p:ph type="sldNum" sz="quarter" idx="12"/>
          </p:nvPr>
        </p:nvSpPr>
        <p:spPr/>
        <p:txBody>
          <a:bodyPr/>
          <a:lstStyle/>
          <a:p>
            <a:fld id="{99CF1426-4F7B-450A-9927-41E86A484541}" type="slidenum">
              <a:rPr lang="en-US" smtClean="0"/>
              <a:pPr/>
              <a:t>17</a:t>
            </a:fld>
            <a:endParaRPr lang="en-US" dirty="0"/>
          </a:p>
        </p:txBody>
      </p:sp>
    </p:spTree>
    <p:extLst>
      <p:ext uri="{BB962C8B-B14F-4D97-AF65-F5344CB8AC3E}">
        <p14:creationId xmlns:p14="http://schemas.microsoft.com/office/powerpoint/2010/main" val="3529206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p:spPr>
        <p:txBody>
          <a:bodyPr>
            <a:normAutofit/>
          </a:bodyPr>
          <a:lstStyle/>
          <a:p>
            <a:pPr algn="ctr" eaLnBrk="1" hangingPunct="1">
              <a:defRPr/>
            </a:pPr>
            <a:r>
              <a:rPr lang="en-US" sz="4000" dirty="0" smtClean="0">
                <a:latin typeface="Calibri Light" panose="020F0302020204030204" pitchFamily="34" charset="0"/>
              </a:rPr>
              <a:t>Descent of the Testes</a:t>
            </a:r>
          </a:p>
        </p:txBody>
      </p:sp>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82639" y="1238864"/>
            <a:ext cx="5049671" cy="5102941"/>
          </a:xfrm>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977074" y="1238865"/>
            <a:ext cx="4363425" cy="4938098"/>
          </a:xfrm>
        </p:spPr>
      </p:pic>
      <p:sp>
        <p:nvSpPr>
          <p:cNvPr id="2" name="TextBox 1"/>
          <p:cNvSpPr txBox="1"/>
          <p:nvPr/>
        </p:nvSpPr>
        <p:spPr>
          <a:xfrm>
            <a:off x="3821373" y="6182429"/>
            <a:ext cx="4399987"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5"/>
              </a:rPr>
              <a:t>Video on the descent of the testes</a:t>
            </a:r>
            <a:endParaRPr lang="en-US" sz="22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9CF1426-4F7B-450A-9927-41E86A484541}" type="slidenum">
              <a:rPr lang="en-US" smtClean="0"/>
              <a:pPr/>
              <a:t>18</a:t>
            </a:fld>
            <a:endParaRPr lang="en-US" dirty="0"/>
          </a:p>
        </p:txBody>
      </p:sp>
    </p:spTree>
    <p:extLst>
      <p:ext uri="{BB962C8B-B14F-4D97-AF65-F5344CB8AC3E}">
        <p14:creationId xmlns:p14="http://schemas.microsoft.com/office/powerpoint/2010/main" val="568617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lgn="ctr"/>
            <a:r>
              <a:rPr lang="en-US" altLang="en-US" sz="4000" dirty="0" smtClean="0">
                <a:latin typeface="Calibri Light" panose="020F0302020204030204" pitchFamily="34" charset="0"/>
              </a:rPr>
              <a:t>Cryptorchidism: Non-descended Testes</a:t>
            </a:r>
            <a:endParaRPr lang="en-US" altLang="en-US" sz="4000" dirty="0">
              <a:latin typeface="Calibri Light" panose="020F0302020204030204" pitchFamily="34" charset="0"/>
            </a:endParaRPr>
          </a:p>
        </p:txBody>
      </p:sp>
      <p:sp>
        <p:nvSpPr>
          <p:cNvPr id="17411" name="Rectangle 3"/>
          <p:cNvSpPr>
            <a:spLocks noGrp="1" noChangeArrowheads="1"/>
          </p:cNvSpPr>
          <p:nvPr>
            <p:ph idx="1"/>
          </p:nvPr>
        </p:nvSpPr>
        <p:spPr>
          <a:xfrm>
            <a:off x="4877937" y="1839273"/>
            <a:ext cx="6886433" cy="4351338"/>
          </a:xfrm>
        </p:spPr>
        <p:txBody>
          <a:bodyPr>
            <a:normAutofit/>
          </a:bodyPr>
          <a:lstStyle/>
          <a:p>
            <a:pPr>
              <a:lnSpc>
                <a:spcPct val="100000"/>
              </a:lnSpc>
              <a:spcBef>
                <a:spcPts val="0"/>
              </a:spcBef>
            </a:pPr>
            <a:r>
              <a:rPr lang="en-US" altLang="en-US" sz="2200" dirty="0" smtClean="0">
                <a:latin typeface="Calibri" panose="020F0502020204030204" pitchFamily="34" charset="0"/>
              </a:rPr>
              <a:t>Rate of occurrence…</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3% of full-term and 30% of premature infants.</a:t>
            </a:r>
          </a:p>
          <a:p>
            <a:pPr>
              <a:lnSpc>
                <a:spcPct val="100000"/>
              </a:lnSpc>
              <a:spcBef>
                <a:spcPts val="0"/>
              </a:spcBef>
            </a:pPr>
            <a:r>
              <a:rPr lang="en-US" altLang="en-US" sz="2200" dirty="0" smtClean="0">
                <a:latin typeface="Calibri" panose="020F0502020204030204" pitchFamily="34" charset="0"/>
              </a:rPr>
              <a:t>Untreated bilateral cryptorchidism.</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Results in sterility and ↑risk of testicular cancer.</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Surgical treatment necessary before 18 months.</a:t>
            </a:r>
          </a:p>
          <a:p>
            <a:pPr>
              <a:lnSpc>
                <a:spcPct val="100000"/>
              </a:lnSpc>
              <a:spcBef>
                <a:spcPts val="0"/>
              </a:spcBef>
            </a:pPr>
            <a:r>
              <a:rPr lang="en-US" altLang="en-US" sz="2200" dirty="0" smtClean="0">
                <a:latin typeface="Calibri" panose="020F0502020204030204" pitchFamily="34" charset="0"/>
              </a:rPr>
              <a:t>Descend spontaneously during first year of life.</a:t>
            </a:r>
          </a:p>
          <a:p>
            <a:endParaRPr lang="en-US" altLang="en-US" sz="2200" dirty="0">
              <a:latin typeface="Calibri" panose="020F0502020204030204" pitchFamily="34" charset="0"/>
            </a:endParaRPr>
          </a:p>
        </p:txBody>
      </p:sp>
      <p:pic>
        <p:nvPicPr>
          <p:cNvPr id="7" name="Content Placeholder 2"/>
          <p:cNvPicPr>
            <a:picLocks noChangeAspect="1"/>
          </p:cNvPicPr>
          <p:nvPr/>
        </p:nvPicPr>
        <p:blipFill>
          <a:blip r:embed="rId3"/>
          <a:stretch>
            <a:fillRect/>
          </a:stretch>
        </p:blipFill>
        <p:spPr>
          <a:xfrm>
            <a:off x="368488" y="2442952"/>
            <a:ext cx="4509449" cy="4034265"/>
          </a:xfrm>
          <a:prstGeom prst="rect">
            <a:avLst/>
          </a:prstGeom>
        </p:spPr>
      </p:pic>
      <p:sp>
        <p:nvSpPr>
          <p:cNvPr id="3" name="Oval 2"/>
          <p:cNvSpPr/>
          <p:nvPr/>
        </p:nvSpPr>
        <p:spPr>
          <a:xfrm>
            <a:off x="1651379" y="3316410"/>
            <a:ext cx="914400" cy="914400"/>
          </a:xfrm>
          <a:prstGeom prst="ellipse">
            <a:avLst/>
          </a:prstGeom>
          <a:noFill/>
          <a:ln w="38100">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445225" y="3889612"/>
            <a:ext cx="914400" cy="1107750"/>
          </a:xfrm>
          <a:prstGeom prst="ellipse">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19</a:t>
            </a:fld>
            <a:endParaRPr lang="en-US" dirty="0"/>
          </a:p>
        </p:txBody>
      </p:sp>
    </p:spTree>
    <p:extLst>
      <p:ext uri="{BB962C8B-B14F-4D97-AF65-F5344CB8AC3E}">
        <p14:creationId xmlns:p14="http://schemas.microsoft.com/office/powerpoint/2010/main" val="19960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latin typeface="Calibri Light" panose="020F0302020204030204" pitchFamily="34" charset="0"/>
              </a:rPr>
              <a:t>Reproductive System Defined</a:t>
            </a:r>
          </a:p>
        </p:txBody>
      </p:sp>
      <p:sp>
        <p:nvSpPr>
          <p:cNvPr id="3" name="Content Placeholder 2"/>
          <p:cNvSpPr>
            <a:spLocks noGrp="1"/>
          </p:cNvSpPr>
          <p:nvPr>
            <p:ph sz="half" idx="1"/>
          </p:nvPr>
        </p:nvSpPr>
        <p:spPr>
          <a:xfrm>
            <a:off x="838199" y="1825625"/>
            <a:ext cx="6734577" cy="4351338"/>
          </a:xfrm>
        </p:spPr>
        <p:txBody>
          <a:bodyPr>
            <a:normAutofit/>
          </a:bodyPr>
          <a:lstStyle/>
          <a:p>
            <a:pPr>
              <a:lnSpc>
                <a:spcPct val="100000"/>
              </a:lnSpc>
              <a:spcBef>
                <a:spcPts val="0"/>
              </a:spcBef>
            </a:pPr>
            <a:r>
              <a:rPr lang="en-US" sz="2200" dirty="0">
                <a:latin typeface="Calibri" panose="020F0502020204030204" pitchFamily="34" charset="0"/>
              </a:rPr>
              <a:t>Ensures continued existence of human </a:t>
            </a:r>
            <a:r>
              <a:rPr lang="en-US" sz="2200" dirty="0" smtClean="0">
                <a:latin typeface="Calibri" panose="020F0502020204030204" pitchFamily="34" charset="0"/>
              </a:rPr>
              <a:t>species.</a:t>
            </a:r>
          </a:p>
          <a:p>
            <a:pPr>
              <a:lnSpc>
                <a:spcPct val="100000"/>
              </a:lnSpc>
              <a:spcBef>
                <a:spcPts val="0"/>
              </a:spcBef>
            </a:pPr>
            <a:r>
              <a:rPr lang="en-US" sz="2200" dirty="0" smtClean="0">
                <a:latin typeface="Calibri" panose="020F0502020204030204" pitchFamily="34" charset="0"/>
              </a:rPr>
              <a:t>Not </a:t>
            </a:r>
            <a:r>
              <a:rPr lang="en-US" sz="2200" dirty="0">
                <a:latin typeface="Calibri" panose="020F0502020204030204" pitchFamily="34" charset="0"/>
              </a:rPr>
              <a:t>an essential system to the life of </a:t>
            </a:r>
            <a:r>
              <a:rPr lang="en-US" sz="2200" dirty="0" smtClean="0">
                <a:latin typeface="Calibri" panose="020F0502020204030204" pitchFamily="34" charset="0"/>
              </a:rPr>
              <a:t>the individual.</a:t>
            </a:r>
          </a:p>
          <a:p>
            <a:pPr>
              <a:lnSpc>
                <a:spcPct val="100000"/>
              </a:lnSpc>
              <a:spcBef>
                <a:spcPts val="0"/>
              </a:spcBef>
            </a:pPr>
            <a:r>
              <a:rPr lang="en-US" sz="2200" dirty="0" smtClean="0">
                <a:latin typeface="Calibri" panose="020F0502020204030204" pitchFamily="34" charset="0"/>
              </a:rPr>
              <a:t>Activities of system affects other systems.</a:t>
            </a:r>
          </a:p>
          <a:p>
            <a:pPr>
              <a:lnSpc>
                <a:spcPct val="100000"/>
              </a:lnSpc>
              <a:spcBef>
                <a:spcPts val="0"/>
              </a:spcBef>
            </a:pPr>
            <a:r>
              <a:rPr lang="en-US" sz="2200" dirty="0" smtClean="0">
                <a:latin typeface="Calibri" panose="020F0502020204030204" pitchFamily="34" charset="0"/>
              </a:rPr>
              <a:t>Consists of…</a:t>
            </a:r>
          </a:p>
          <a:p>
            <a:pPr marL="914400" lvl="1" indent="-457200">
              <a:lnSpc>
                <a:spcPct val="100000"/>
              </a:lnSpc>
              <a:spcBef>
                <a:spcPts val="0"/>
              </a:spcBef>
              <a:buFont typeface="+mj-lt"/>
              <a:buAutoNum type="arabicPeriod"/>
            </a:pPr>
            <a:r>
              <a:rPr lang="en-US" altLang="en-US" sz="2200" dirty="0" smtClean="0">
                <a:latin typeface="Calibri" panose="020F0502020204030204" pitchFamily="34" charset="0"/>
              </a:rPr>
              <a:t>Gonads – Gametes &amp; Endocrine glands</a:t>
            </a:r>
            <a:endParaRPr lang="en-US" altLang="en-US" sz="2200" dirty="0" smtClean="0">
              <a:latin typeface="Calibri" panose="020F0502020204030204" pitchFamily="34" charset="0"/>
            </a:endParaRPr>
          </a:p>
          <a:p>
            <a:pPr marL="914400" lvl="1" indent="-457200">
              <a:lnSpc>
                <a:spcPct val="100000"/>
              </a:lnSpc>
              <a:spcBef>
                <a:spcPts val="0"/>
              </a:spcBef>
              <a:buFont typeface="+mj-lt"/>
              <a:buAutoNum type="arabicPeriod"/>
            </a:pPr>
            <a:r>
              <a:rPr lang="en-US" altLang="en-US" sz="2200" dirty="0" smtClean="0">
                <a:latin typeface="Calibri" panose="020F0502020204030204" pitchFamily="34" charset="0"/>
              </a:rPr>
              <a:t>Ducts</a:t>
            </a:r>
          </a:p>
          <a:p>
            <a:pPr marL="914400" lvl="1" indent="-457200">
              <a:lnSpc>
                <a:spcPct val="100000"/>
              </a:lnSpc>
              <a:spcBef>
                <a:spcPts val="0"/>
              </a:spcBef>
              <a:buFont typeface="+mj-lt"/>
              <a:buAutoNum type="arabicPeriod"/>
            </a:pPr>
            <a:r>
              <a:rPr lang="en-US" altLang="en-US" sz="2200" dirty="0" smtClean="0">
                <a:latin typeface="Calibri" panose="020F0502020204030204" pitchFamily="34" charset="0"/>
              </a:rPr>
              <a:t>Accessory Glands</a:t>
            </a:r>
            <a:endParaRPr lang="en-US" altLang="en-US" sz="2200" dirty="0" smtClean="0">
              <a:latin typeface="Calibri" panose="020F0502020204030204" pitchFamily="34" charset="0"/>
            </a:endParaRPr>
          </a:p>
          <a:p>
            <a:pPr marL="914400" lvl="1" indent="-457200">
              <a:lnSpc>
                <a:spcPct val="100000"/>
              </a:lnSpc>
              <a:spcBef>
                <a:spcPts val="0"/>
              </a:spcBef>
              <a:buFont typeface="+mj-lt"/>
              <a:buAutoNum type="arabicPeriod"/>
            </a:pPr>
            <a:r>
              <a:rPr lang="en-US" altLang="en-US" sz="2200" dirty="0">
                <a:latin typeface="Calibri" panose="020F0502020204030204" pitchFamily="34" charset="0"/>
              </a:rPr>
              <a:t>P</a:t>
            </a:r>
            <a:r>
              <a:rPr lang="en-US" altLang="en-US" sz="2200" dirty="0" smtClean="0">
                <a:latin typeface="Calibri" panose="020F0502020204030204" pitchFamily="34" charset="0"/>
              </a:rPr>
              <a:t>erineal  structures </a:t>
            </a:r>
            <a:r>
              <a:rPr lang="en-US" altLang="en-US" sz="2200" dirty="0" smtClean="0">
                <a:latin typeface="Calibri" panose="020F0502020204030204" pitchFamily="34" charset="0"/>
              </a:rPr>
              <a:t>- Genitalia</a:t>
            </a:r>
            <a:endParaRPr lang="en-US" altLang="en-US" sz="2200" dirty="0" smtClean="0">
              <a:latin typeface="Calibri" panose="020F0502020204030204" pitchFamily="34" charset="0"/>
            </a:endParaRPr>
          </a:p>
          <a:p>
            <a:pPr marL="685800" lvl="3" indent="0">
              <a:lnSpc>
                <a:spcPct val="100000"/>
              </a:lnSpc>
              <a:spcBef>
                <a:spcPts val="0"/>
              </a:spcBef>
              <a:buNone/>
            </a:pPr>
            <a:endParaRPr lang="en-US" altLang="en-US" sz="2400" dirty="0" smtClean="0"/>
          </a:p>
        </p:txBody>
      </p:sp>
      <p:pic>
        <p:nvPicPr>
          <p:cNvPr id="5" name="Content Placeholder 4"/>
          <p:cNvPicPr>
            <a:picLocks noGrp="1" noChangeAspect="1"/>
          </p:cNvPicPr>
          <p:nvPr>
            <p:ph sz="half" idx="2"/>
          </p:nvPr>
        </p:nvPicPr>
        <p:blipFill>
          <a:blip r:embed="rId3"/>
          <a:stretch>
            <a:fillRect/>
          </a:stretch>
        </p:blipFill>
        <p:spPr>
          <a:xfrm>
            <a:off x="7572776" y="2176528"/>
            <a:ext cx="3432345" cy="3649532"/>
          </a:xfrm>
          <a:prstGeom prst="rect">
            <a:avLst/>
          </a:prstGeom>
        </p:spPr>
      </p:pic>
      <p:sp>
        <p:nvSpPr>
          <p:cNvPr id="4" name="Slide Number Placeholder 3"/>
          <p:cNvSpPr>
            <a:spLocks noGrp="1"/>
          </p:cNvSpPr>
          <p:nvPr>
            <p:ph type="sldNum" sz="quarter" idx="12"/>
          </p:nvPr>
        </p:nvSpPr>
        <p:spPr/>
        <p:txBody>
          <a:bodyPr/>
          <a:lstStyle/>
          <a:p>
            <a:fld id="{99CF1426-4F7B-450A-9927-41E86A484541}" type="slidenum">
              <a:rPr lang="en-US" smtClean="0"/>
              <a:pPr/>
              <a:t>2</a:t>
            </a:fld>
            <a:endParaRPr lang="en-US" dirty="0"/>
          </a:p>
        </p:txBody>
      </p:sp>
    </p:spTree>
    <p:extLst>
      <p:ext uri="{BB962C8B-B14F-4D97-AF65-F5344CB8AC3E}">
        <p14:creationId xmlns:p14="http://schemas.microsoft.com/office/powerpoint/2010/main" val="5338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algn="ctr"/>
            <a:r>
              <a:rPr lang="en-US" altLang="en-US" sz="4000" dirty="0">
                <a:latin typeface="Calibri Light" panose="020F0302020204030204" pitchFamily="34" charset="0"/>
              </a:rPr>
              <a:t>Inguinal </a:t>
            </a:r>
            <a:r>
              <a:rPr lang="en-US" altLang="en-US" sz="4000" dirty="0" smtClean="0">
                <a:latin typeface="Calibri Light" panose="020F0302020204030204" pitchFamily="34" charset="0"/>
              </a:rPr>
              <a:t>Canal</a:t>
            </a:r>
            <a:endParaRPr lang="en-US" altLang="en-US" sz="4000" dirty="0">
              <a:latin typeface="Calibri Light" panose="020F0302020204030204" pitchFamily="34" charset="0"/>
            </a:endParaRPr>
          </a:p>
        </p:txBody>
      </p:sp>
      <p:sp>
        <p:nvSpPr>
          <p:cNvPr id="5" name="Content Placeholder 4"/>
          <p:cNvSpPr>
            <a:spLocks noGrp="1"/>
          </p:cNvSpPr>
          <p:nvPr>
            <p:ph sz="half" idx="1"/>
          </p:nvPr>
        </p:nvSpPr>
        <p:spPr>
          <a:xfrm>
            <a:off x="838200" y="1661849"/>
            <a:ext cx="6913728" cy="4351338"/>
          </a:xfrm>
        </p:spPr>
        <p:txBody>
          <a:bodyPr/>
          <a:lstStyle/>
          <a:p>
            <a:pPr>
              <a:lnSpc>
                <a:spcPct val="100000"/>
              </a:lnSpc>
              <a:spcBef>
                <a:spcPts val="0"/>
              </a:spcBef>
            </a:pPr>
            <a:r>
              <a:rPr lang="en-US" altLang="en-US" sz="2200" dirty="0">
                <a:latin typeface="Calibri" panose="020F0502020204030204" pitchFamily="34" charset="0"/>
              </a:rPr>
              <a:t>Inguinal canal is a 2” long </a:t>
            </a:r>
            <a:r>
              <a:rPr lang="en-US" altLang="en-US" sz="2200" dirty="0" smtClean="0">
                <a:latin typeface="Calibri" panose="020F0502020204030204" pitchFamily="34" charset="0"/>
              </a:rPr>
              <a:t>tunnel.</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Passes through </a:t>
            </a:r>
            <a:r>
              <a:rPr lang="en-US" altLang="en-US" sz="2200" dirty="0" smtClean="0">
                <a:latin typeface="Calibri" panose="020F0502020204030204" pitchFamily="34" charset="0"/>
              </a:rPr>
              <a:t>muscles of </a:t>
            </a:r>
            <a:r>
              <a:rPr lang="en-US" altLang="en-US" sz="2200" dirty="0">
                <a:latin typeface="Calibri" panose="020F0502020204030204" pitchFamily="34" charset="0"/>
              </a:rPr>
              <a:t>anterior abdominal </a:t>
            </a:r>
            <a:r>
              <a:rPr lang="en-US" altLang="en-US" sz="2200" dirty="0" smtClean="0">
                <a:latin typeface="Calibri" panose="020F0502020204030204" pitchFamily="34" charset="0"/>
              </a:rPr>
              <a:t>wall.</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Weakens </a:t>
            </a:r>
            <a:r>
              <a:rPr lang="en-US" altLang="en-US" sz="2200" dirty="0" smtClean="0">
                <a:latin typeface="Calibri" panose="020F0502020204030204" pitchFamily="34" charset="0"/>
              </a:rPr>
              <a:t>wall.</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D</a:t>
            </a:r>
            <a:r>
              <a:rPr lang="en-US" altLang="en-US" sz="2200" dirty="0" smtClean="0">
                <a:latin typeface="Calibri" panose="020F0502020204030204" pitchFamily="34" charset="0"/>
              </a:rPr>
              <a:t>irect </a:t>
            </a:r>
            <a:r>
              <a:rPr lang="en-US" altLang="en-US" sz="2200" dirty="0">
                <a:latin typeface="Calibri" panose="020F0502020204030204" pitchFamily="34" charset="0"/>
              </a:rPr>
              <a:t>and </a:t>
            </a:r>
            <a:r>
              <a:rPr lang="en-US" altLang="en-US" sz="2200" dirty="0" smtClean="0">
                <a:latin typeface="Calibri" panose="020F0502020204030204" pitchFamily="34" charset="0"/>
              </a:rPr>
              <a:t>indirect hernias.</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More common in </a:t>
            </a:r>
            <a:r>
              <a:rPr lang="en-US" altLang="en-US" sz="2200" dirty="0" smtClean="0">
                <a:latin typeface="Calibri" panose="020F0502020204030204" pitchFamily="34" charset="0"/>
              </a:rPr>
              <a:t>males.</a:t>
            </a:r>
            <a:endParaRPr lang="en-US" altLang="en-US" sz="2200" dirty="0">
              <a:latin typeface="Calibri" panose="020F0502020204030204" pitchFamily="34" charset="0"/>
            </a:endParaRPr>
          </a:p>
          <a:p>
            <a:endParaRPr lang="en-US" dirty="0"/>
          </a:p>
          <a:p>
            <a:endParaRPr lang="en-US" dirty="0"/>
          </a:p>
        </p:txBody>
      </p:sp>
      <p:pic>
        <p:nvPicPr>
          <p:cNvPr id="3" name="Content Placeholder 2"/>
          <p:cNvPicPr>
            <a:picLocks noGrp="1" noChangeAspect="1"/>
          </p:cNvPicPr>
          <p:nvPr>
            <p:ph sz="half" idx="2"/>
          </p:nvPr>
        </p:nvPicPr>
        <p:blipFill>
          <a:blip r:embed="rId3"/>
          <a:stretch>
            <a:fillRect/>
          </a:stretch>
        </p:blipFill>
        <p:spPr>
          <a:xfrm>
            <a:off x="5029200" y="2524835"/>
            <a:ext cx="5445456" cy="4053385"/>
          </a:xfrm>
          <a:prstGeom prst="rect">
            <a:avLst/>
          </a:prstGeom>
        </p:spPr>
      </p:pic>
      <p:sp>
        <p:nvSpPr>
          <p:cNvPr id="4" name="Rectangle 3"/>
          <p:cNvSpPr/>
          <p:nvPr/>
        </p:nvSpPr>
        <p:spPr>
          <a:xfrm>
            <a:off x="5895835" y="3821370"/>
            <a:ext cx="1815151" cy="73698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219664" y="4981426"/>
            <a:ext cx="464024" cy="504967"/>
          </a:xfrm>
          <a:prstGeom prst="ellipse">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13275" y="4710743"/>
            <a:ext cx="1521726" cy="68175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044517" y="5486404"/>
            <a:ext cx="338922" cy="425348"/>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6710148" y="4656151"/>
            <a:ext cx="141028" cy="457524"/>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20</a:t>
            </a:fld>
            <a:endParaRPr lang="en-US" dirty="0"/>
          </a:p>
        </p:txBody>
      </p:sp>
    </p:spTree>
    <p:extLst>
      <p:ext uri="{BB962C8B-B14F-4D97-AF65-F5344CB8AC3E}">
        <p14:creationId xmlns:p14="http://schemas.microsoft.com/office/powerpoint/2010/main" val="8620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noFill/>
        </p:spPr>
        <p:txBody>
          <a:bodyPr>
            <a:normAutofit/>
          </a:bodyPr>
          <a:lstStyle/>
          <a:p>
            <a:pPr eaLnBrk="1" hangingPunct="1">
              <a:defRPr/>
            </a:pPr>
            <a:r>
              <a:rPr lang="en-US" sz="4000" dirty="0" smtClean="0">
                <a:latin typeface="Calibri Light" panose="020F0302020204030204" pitchFamily="34" charset="0"/>
              </a:rPr>
              <a:t>Testosterone</a:t>
            </a:r>
          </a:p>
        </p:txBody>
      </p:sp>
      <p:sp>
        <p:nvSpPr>
          <p:cNvPr id="3" name="Content Placeholder 2"/>
          <p:cNvSpPr>
            <a:spLocks noGrp="1"/>
          </p:cNvSpPr>
          <p:nvPr>
            <p:ph idx="1"/>
          </p:nvPr>
        </p:nvSpPr>
        <p:spPr>
          <a:xfrm>
            <a:off x="671705" y="1589277"/>
            <a:ext cx="6459940" cy="4916963"/>
          </a:xfrm>
        </p:spPr>
        <p:txBody>
          <a:bodyPr>
            <a:normAutofit/>
          </a:bodyPr>
          <a:lstStyle/>
          <a:p>
            <a:pPr eaLnBrk="1" hangingPunct="1">
              <a:lnSpc>
                <a:spcPct val="100000"/>
              </a:lnSpc>
              <a:spcBef>
                <a:spcPts val="0"/>
              </a:spcBef>
              <a:spcAft>
                <a:spcPts val="600"/>
              </a:spcAft>
              <a:defRPr/>
            </a:pPr>
            <a:r>
              <a:rPr lang="en-US" sz="2200" dirty="0" smtClean="0">
                <a:latin typeface="Calibri" panose="020F0502020204030204" pitchFamily="34" charset="0"/>
              </a:rPr>
              <a:t>Circulates while bound to…</a:t>
            </a:r>
          </a:p>
          <a:p>
            <a:pPr marL="971550" lvl="1" indent="-514350">
              <a:lnSpc>
                <a:spcPct val="100000"/>
              </a:lnSpc>
              <a:spcBef>
                <a:spcPts val="0"/>
              </a:spcBef>
              <a:spcAft>
                <a:spcPts val="600"/>
              </a:spcAft>
              <a:buFont typeface="+mj-lt"/>
              <a:buAutoNum type="arabicPeriod"/>
              <a:defRPr/>
            </a:pPr>
            <a:r>
              <a:rPr lang="en-US" sz="2200" b="1" dirty="0" smtClean="0">
                <a:latin typeface="Calibri" panose="020F0502020204030204" pitchFamily="34" charset="0"/>
              </a:rPr>
              <a:t>Gonadal steroid-binding globulin (GBG)</a:t>
            </a:r>
          </a:p>
          <a:p>
            <a:pPr marL="971550" lvl="1" indent="-514350">
              <a:lnSpc>
                <a:spcPct val="100000"/>
              </a:lnSpc>
              <a:spcBef>
                <a:spcPts val="0"/>
              </a:spcBef>
              <a:spcAft>
                <a:spcPts val="600"/>
              </a:spcAft>
              <a:buFont typeface="+mj-lt"/>
              <a:buAutoNum type="arabicPeriod"/>
              <a:defRPr/>
            </a:pPr>
            <a:r>
              <a:rPr lang="en-US" sz="2200" b="1" dirty="0" smtClean="0">
                <a:latin typeface="Calibri" panose="020F0502020204030204" pitchFamily="34" charset="0"/>
              </a:rPr>
              <a:t>Albumin</a:t>
            </a:r>
          </a:p>
          <a:p>
            <a:pPr>
              <a:lnSpc>
                <a:spcPct val="100000"/>
              </a:lnSpc>
              <a:spcBef>
                <a:spcPts val="0"/>
              </a:spcBef>
              <a:spcAft>
                <a:spcPts val="600"/>
              </a:spcAft>
              <a:defRPr/>
            </a:pPr>
            <a:r>
              <a:rPr lang="en-US" sz="2200" dirty="0" smtClean="0">
                <a:latin typeface="Calibri" panose="020F0502020204030204" pitchFamily="34" charset="0"/>
              </a:rPr>
              <a:t>Hormone-Hormone-receptor complex-DNA</a:t>
            </a:r>
          </a:p>
          <a:p>
            <a:pPr>
              <a:lnSpc>
                <a:spcPct val="100000"/>
              </a:lnSpc>
              <a:spcBef>
                <a:spcPts val="0"/>
              </a:spcBef>
              <a:spcAft>
                <a:spcPts val="600"/>
              </a:spcAft>
              <a:defRPr/>
            </a:pPr>
            <a:r>
              <a:rPr lang="en-US" sz="2200" b="1" dirty="0" smtClean="0">
                <a:latin typeface="Calibri" panose="020F0502020204030204" pitchFamily="34" charset="0"/>
              </a:rPr>
              <a:t>Conversion to dihydrotestosterone </a:t>
            </a:r>
            <a:r>
              <a:rPr lang="en-US" sz="2200" dirty="0" smtClean="0">
                <a:latin typeface="Calibri" panose="020F0502020204030204" pitchFamily="34" charset="0"/>
              </a:rPr>
              <a:t>(DHT).</a:t>
            </a:r>
          </a:p>
          <a:p>
            <a:pPr>
              <a:lnSpc>
                <a:spcPct val="100000"/>
              </a:lnSpc>
              <a:spcBef>
                <a:spcPts val="0"/>
              </a:spcBef>
              <a:spcAft>
                <a:spcPts val="600"/>
              </a:spcAft>
              <a:defRPr/>
            </a:pPr>
            <a:r>
              <a:rPr lang="en-US" sz="2200" dirty="0" smtClean="0">
                <a:latin typeface="Calibri" panose="020F0502020204030204" pitchFamily="34" charset="0"/>
              </a:rPr>
              <a:t>10% DHT circulates in blood.</a:t>
            </a:r>
          </a:p>
          <a:p>
            <a:pPr>
              <a:lnSpc>
                <a:spcPct val="100000"/>
              </a:lnSpc>
              <a:spcBef>
                <a:spcPts val="0"/>
              </a:spcBef>
              <a:spcAft>
                <a:spcPts val="600"/>
              </a:spcAft>
              <a:defRPr/>
            </a:pPr>
            <a:r>
              <a:rPr lang="en-US" sz="2200" dirty="0">
                <a:latin typeface="Calibri" panose="020F0502020204030204" pitchFamily="34" charset="0"/>
              </a:rPr>
              <a:t>P</a:t>
            </a:r>
            <a:r>
              <a:rPr lang="en-US" sz="2200" dirty="0" smtClean="0">
                <a:latin typeface="Calibri" panose="020F0502020204030204" pitchFamily="34" charset="0"/>
              </a:rPr>
              <a:t>roduction begins in 7</a:t>
            </a:r>
            <a:r>
              <a:rPr lang="en-US" sz="2200" baseline="30000" dirty="0" smtClean="0">
                <a:latin typeface="Calibri" panose="020F0502020204030204" pitchFamily="34" charset="0"/>
              </a:rPr>
              <a:t>th</a:t>
            </a:r>
            <a:r>
              <a:rPr lang="en-US" sz="2200" dirty="0" smtClean="0">
                <a:latin typeface="Calibri" panose="020F0502020204030204" pitchFamily="34" charset="0"/>
              </a:rPr>
              <a:t> week of fetal development.</a:t>
            </a:r>
          </a:p>
          <a:p>
            <a:pPr>
              <a:lnSpc>
                <a:spcPct val="100000"/>
              </a:lnSpc>
              <a:spcBef>
                <a:spcPts val="0"/>
              </a:spcBef>
              <a:spcAft>
                <a:spcPts val="600"/>
              </a:spcAft>
              <a:defRPr/>
            </a:pPr>
            <a:r>
              <a:rPr lang="en-US" sz="2200" dirty="0" smtClean="0">
                <a:latin typeface="Calibri" panose="020F0502020204030204" pitchFamily="34" charset="0"/>
              </a:rPr>
              <a:t>Responsible for secondary sex characteristics.</a:t>
            </a:r>
          </a:p>
          <a:p>
            <a:pPr>
              <a:lnSpc>
                <a:spcPct val="100000"/>
              </a:lnSpc>
              <a:spcBef>
                <a:spcPts val="0"/>
              </a:spcBef>
              <a:spcAft>
                <a:spcPts val="600"/>
              </a:spcAft>
              <a:defRPr/>
            </a:pPr>
            <a:r>
              <a:rPr lang="en-US" altLang="en-US" sz="2200" dirty="0">
                <a:latin typeface="Calibri" panose="020F0502020204030204" pitchFamily="34" charset="0"/>
              </a:rPr>
              <a:t>S</a:t>
            </a:r>
            <a:r>
              <a:rPr lang="en-US" altLang="en-US" sz="2200" dirty="0" smtClean="0">
                <a:latin typeface="Calibri" panose="020F0502020204030204" pitchFamily="34" charset="0"/>
              </a:rPr>
              <a:t>ustains </a:t>
            </a:r>
            <a:r>
              <a:rPr lang="en-US" altLang="en-US" sz="2200" dirty="0">
                <a:latin typeface="Calibri" panose="020F0502020204030204" pitchFamily="34" charset="0"/>
              </a:rPr>
              <a:t>libido, </a:t>
            </a:r>
            <a:r>
              <a:rPr lang="en-US" altLang="en-US" sz="2200" dirty="0" smtClean="0">
                <a:latin typeface="Calibri" panose="020F0502020204030204" pitchFamily="34" charset="0"/>
              </a:rPr>
              <a:t>spermatogenesis, reproductive tract.</a:t>
            </a:r>
          </a:p>
          <a:p>
            <a:pPr>
              <a:lnSpc>
                <a:spcPct val="100000"/>
              </a:lnSpc>
              <a:spcBef>
                <a:spcPts val="0"/>
              </a:spcBef>
              <a:defRPr/>
            </a:pPr>
            <a:endParaRPr lang="en-US" altLang="en-US" sz="2400" dirty="0"/>
          </a:p>
          <a:p>
            <a:pPr>
              <a:lnSpc>
                <a:spcPct val="100000"/>
              </a:lnSpc>
              <a:spcBef>
                <a:spcPts val="0"/>
              </a:spcBef>
              <a:defRPr/>
            </a:pPr>
            <a:endParaRPr lang="en-US" sz="2400" dirty="0" smtClean="0"/>
          </a:p>
        </p:txBody>
      </p:sp>
      <p:pic>
        <p:nvPicPr>
          <p:cNvPr id="3074" name="Picture 2" descr="http://content.artofmanliness.com/uploads//2013/01/Testosterone-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813" y="1178826"/>
            <a:ext cx="4573587" cy="512781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CF1426-4F7B-450A-9927-41E86A484541}" type="slidenum">
              <a:rPr lang="en-US" smtClean="0"/>
              <a:pPr/>
              <a:t>21</a:t>
            </a:fld>
            <a:endParaRPr lang="en-US" dirty="0"/>
          </a:p>
        </p:txBody>
      </p:sp>
    </p:spTree>
    <p:extLst>
      <p:ext uri="{BB962C8B-B14F-4D97-AF65-F5344CB8AC3E}">
        <p14:creationId xmlns:p14="http://schemas.microsoft.com/office/powerpoint/2010/main" val="7816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ctr"/>
            <a:r>
              <a:rPr lang="en-US" altLang="en-US" sz="4000" dirty="0" smtClean="0">
                <a:latin typeface="Calibri Light" panose="020F0302020204030204" pitchFamily="34" charset="0"/>
              </a:rPr>
              <a:t>Regulation of Male Reproduction</a:t>
            </a:r>
            <a:endParaRPr lang="en-US" altLang="en-US" sz="4000" dirty="0">
              <a:latin typeface="Calibri Light" panose="020F0302020204030204" pitchFamily="34" charset="0"/>
            </a:endParaRPr>
          </a:p>
        </p:txBody>
      </p:sp>
      <p:pic>
        <p:nvPicPr>
          <p:cNvPr id="5" name="Content Placeholder 4"/>
          <p:cNvPicPr>
            <a:picLocks noGrp="1" noChangeAspect="1"/>
          </p:cNvPicPr>
          <p:nvPr>
            <p:ph idx="1"/>
          </p:nvPr>
        </p:nvPicPr>
        <p:blipFill>
          <a:blip r:embed="rId3"/>
          <a:stretch>
            <a:fillRect/>
          </a:stretch>
        </p:blipFill>
        <p:spPr>
          <a:xfrm>
            <a:off x="1733266" y="1524000"/>
            <a:ext cx="9621672" cy="4682041"/>
          </a:xfrm>
          <a:prstGeom prst="rect">
            <a:avLst/>
          </a:prstGeom>
        </p:spPr>
      </p:pic>
      <p:sp>
        <p:nvSpPr>
          <p:cNvPr id="4" name="TextBox 3"/>
          <p:cNvSpPr txBox="1"/>
          <p:nvPr/>
        </p:nvSpPr>
        <p:spPr>
          <a:xfrm>
            <a:off x="3425590" y="6237025"/>
            <a:ext cx="5214697"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4"/>
              </a:rPr>
              <a:t>Video on regulation of male reproduction</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22</a:t>
            </a:fld>
            <a:endParaRPr lang="en-US" dirty="0"/>
          </a:p>
        </p:txBody>
      </p:sp>
    </p:spTree>
    <p:extLst>
      <p:ext uri="{BB962C8B-B14F-4D97-AF65-F5344CB8AC3E}">
        <p14:creationId xmlns:p14="http://schemas.microsoft.com/office/powerpoint/2010/main" val="3944194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2136"/>
            <a:ext cx="10972800" cy="1455763"/>
          </a:xfrm>
        </p:spPr>
        <p:txBody>
          <a:bodyPr>
            <a:noAutofit/>
          </a:bodyPr>
          <a:lstStyle/>
          <a:p>
            <a:pPr lvl="1" algn="ctr"/>
            <a:r>
              <a:rPr lang="en-US" altLang="en-US" sz="4000" dirty="0">
                <a:solidFill>
                  <a:schemeClr val="tx2"/>
                </a:solidFill>
                <a:latin typeface="Calibri Light" panose="020F0302020204030204" pitchFamily="34" charset="0"/>
              </a:rPr>
              <a:t>Changes </a:t>
            </a:r>
            <a:r>
              <a:rPr lang="en-US" altLang="en-US" sz="4000" dirty="0" smtClean="0">
                <a:solidFill>
                  <a:schemeClr val="tx2"/>
                </a:solidFill>
                <a:latin typeface="Calibri Light" panose="020F0302020204030204" pitchFamily="34" charset="0"/>
              </a:rPr>
              <a:t>Associated </a:t>
            </a:r>
            <a:r>
              <a:rPr lang="en-US" altLang="en-US" sz="4000" dirty="0">
                <a:solidFill>
                  <a:schemeClr val="tx2"/>
                </a:solidFill>
                <a:latin typeface="Calibri Light" panose="020F0302020204030204" pitchFamily="34" charset="0"/>
              </a:rPr>
              <a:t>with </a:t>
            </a:r>
            <a:r>
              <a:rPr lang="en-US" altLang="en-US" sz="4000" dirty="0" smtClean="0">
                <a:solidFill>
                  <a:schemeClr val="tx2"/>
                </a:solidFill>
                <a:latin typeface="Calibri Light" panose="020F0302020204030204" pitchFamily="34" charset="0"/>
              </a:rPr>
              <a:t>Male </a:t>
            </a:r>
            <a:r>
              <a:rPr lang="en-US" altLang="en-US" sz="4000" dirty="0">
                <a:solidFill>
                  <a:schemeClr val="tx2"/>
                </a:solidFill>
                <a:latin typeface="Calibri Light" panose="020F0302020204030204" pitchFamily="34" charset="0"/>
              </a:rPr>
              <a:t>C</a:t>
            </a:r>
            <a:r>
              <a:rPr lang="en-US" altLang="en-US" sz="4000" dirty="0" smtClean="0">
                <a:solidFill>
                  <a:schemeClr val="tx2"/>
                </a:solidFill>
                <a:latin typeface="Calibri Light" panose="020F0302020204030204" pitchFamily="34" charset="0"/>
              </a:rPr>
              <a:t>limacteric </a:t>
            </a:r>
            <a:r>
              <a:rPr lang="en-US" altLang="en-US" sz="4000" dirty="0">
                <a:solidFill>
                  <a:schemeClr val="tx2"/>
                </a:solidFill>
                <a:latin typeface="Calibri Light" panose="020F0302020204030204" pitchFamily="34" charset="0"/>
              </a:rPr>
              <a:t>O</a:t>
            </a:r>
            <a:r>
              <a:rPr lang="en-US" altLang="en-US" sz="4000" dirty="0" smtClean="0">
                <a:solidFill>
                  <a:schemeClr val="tx2"/>
                </a:solidFill>
                <a:latin typeface="Calibri Light" panose="020F0302020204030204" pitchFamily="34" charset="0"/>
              </a:rPr>
              <a:t>ccur </a:t>
            </a:r>
            <a:r>
              <a:rPr lang="en-US" altLang="en-US" sz="4000" dirty="0">
                <a:solidFill>
                  <a:schemeClr val="tx2"/>
                </a:solidFill>
                <a:latin typeface="Calibri Light" panose="020F0302020204030204" pitchFamily="34" charset="0"/>
              </a:rPr>
              <a:t>G</a:t>
            </a:r>
            <a:r>
              <a:rPr lang="en-US" altLang="en-US" sz="4000" dirty="0" smtClean="0">
                <a:solidFill>
                  <a:schemeClr val="tx2"/>
                </a:solidFill>
                <a:latin typeface="Calibri Light" panose="020F0302020204030204" pitchFamily="34" charset="0"/>
              </a:rPr>
              <a:t>radually and </a:t>
            </a:r>
            <a:r>
              <a:rPr lang="en-US" altLang="en-US" sz="4000" dirty="0">
                <a:solidFill>
                  <a:schemeClr val="tx2"/>
                </a:solidFill>
                <a:latin typeface="Calibri Light" panose="020F0302020204030204" pitchFamily="34" charset="0"/>
              </a:rPr>
              <a:t>O</a:t>
            </a:r>
            <a:r>
              <a:rPr lang="en-US" altLang="en-US" sz="4000" dirty="0" smtClean="0">
                <a:solidFill>
                  <a:schemeClr val="tx2"/>
                </a:solidFill>
                <a:latin typeface="Calibri Light" panose="020F0302020204030204" pitchFamily="34" charset="0"/>
              </a:rPr>
              <a:t>ver a Longer </a:t>
            </a:r>
            <a:r>
              <a:rPr lang="en-US" altLang="en-US" sz="4000" dirty="0">
                <a:solidFill>
                  <a:schemeClr val="tx2"/>
                </a:solidFill>
                <a:latin typeface="Calibri Light" panose="020F0302020204030204" pitchFamily="34" charset="0"/>
              </a:rPr>
              <a:t>T</a:t>
            </a:r>
            <a:r>
              <a:rPr lang="en-US" altLang="en-US" sz="4000" dirty="0" smtClean="0">
                <a:solidFill>
                  <a:schemeClr val="tx2"/>
                </a:solidFill>
                <a:latin typeface="Calibri Light" panose="020F0302020204030204" pitchFamily="34" charset="0"/>
              </a:rPr>
              <a:t>ime Period</a:t>
            </a:r>
            <a:endParaRPr lang="en-US" sz="4000" dirty="0">
              <a:latin typeface="+mj-lt"/>
            </a:endParaRPr>
          </a:p>
        </p:txBody>
      </p:sp>
      <p:pic>
        <p:nvPicPr>
          <p:cNvPr id="3" name="Content Placeholder 2"/>
          <p:cNvPicPr>
            <a:picLocks noGrp="1" noChangeAspect="1"/>
          </p:cNvPicPr>
          <p:nvPr>
            <p:ph sz="half" idx="1"/>
          </p:nvPr>
        </p:nvPicPr>
        <p:blipFill>
          <a:blip r:embed="rId3"/>
          <a:stretch>
            <a:fillRect/>
          </a:stretch>
        </p:blipFill>
        <p:spPr>
          <a:xfrm>
            <a:off x="338399" y="2127250"/>
            <a:ext cx="4915991" cy="4351338"/>
          </a:xfrm>
          <a:prstGeom prst="rect">
            <a:avLst/>
          </a:prstGeom>
          <a:noFill/>
        </p:spPr>
      </p:pic>
      <p:sp>
        <p:nvSpPr>
          <p:cNvPr id="2" name="Content Placeholder 1"/>
          <p:cNvSpPr>
            <a:spLocks noGrp="1"/>
          </p:cNvSpPr>
          <p:nvPr>
            <p:ph sz="half" idx="2"/>
          </p:nvPr>
        </p:nvSpPr>
        <p:spPr>
          <a:xfrm>
            <a:off x="5254390" y="2248707"/>
            <a:ext cx="6631675" cy="3497002"/>
          </a:xfrm>
        </p:spPr>
        <p:txBody>
          <a:bodyPr>
            <a:normAutofit/>
          </a:bodyPr>
          <a:lstStyle/>
          <a:p>
            <a:pPr>
              <a:lnSpc>
                <a:spcPct val="120000"/>
              </a:lnSpc>
              <a:spcBef>
                <a:spcPts val="0"/>
              </a:spcBef>
            </a:pPr>
            <a:r>
              <a:rPr lang="en-US" altLang="en-US" sz="2200" dirty="0">
                <a:solidFill>
                  <a:srgbClr val="000000"/>
                </a:solidFill>
                <a:latin typeface="Calibri" panose="020F0502020204030204" pitchFamily="34" charset="0"/>
              </a:rPr>
              <a:t>Male Climacteric </a:t>
            </a:r>
            <a:r>
              <a:rPr lang="en-US" altLang="en-US" sz="2200" i="1" dirty="0">
                <a:solidFill>
                  <a:srgbClr val="000000"/>
                </a:solidFill>
                <a:latin typeface="Calibri" panose="020F0502020204030204" pitchFamily="34" charset="0"/>
              </a:rPr>
              <a:t>= andropause</a:t>
            </a: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The period of declining reproductive </a:t>
            </a:r>
            <a:r>
              <a:rPr lang="en-US" altLang="en-US" sz="2200" dirty="0" smtClean="0">
                <a:solidFill>
                  <a:srgbClr val="000000"/>
                </a:solidFill>
                <a:latin typeface="Calibri" panose="020F0502020204030204" pitchFamily="34" charset="0"/>
              </a:rPr>
              <a:t>function.</a:t>
            </a:r>
            <a:endParaRPr lang="en-US" altLang="en-US" sz="2200" dirty="0">
              <a:solidFill>
                <a:srgbClr val="000000"/>
              </a:solidFill>
              <a:latin typeface="Calibri" panose="020F0502020204030204" pitchFamily="34" charset="0"/>
            </a:endParaRP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 circulating </a:t>
            </a:r>
            <a:r>
              <a:rPr lang="en-US" altLang="en-US" sz="2200" dirty="0" smtClean="0">
                <a:solidFill>
                  <a:srgbClr val="000000"/>
                </a:solidFill>
                <a:latin typeface="Calibri" panose="020F0502020204030204" pitchFamily="34" charset="0"/>
              </a:rPr>
              <a:t>testosterone.</a:t>
            </a:r>
            <a:endParaRPr lang="en-US" altLang="en-US" sz="2200" dirty="0">
              <a:solidFill>
                <a:srgbClr val="000000"/>
              </a:solidFill>
              <a:latin typeface="Calibri" panose="020F0502020204030204" pitchFamily="34" charset="0"/>
            </a:endParaRP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Typically begins between 50 and 60 years of </a:t>
            </a:r>
            <a:r>
              <a:rPr lang="en-US" altLang="en-US" sz="2200" dirty="0" smtClean="0">
                <a:solidFill>
                  <a:srgbClr val="000000"/>
                </a:solidFill>
                <a:latin typeface="Calibri" panose="020F0502020204030204" pitchFamily="34" charset="0"/>
              </a:rPr>
              <a:t>age.</a:t>
            </a:r>
            <a:endParaRPr lang="en-US" altLang="en-US" sz="2200" dirty="0">
              <a:solidFill>
                <a:srgbClr val="000000"/>
              </a:solidFill>
              <a:latin typeface="Calibri" panose="020F0502020204030204" pitchFamily="34" charset="0"/>
            </a:endParaRP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 circulating FSH and </a:t>
            </a:r>
            <a:r>
              <a:rPr lang="en-US" altLang="en-US" sz="2200" dirty="0" smtClean="0">
                <a:solidFill>
                  <a:srgbClr val="000000"/>
                </a:solidFill>
                <a:latin typeface="Calibri" panose="020F0502020204030204" pitchFamily="34" charset="0"/>
              </a:rPr>
              <a:t>LH.</a:t>
            </a:r>
            <a:endParaRPr lang="en-US" altLang="en-US" sz="2200" dirty="0">
              <a:solidFill>
                <a:srgbClr val="000000"/>
              </a:solidFill>
              <a:latin typeface="Calibri" panose="020F0502020204030204" pitchFamily="34" charset="0"/>
            </a:endParaRP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Sperm production </a:t>
            </a:r>
            <a:r>
              <a:rPr lang="en-US" altLang="en-US" sz="2200" dirty="0" smtClean="0">
                <a:solidFill>
                  <a:srgbClr val="000000"/>
                </a:solidFill>
                <a:latin typeface="Calibri" panose="020F0502020204030204" pitchFamily="34" charset="0"/>
              </a:rPr>
              <a:t>continues.</a:t>
            </a:r>
            <a:endParaRPr lang="en-US" altLang="en-US" sz="2200" dirty="0">
              <a:solidFill>
                <a:srgbClr val="000000"/>
              </a:solidFill>
              <a:latin typeface="Calibri" panose="020F0502020204030204" pitchFamily="34" charset="0"/>
            </a:endParaRPr>
          </a:p>
          <a:p>
            <a:pPr lvl="1">
              <a:lnSpc>
                <a:spcPct val="120000"/>
              </a:lnSpc>
              <a:spcBef>
                <a:spcPts val="0"/>
              </a:spcBef>
              <a:buFont typeface="Calibri" panose="020F0502020204030204" pitchFamily="34" charset="0"/>
              <a:buChar char="‒"/>
            </a:pPr>
            <a:r>
              <a:rPr lang="en-US" altLang="en-US" sz="2200" dirty="0">
                <a:solidFill>
                  <a:srgbClr val="000000"/>
                </a:solidFill>
                <a:latin typeface="Calibri" panose="020F0502020204030204" pitchFamily="34" charset="0"/>
              </a:rPr>
              <a:t>↓ testosterone levels leads to ↓ in sexual </a:t>
            </a:r>
            <a:r>
              <a:rPr lang="en-US" altLang="en-US" sz="2200" dirty="0" smtClean="0">
                <a:solidFill>
                  <a:srgbClr val="000000"/>
                </a:solidFill>
                <a:latin typeface="Calibri" panose="020F0502020204030204" pitchFamily="34" charset="0"/>
              </a:rPr>
              <a:t>activity.</a:t>
            </a:r>
            <a:endParaRPr lang="en-US" altLang="en-US" sz="22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23</a:t>
            </a:fld>
            <a:endParaRPr lang="en-US" dirty="0"/>
          </a:p>
        </p:txBody>
      </p:sp>
    </p:spTree>
    <p:extLst>
      <p:ext uri="{BB962C8B-B14F-4D97-AF65-F5344CB8AC3E}">
        <p14:creationId xmlns:p14="http://schemas.microsoft.com/office/powerpoint/2010/main" val="10604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Light" panose="020F0302020204030204" pitchFamily="34" charset="0"/>
              </a:rPr>
              <a:t>Histology of the Testes</a:t>
            </a:r>
            <a:endParaRPr lang="en-US" dirty="0">
              <a:latin typeface="Calibri Light" panose="020F0302020204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51128"/>
            <a:ext cx="10515599" cy="5158854"/>
          </a:xfrm>
        </p:spPr>
      </p:pic>
      <p:sp>
        <p:nvSpPr>
          <p:cNvPr id="3" name="Oval 2"/>
          <p:cNvSpPr/>
          <p:nvPr/>
        </p:nvSpPr>
        <p:spPr>
          <a:xfrm>
            <a:off x="8065828" y="2115403"/>
            <a:ext cx="450375" cy="36848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a:endCxn id="9" idx="0"/>
          </p:cNvCxnSpPr>
          <p:nvPr/>
        </p:nvCxnSpPr>
        <p:spPr>
          <a:xfrm>
            <a:off x="8420670" y="2483889"/>
            <a:ext cx="99128" cy="205302"/>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20405987">
            <a:off x="8831571" y="2606473"/>
            <a:ext cx="319486" cy="277049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8611737" y="3684896"/>
            <a:ext cx="777917" cy="1787209"/>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09796" y="3345973"/>
            <a:ext cx="777917" cy="1787209"/>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14962" y="2636289"/>
            <a:ext cx="27293" cy="12283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53714" y="2638561"/>
            <a:ext cx="27293" cy="12283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51522" y="2640833"/>
            <a:ext cx="27293" cy="12283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20122266">
            <a:off x="3816285" y="2315092"/>
            <a:ext cx="896288" cy="372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9CF1426-4F7B-450A-9927-41E86A484541}" type="slidenum">
              <a:rPr lang="en-US" smtClean="0"/>
              <a:pPr/>
              <a:t>24</a:t>
            </a:fld>
            <a:endParaRPr lang="en-US" dirty="0"/>
          </a:p>
        </p:txBody>
      </p:sp>
    </p:spTree>
    <p:extLst>
      <p:ext uri="{BB962C8B-B14F-4D97-AF65-F5344CB8AC3E}">
        <p14:creationId xmlns:p14="http://schemas.microsoft.com/office/powerpoint/2010/main" val="204191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en-US" sz="4000" dirty="0" smtClean="0">
                <a:latin typeface="Calibri Light" panose="020F0302020204030204" pitchFamily="34" charset="0"/>
              </a:rPr>
              <a:t>Sperm Formation Occurs in Seminiferous Tubules</a:t>
            </a:r>
            <a:endParaRPr lang="en-US" altLang="en-US" sz="4000" dirty="0">
              <a:latin typeface="Calibri Light" panose="020F0302020204030204" pitchFamily="34" charset="0"/>
            </a:endParaRPr>
          </a:p>
        </p:txBody>
      </p:sp>
      <p:sp>
        <p:nvSpPr>
          <p:cNvPr id="19459" name="Rectangle 3"/>
          <p:cNvSpPr>
            <a:spLocks noGrp="1" noChangeArrowheads="1"/>
          </p:cNvSpPr>
          <p:nvPr>
            <p:ph sz="half" idx="1"/>
          </p:nvPr>
        </p:nvSpPr>
        <p:spPr>
          <a:xfrm>
            <a:off x="490468" y="1680879"/>
            <a:ext cx="8614894" cy="4716843"/>
          </a:xfrm>
        </p:spPr>
        <p:txBody>
          <a:bodyPr>
            <a:noAutofit/>
          </a:bodyPr>
          <a:lstStyle/>
          <a:p>
            <a:pPr>
              <a:lnSpc>
                <a:spcPct val="100000"/>
              </a:lnSpc>
              <a:spcBef>
                <a:spcPts val="0"/>
              </a:spcBef>
            </a:pPr>
            <a:r>
              <a:rPr lang="en-US" altLang="en-US" sz="2200" dirty="0">
                <a:latin typeface="Calibri" panose="020F0502020204030204" pitchFamily="34" charset="0"/>
              </a:rPr>
              <a:t>Seminiferous tubules </a:t>
            </a:r>
            <a:r>
              <a:rPr lang="en-US" altLang="en-US" sz="2200" dirty="0" smtClean="0">
                <a:latin typeface="Calibri" panose="020F0502020204030204" pitchFamily="34" charset="0"/>
              </a:rPr>
              <a:t>contain all </a:t>
            </a:r>
            <a:r>
              <a:rPr lang="en-US" altLang="en-US" sz="2200" dirty="0">
                <a:latin typeface="Calibri" panose="020F0502020204030204" pitchFamily="34" charset="0"/>
              </a:rPr>
              <a:t>stages of sperm </a:t>
            </a:r>
            <a:r>
              <a:rPr lang="en-US" altLang="en-US" sz="2200" dirty="0" smtClean="0">
                <a:latin typeface="Calibri" panose="020F0502020204030204" pitchFamily="34" charset="0"/>
              </a:rPr>
              <a:t>development</a:t>
            </a:r>
          </a:p>
          <a:p>
            <a:pPr marL="914400" lvl="1" indent="-457200">
              <a:lnSpc>
                <a:spcPct val="100000"/>
              </a:lnSpc>
              <a:spcBef>
                <a:spcPts val="0"/>
              </a:spcBef>
              <a:buFont typeface="+mj-lt"/>
              <a:buAutoNum type="arabicPeriod"/>
            </a:pPr>
            <a:r>
              <a:rPr lang="en-US" altLang="en-US" sz="2200" b="1" dirty="0" smtClean="0">
                <a:solidFill>
                  <a:srgbClr val="C00000"/>
                </a:solidFill>
                <a:latin typeface="Calibri" panose="020F0502020204030204" pitchFamily="34" charset="0"/>
              </a:rPr>
              <a:t>Spermatogonia</a:t>
            </a:r>
          </a:p>
          <a:p>
            <a:pPr marL="914400" lvl="1" indent="-457200">
              <a:lnSpc>
                <a:spcPct val="100000"/>
              </a:lnSpc>
              <a:spcBef>
                <a:spcPts val="0"/>
              </a:spcBef>
              <a:buFont typeface="+mj-lt"/>
              <a:buAutoNum type="arabicPeriod"/>
            </a:pPr>
            <a:r>
              <a:rPr lang="en-US" altLang="en-US" sz="2200" b="1" dirty="0" smtClean="0">
                <a:solidFill>
                  <a:srgbClr val="002060"/>
                </a:solidFill>
                <a:latin typeface="Calibri" panose="020F0502020204030204" pitchFamily="34" charset="0"/>
              </a:rPr>
              <a:t>Primary spermatocyte</a:t>
            </a:r>
          </a:p>
          <a:p>
            <a:pPr marL="914400" lvl="1" indent="-457200">
              <a:lnSpc>
                <a:spcPct val="100000"/>
              </a:lnSpc>
              <a:spcBef>
                <a:spcPts val="0"/>
              </a:spcBef>
              <a:buFont typeface="+mj-lt"/>
              <a:buAutoNum type="arabicPeriod"/>
            </a:pPr>
            <a:r>
              <a:rPr lang="en-US" altLang="en-US" sz="2200" b="1" dirty="0" smtClean="0">
                <a:solidFill>
                  <a:srgbClr val="002060"/>
                </a:solidFill>
                <a:latin typeface="Calibri" panose="020F0502020204030204" pitchFamily="34" charset="0"/>
              </a:rPr>
              <a:t>Secondary spermatocyte</a:t>
            </a:r>
          </a:p>
          <a:p>
            <a:pPr marL="914400" lvl="1" indent="-457200">
              <a:lnSpc>
                <a:spcPct val="100000"/>
              </a:lnSpc>
              <a:spcBef>
                <a:spcPts val="0"/>
              </a:spcBef>
              <a:buFont typeface="+mj-lt"/>
              <a:buAutoNum type="arabicPeriod"/>
            </a:pPr>
            <a:r>
              <a:rPr lang="en-US" altLang="en-US" sz="2200" b="1" dirty="0" smtClean="0">
                <a:solidFill>
                  <a:srgbClr val="00B0F0"/>
                </a:solidFill>
                <a:latin typeface="Calibri" panose="020F0502020204030204" pitchFamily="34" charset="0"/>
              </a:rPr>
              <a:t>Spermatid</a:t>
            </a:r>
          </a:p>
          <a:p>
            <a:pPr marL="914400" lvl="1" indent="-457200">
              <a:lnSpc>
                <a:spcPct val="100000"/>
              </a:lnSpc>
              <a:spcBef>
                <a:spcPts val="0"/>
              </a:spcBef>
              <a:buFont typeface="+mj-lt"/>
              <a:buAutoNum type="arabicPeriod"/>
            </a:pPr>
            <a:r>
              <a:rPr lang="en-US" altLang="en-US" sz="2200" b="1" dirty="0" smtClean="0">
                <a:solidFill>
                  <a:srgbClr val="00B050"/>
                </a:solidFill>
                <a:latin typeface="Calibri" panose="020F0502020204030204" pitchFamily="34" charset="0"/>
              </a:rPr>
              <a:t>Spermatozoa</a:t>
            </a:r>
          </a:p>
          <a:p>
            <a:pPr>
              <a:lnSpc>
                <a:spcPct val="100000"/>
              </a:lnSpc>
              <a:spcBef>
                <a:spcPts val="0"/>
              </a:spcBef>
            </a:pPr>
            <a:r>
              <a:rPr lang="en-US" altLang="en-US" sz="2200" dirty="0" smtClean="0">
                <a:latin typeface="Calibri" panose="020F0502020204030204" pitchFamily="34" charset="0"/>
              </a:rPr>
              <a:t>Nurse cells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Support spermatogenesis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AKA: </a:t>
            </a:r>
            <a:r>
              <a:rPr lang="en-US" altLang="en-US" sz="2200" dirty="0">
                <a:latin typeface="Calibri" panose="020F0502020204030204" pitchFamily="34" charset="0"/>
              </a:rPr>
              <a:t>S</a:t>
            </a:r>
            <a:r>
              <a:rPr lang="en-US" altLang="en-US" sz="2200" dirty="0" smtClean="0">
                <a:latin typeface="Calibri" panose="020F0502020204030204" pitchFamily="34" charset="0"/>
              </a:rPr>
              <a:t>ertoli or sustentacular</a:t>
            </a:r>
          </a:p>
          <a:p>
            <a:pPr>
              <a:lnSpc>
                <a:spcPct val="100000"/>
              </a:lnSpc>
              <a:spcBef>
                <a:spcPts val="0"/>
              </a:spcBef>
            </a:pPr>
            <a:r>
              <a:rPr lang="en-US" altLang="en-US" sz="2200" dirty="0" err="1" smtClean="0">
                <a:latin typeface="Calibri" panose="020F0502020204030204" pitchFamily="34" charset="0"/>
              </a:rPr>
              <a:t>Leydig</a:t>
            </a:r>
            <a:r>
              <a:rPr lang="en-US" altLang="en-US" sz="2200" dirty="0" smtClean="0">
                <a:latin typeface="Calibri" panose="020F0502020204030204" pitchFamily="34" charset="0"/>
              </a:rPr>
              <a:t> cells (AKA: interstitial)</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Secrete </a:t>
            </a:r>
            <a:r>
              <a:rPr lang="en-US" altLang="en-US" sz="2200" dirty="0">
                <a:latin typeface="Calibri" panose="020F0502020204030204" pitchFamily="34" charset="0"/>
              </a:rPr>
              <a:t>testosterone</a:t>
            </a:r>
          </a:p>
        </p:txBody>
      </p:sp>
      <p:pic>
        <p:nvPicPr>
          <p:cNvPr id="4" name="Content Placeholder 3"/>
          <p:cNvPicPr>
            <a:picLocks noGrp="1" noChangeAspect="1"/>
          </p:cNvPicPr>
          <p:nvPr>
            <p:ph sz="half" idx="2"/>
          </p:nvPr>
        </p:nvPicPr>
        <p:blipFill>
          <a:blip r:embed="rId3"/>
          <a:stretch>
            <a:fillRect/>
          </a:stretch>
        </p:blipFill>
        <p:spPr>
          <a:xfrm>
            <a:off x="5158853" y="2103678"/>
            <a:ext cx="6860403" cy="4198511"/>
          </a:xfrm>
          <a:prstGeom prst="rect">
            <a:avLst/>
          </a:prstGeom>
        </p:spPr>
      </p:pic>
      <p:sp>
        <p:nvSpPr>
          <p:cNvPr id="7" name="TextBox 7"/>
          <p:cNvSpPr txBox="1">
            <a:spLocks noChangeArrowheads="1"/>
          </p:cNvSpPr>
          <p:nvPr/>
        </p:nvSpPr>
        <p:spPr bwMode="auto">
          <a:xfrm>
            <a:off x="5515829" y="5776173"/>
            <a:ext cx="1119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mn-lt"/>
              </a:rPr>
              <a:t>(immobile)</a:t>
            </a:r>
          </a:p>
        </p:txBody>
      </p:sp>
      <p:sp>
        <p:nvSpPr>
          <p:cNvPr id="2" name="Oval 1"/>
          <p:cNvSpPr/>
          <p:nvPr/>
        </p:nvSpPr>
        <p:spPr>
          <a:xfrm rot="2559358">
            <a:off x="9379204" y="3127187"/>
            <a:ext cx="794785" cy="4496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2559358">
            <a:off x="8685240" y="3610488"/>
            <a:ext cx="1507937" cy="6659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2559358">
            <a:off x="8268837" y="3627987"/>
            <a:ext cx="692953" cy="44966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5400000">
            <a:off x="8872865" y="4736258"/>
            <a:ext cx="1022136" cy="5571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25</a:t>
            </a:fld>
            <a:endParaRPr lang="en-US" dirty="0"/>
          </a:p>
        </p:txBody>
      </p:sp>
    </p:spTree>
    <p:extLst>
      <p:ext uri="{BB962C8B-B14F-4D97-AF65-F5344CB8AC3E}">
        <p14:creationId xmlns:p14="http://schemas.microsoft.com/office/powerpoint/2010/main" val="410014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1000"/>
                                        <p:tgtEl>
                                          <p:spTgt spid="19459">
                                            <p:txEl>
                                              <p:pRg st="1" end="1"/>
                                            </p:txEl>
                                          </p:spTgt>
                                        </p:tgtEl>
                                      </p:cBhvr>
                                    </p:animEffect>
                                    <p:anim calcmode="lin" valueType="num">
                                      <p:cBhvr>
                                        <p:cTn id="8"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Effect transition="in" filter="fade">
                                      <p:cBhvr>
                                        <p:cTn id="19" dur="1000"/>
                                        <p:tgtEl>
                                          <p:spTgt spid="19459">
                                            <p:txEl>
                                              <p:pRg st="2" end="2"/>
                                            </p:txEl>
                                          </p:spTgt>
                                        </p:tgtEl>
                                      </p:cBhvr>
                                    </p:animEffect>
                                    <p:anim calcmode="lin" valueType="num">
                                      <p:cBhvr>
                                        <p:cTn id="20"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9459">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459">
                                            <p:txEl>
                                              <p:pRg st="3" end="3"/>
                                            </p:txEl>
                                          </p:spTgt>
                                        </p:tgtEl>
                                        <p:attrNameLst>
                                          <p:attrName>style.visibility</p:attrName>
                                        </p:attrNameLst>
                                      </p:cBhvr>
                                      <p:to>
                                        <p:strVal val="visible"/>
                                      </p:to>
                                    </p:set>
                                    <p:animEffect transition="in" filter="fade">
                                      <p:cBhvr>
                                        <p:cTn id="24" dur="1000"/>
                                        <p:tgtEl>
                                          <p:spTgt spid="19459">
                                            <p:txEl>
                                              <p:pRg st="3" end="3"/>
                                            </p:txEl>
                                          </p:spTgt>
                                        </p:tgtEl>
                                      </p:cBhvr>
                                    </p:animEffect>
                                    <p:anim calcmode="lin" valueType="num">
                                      <p:cBhvr>
                                        <p:cTn id="25"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459">
                                            <p:txEl>
                                              <p:pRg st="4" end="4"/>
                                            </p:txEl>
                                          </p:spTgt>
                                        </p:tgtEl>
                                        <p:attrNameLst>
                                          <p:attrName>style.visibility</p:attrName>
                                        </p:attrNameLst>
                                      </p:cBhvr>
                                      <p:to>
                                        <p:strVal val="visible"/>
                                      </p:to>
                                    </p:set>
                                    <p:animEffect transition="in" filter="fade">
                                      <p:cBhvr>
                                        <p:cTn id="36" dur="1000"/>
                                        <p:tgtEl>
                                          <p:spTgt spid="19459">
                                            <p:txEl>
                                              <p:pRg st="4" end="4"/>
                                            </p:txEl>
                                          </p:spTgt>
                                        </p:tgtEl>
                                      </p:cBhvr>
                                    </p:animEffect>
                                    <p:anim calcmode="lin" valueType="num">
                                      <p:cBhvr>
                                        <p:cTn id="37"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459">
                                            <p:txEl>
                                              <p:pRg st="5" end="5"/>
                                            </p:txEl>
                                          </p:spTgt>
                                        </p:tgtEl>
                                        <p:attrNameLst>
                                          <p:attrName>style.visibility</p:attrName>
                                        </p:attrNameLst>
                                      </p:cBhvr>
                                      <p:to>
                                        <p:strVal val="visible"/>
                                      </p:to>
                                    </p:set>
                                    <p:animEffect transition="in" filter="fade">
                                      <p:cBhvr>
                                        <p:cTn id="48" dur="1000"/>
                                        <p:tgtEl>
                                          <p:spTgt spid="19459">
                                            <p:txEl>
                                              <p:pRg st="5" end="5"/>
                                            </p:txEl>
                                          </p:spTgt>
                                        </p:tgtEl>
                                      </p:cBhvr>
                                    </p:animEffect>
                                    <p:anim calcmode="lin" valueType="num">
                                      <p:cBhvr>
                                        <p:cTn id="49" dur="1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ircle(in)">
                                      <p:cBhvr>
                                        <p:cTn id="55" dur="2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9459">
                                            <p:txEl>
                                              <p:pRg st="6" end="6"/>
                                            </p:txEl>
                                          </p:spTgt>
                                        </p:tgtEl>
                                        <p:attrNameLst>
                                          <p:attrName>style.visibility</p:attrName>
                                        </p:attrNameLst>
                                      </p:cBhvr>
                                      <p:to>
                                        <p:strVal val="visible"/>
                                      </p:to>
                                    </p:set>
                                    <p:animEffect transition="in" filter="fade">
                                      <p:cBhvr>
                                        <p:cTn id="60" dur="1000"/>
                                        <p:tgtEl>
                                          <p:spTgt spid="19459">
                                            <p:txEl>
                                              <p:pRg st="6" end="6"/>
                                            </p:txEl>
                                          </p:spTgt>
                                        </p:tgtEl>
                                      </p:cBhvr>
                                    </p:animEffect>
                                    <p:anim calcmode="lin" valueType="num">
                                      <p:cBhvr>
                                        <p:cTn id="61" dur="10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19459">
                                            <p:txEl>
                                              <p:pRg st="6" end="6"/>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9459">
                                            <p:txEl>
                                              <p:pRg st="7" end="7"/>
                                            </p:txEl>
                                          </p:spTgt>
                                        </p:tgtEl>
                                        <p:attrNameLst>
                                          <p:attrName>style.visibility</p:attrName>
                                        </p:attrNameLst>
                                      </p:cBhvr>
                                      <p:to>
                                        <p:strVal val="visible"/>
                                      </p:to>
                                    </p:set>
                                    <p:animEffect transition="in" filter="fade">
                                      <p:cBhvr>
                                        <p:cTn id="65" dur="1000"/>
                                        <p:tgtEl>
                                          <p:spTgt spid="19459">
                                            <p:txEl>
                                              <p:pRg st="7" end="7"/>
                                            </p:txEl>
                                          </p:spTgt>
                                        </p:tgtEl>
                                      </p:cBhvr>
                                    </p:animEffect>
                                    <p:anim calcmode="lin" valueType="num">
                                      <p:cBhvr>
                                        <p:cTn id="66" dur="10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19459">
                                            <p:txEl>
                                              <p:pRg st="7" end="7"/>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9459">
                                            <p:txEl>
                                              <p:pRg st="8" end="8"/>
                                            </p:txEl>
                                          </p:spTgt>
                                        </p:tgtEl>
                                        <p:attrNameLst>
                                          <p:attrName>style.visibility</p:attrName>
                                        </p:attrNameLst>
                                      </p:cBhvr>
                                      <p:to>
                                        <p:strVal val="visible"/>
                                      </p:to>
                                    </p:set>
                                    <p:animEffect transition="in" filter="fade">
                                      <p:cBhvr>
                                        <p:cTn id="70" dur="1000"/>
                                        <p:tgtEl>
                                          <p:spTgt spid="19459">
                                            <p:txEl>
                                              <p:pRg st="8" end="8"/>
                                            </p:txEl>
                                          </p:spTgt>
                                        </p:tgtEl>
                                      </p:cBhvr>
                                    </p:animEffect>
                                    <p:anim calcmode="lin" valueType="num">
                                      <p:cBhvr>
                                        <p:cTn id="71" dur="10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94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9459">
                                            <p:txEl>
                                              <p:pRg st="9" end="9"/>
                                            </p:txEl>
                                          </p:spTgt>
                                        </p:tgtEl>
                                        <p:attrNameLst>
                                          <p:attrName>style.visibility</p:attrName>
                                        </p:attrNameLst>
                                      </p:cBhvr>
                                      <p:to>
                                        <p:strVal val="visible"/>
                                      </p:to>
                                    </p:set>
                                    <p:animEffect transition="in" filter="fade">
                                      <p:cBhvr>
                                        <p:cTn id="77" dur="1000"/>
                                        <p:tgtEl>
                                          <p:spTgt spid="19459">
                                            <p:txEl>
                                              <p:pRg st="9" end="9"/>
                                            </p:txEl>
                                          </p:spTgt>
                                        </p:tgtEl>
                                      </p:cBhvr>
                                    </p:animEffect>
                                    <p:anim calcmode="lin" valueType="num">
                                      <p:cBhvr>
                                        <p:cTn id="78" dur="10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19459">
                                            <p:txEl>
                                              <p:pRg st="9" end="9"/>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459">
                                            <p:txEl>
                                              <p:pRg st="10" end="10"/>
                                            </p:txEl>
                                          </p:spTgt>
                                        </p:tgtEl>
                                        <p:attrNameLst>
                                          <p:attrName>style.visibility</p:attrName>
                                        </p:attrNameLst>
                                      </p:cBhvr>
                                      <p:to>
                                        <p:strVal val="visible"/>
                                      </p:to>
                                    </p:set>
                                    <p:animEffect transition="in" filter="fade">
                                      <p:cBhvr>
                                        <p:cTn id="82" dur="1000"/>
                                        <p:tgtEl>
                                          <p:spTgt spid="19459">
                                            <p:txEl>
                                              <p:pRg st="10" end="10"/>
                                            </p:txEl>
                                          </p:spTgt>
                                        </p:tgtEl>
                                      </p:cBhvr>
                                    </p:animEffect>
                                    <p:anim calcmode="lin" valueType="num">
                                      <p:cBhvr>
                                        <p:cTn id="83" dur="1000" fill="hold"/>
                                        <p:tgtEl>
                                          <p:spTgt spid="19459">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945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altLang="en-US" sz="4000" dirty="0" smtClean="0">
                <a:latin typeface="Calibri Light" panose="020F0302020204030204" pitchFamily="34" charset="0"/>
              </a:rPr>
              <a:t>Spermatogenesis is the Formation </a:t>
            </a:r>
            <a:r>
              <a:rPr lang="en-US" altLang="en-US" sz="4000" dirty="0">
                <a:latin typeface="Calibri Light" panose="020F0302020204030204" pitchFamily="34" charset="0"/>
              </a:rPr>
              <a:t>of Sperm</a:t>
            </a:r>
          </a:p>
        </p:txBody>
      </p:sp>
      <p:pic>
        <p:nvPicPr>
          <p:cNvPr id="4" name="Content Placeholder 3"/>
          <p:cNvPicPr>
            <a:picLocks noGrp="1" noChangeAspect="1"/>
          </p:cNvPicPr>
          <p:nvPr>
            <p:ph sz="half" idx="1"/>
          </p:nvPr>
        </p:nvPicPr>
        <p:blipFill>
          <a:blip r:embed="rId3"/>
          <a:stretch>
            <a:fillRect/>
          </a:stretch>
        </p:blipFill>
        <p:spPr>
          <a:xfrm>
            <a:off x="2054779" y="1825625"/>
            <a:ext cx="3277075" cy="3294975"/>
          </a:xfrm>
          <a:prstGeom prst="rect">
            <a:avLst/>
          </a:prstGeom>
          <a:ln>
            <a:solidFill>
              <a:schemeClr val="tx1"/>
            </a:solidFill>
          </a:ln>
        </p:spPr>
      </p:pic>
      <p:pic>
        <p:nvPicPr>
          <p:cNvPr id="5" name="Content Placeholder 4"/>
          <p:cNvPicPr>
            <a:picLocks noGrp="1" noChangeAspect="1"/>
          </p:cNvPicPr>
          <p:nvPr>
            <p:ph sz="half" idx="2"/>
          </p:nvPr>
        </p:nvPicPr>
        <p:blipFill>
          <a:blip r:embed="rId4"/>
          <a:stretch>
            <a:fillRect/>
          </a:stretch>
        </p:blipFill>
        <p:spPr>
          <a:xfrm>
            <a:off x="6534034" y="1825625"/>
            <a:ext cx="3401863" cy="3294975"/>
          </a:xfrm>
          <a:prstGeom prst="rect">
            <a:avLst/>
          </a:prstGeom>
        </p:spPr>
      </p:pic>
      <p:sp>
        <p:nvSpPr>
          <p:cNvPr id="18438" name="Text Box 6"/>
          <p:cNvSpPr txBox="1">
            <a:spLocks noChangeArrowheads="1"/>
          </p:cNvSpPr>
          <p:nvPr/>
        </p:nvSpPr>
        <p:spPr bwMode="auto">
          <a:xfrm>
            <a:off x="1524000" y="5334000"/>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eaLnBrk="0" hangingPunct="0">
              <a:buFont typeface="Arial" panose="020B0604020202020204" pitchFamily="34" charset="0"/>
              <a:buChar char="•"/>
            </a:pPr>
            <a:r>
              <a:rPr lang="en-US" altLang="en-US" sz="2200" dirty="0" smtClean="0">
                <a:latin typeface="Calibri" panose="020F0502020204030204" pitchFamily="34" charset="0"/>
              </a:rPr>
              <a:t>Formation </a:t>
            </a:r>
            <a:r>
              <a:rPr lang="en-US" altLang="en-US" sz="2200" dirty="0">
                <a:latin typeface="Calibri" panose="020F0502020204030204" pitchFamily="34" charset="0"/>
              </a:rPr>
              <a:t>of sperm cells from </a:t>
            </a:r>
            <a:r>
              <a:rPr lang="en-US" altLang="en-US" sz="2200" b="1" dirty="0" smtClean="0">
                <a:latin typeface="Calibri" panose="020F0502020204030204" pitchFamily="34" charset="0"/>
              </a:rPr>
              <a:t>spermatogonia</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marL="342900" indent="-342900" algn="ctr" eaLnBrk="0" hangingPunct="0">
              <a:buFont typeface="Arial" panose="020B0604020202020204" pitchFamily="34" charset="0"/>
              <a:buChar char="•"/>
            </a:pPr>
            <a:r>
              <a:rPr lang="en-US" sz="2200" dirty="0" smtClean="0">
                <a:latin typeface="Calibri" panose="020F0502020204030204" pitchFamily="34" charset="0"/>
              </a:rPr>
              <a:t>Begins </a:t>
            </a:r>
            <a:r>
              <a:rPr lang="en-US" sz="2200" dirty="0">
                <a:latin typeface="Calibri" panose="020F0502020204030204" pitchFamily="34" charset="0"/>
              </a:rPr>
              <a:t>at puberty </a:t>
            </a:r>
            <a:r>
              <a:rPr lang="en-US" sz="2200" dirty="0" smtClean="0">
                <a:latin typeface="Calibri" panose="020F0502020204030204" pitchFamily="34" charset="0"/>
              </a:rPr>
              <a:t>and continues </a:t>
            </a:r>
            <a:r>
              <a:rPr lang="en-US" sz="2200" dirty="0">
                <a:latin typeface="Calibri" panose="020F0502020204030204" pitchFamily="34" charset="0"/>
              </a:rPr>
              <a:t>up into and beyond 7</a:t>
            </a:r>
            <a:r>
              <a:rPr lang="en-US" sz="2200" baseline="30000" dirty="0">
                <a:latin typeface="Calibri" panose="020F0502020204030204" pitchFamily="34" charset="0"/>
              </a:rPr>
              <a:t>th</a:t>
            </a:r>
            <a:r>
              <a:rPr lang="en-US" sz="2200" dirty="0">
                <a:latin typeface="Calibri" panose="020F0502020204030204" pitchFamily="34" charset="0"/>
              </a:rPr>
              <a:t> decade of </a:t>
            </a:r>
            <a:r>
              <a:rPr lang="en-US" sz="2200" dirty="0" smtClean="0">
                <a:latin typeface="Calibri" panose="020F0502020204030204" pitchFamily="34" charset="0"/>
              </a:rPr>
              <a:t>life.</a:t>
            </a:r>
            <a:endParaRPr lang="en-US" sz="2200" dirty="0">
              <a:latin typeface="Calibri" panose="020F0502020204030204" pitchFamily="34" charset="0"/>
            </a:endParaRPr>
          </a:p>
          <a:p>
            <a:pPr eaLnBrk="0" hangingPunct="0"/>
            <a:endParaRPr lang="en-US" altLang="en-US" sz="2200" dirty="0">
              <a:solidFill>
                <a:srgbClr val="8386F5"/>
              </a:solidFill>
              <a:latin typeface="Calibri" panose="020F0502020204030204" pitchFamily="34" charset="0"/>
            </a:endParaRPr>
          </a:p>
        </p:txBody>
      </p:sp>
      <p:sp>
        <p:nvSpPr>
          <p:cNvPr id="18439" name="Oval 7"/>
          <p:cNvSpPr>
            <a:spLocks noChangeArrowheads="1"/>
          </p:cNvSpPr>
          <p:nvPr/>
        </p:nvSpPr>
        <p:spPr bwMode="auto">
          <a:xfrm>
            <a:off x="8256895" y="3864911"/>
            <a:ext cx="217403" cy="187642"/>
          </a:xfrm>
          <a:prstGeom prst="ellipse">
            <a:avLst/>
          </a:prstGeom>
          <a:noFill/>
          <a:ln w="38100">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440" name="Line 8"/>
          <p:cNvSpPr>
            <a:spLocks noChangeShapeType="1"/>
          </p:cNvSpPr>
          <p:nvPr/>
        </p:nvSpPr>
        <p:spPr bwMode="auto">
          <a:xfrm flipH="1" flipV="1">
            <a:off x="8398100" y="4078311"/>
            <a:ext cx="526960" cy="1320084"/>
          </a:xfrm>
          <a:prstGeom prst="line">
            <a:avLst/>
          </a:prstGeom>
          <a:noFill/>
          <a:ln w="38100">
            <a:solidFill>
              <a:srgbClr val="FF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26</a:t>
            </a:fld>
            <a:endParaRPr lang="en-US" dirty="0"/>
          </a:p>
        </p:txBody>
      </p:sp>
    </p:spTree>
    <p:extLst>
      <p:ext uri="{BB962C8B-B14F-4D97-AF65-F5344CB8AC3E}">
        <p14:creationId xmlns:p14="http://schemas.microsoft.com/office/powerpoint/2010/main" val="35840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wheel(1)">
                                      <p:cBhvr>
                                        <p:cTn id="7" dur="2000"/>
                                        <p:tgtEl>
                                          <p:spTgt spid="184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40"/>
                                        </p:tgtEl>
                                        <p:attrNameLst>
                                          <p:attrName>style.visibility</p:attrName>
                                        </p:attrNameLst>
                                      </p:cBhvr>
                                      <p:to>
                                        <p:strVal val="visible"/>
                                      </p:to>
                                    </p:set>
                                    <p:animEffect transition="in" filter="wipe(down)">
                                      <p:cBhvr>
                                        <p:cTn id="12"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a:noAutofit/>
          </a:bodyPr>
          <a:lstStyle/>
          <a:p>
            <a:pPr algn="ctr" eaLnBrk="1" hangingPunct="1">
              <a:defRPr/>
            </a:pPr>
            <a:r>
              <a:rPr lang="en-US" dirty="0" smtClean="0">
                <a:latin typeface="Calibri Light" panose="020F0302020204030204" pitchFamily="34" charset="0"/>
              </a:rPr>
              <a:t>Spermatogenesis Involves:</a:t>
            </a:r>
            <a:br>
              <a:rPr lang="en-US" dirty="0" smtClean="0">
                <a:latin typeface="Calibri Light" panose="020F0302020204030204" pitchFamily="34" charset="0"/>
              </a:rPr>
            </a:br>
            <a:r>
              <a:rPr lang="en-US" dirty="0" smtClean="0">
                <a:latin typeface="Calibri Light" panose="020F0302020204030204" pitchFamily="34" charset="0"/>
              </a:rPr>
              <a:t>Mitosis, Meiosis and Spermiogenesis</a:t>
            </a:r>
          </a:p>
        </p:txBody>
      </p:sp>
      <p:pic>
        <p:nvPicPr>
          <p:cNvPr id="4" name="Content Placeholder 3"/>
          <p:cNvPicPr>
            <a:picLocks noGrp="1" noChangeAspect="1"/>
          </p:cNvPicPr>
          <p:nvPr>
            <p:ph idx="1"/>
          </p:nvPr>
        </p:nvPicPr>
        <p:blipFill>
          <a:blip r:embed="rId3"/>
          <a:stretch>
            <a:fillRect/>
          </a:stretch>
        </p:blipFill>
        <p:spPr>
          <a:xfrm>
            <a:off x="2143489" y="1825625"/>
            <a:ext cx="7905022" cy="4351338"/>
          </a:xfrm>
          <a:prstGeom prst="rect">
            <a:avLst/>
          </a:prstGeom>
        </p:spPr>
      </p:pic>
      <p:sp>
        <p:nvSpPr>
          <p:cNvPr id="2" name="TextBox 1"/>
          <p:cNvSpPr txBox="1"/>
          <p:nvPr/>
        </p:nvSpPr>
        <p:spPr>
          <a:xfrm>
            <a:off x="4230811" y="6250672"/>
            <a:ext cx="3501536"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4"/>
              </a:rPr>
              <a:t>Video on spermatogenesis</a:t>
            </a:r>
            <a:endParaRPr lang="en-US" sz="22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9CF1426-4F7B-450A-9927-41E86A484541}" type="slidenum">
              <a:rPr lang="en-US" smtClean="0"/>
              <a:pPr/>
              <a:t>27</a:t>
            </a:fld>
            <a:endParaRPr lang="en-US" dirty="0"/>
          </a:p>
        </p:txBody>
      </p:sp>
    </p:spTree>
    <p:extLst>
      <p:ext uri="{BB962C8B-B14F-4D97-AF65-F5344CB8AC3E}">
        <p14:creationId xmlns:p14="http://schemas.microsoft.com/office/powerpoint/2010/main" val="1907010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title"/>
          </p:nvPr>
        </p:nvSpPr>
        <p:spPr/>
        <p:txBody>
          <a:bodyPr>
            <a:normAutofit/>
          </a:bodyPr>
          <a:lstStyle/>
          <a:p>
            <a:pPr algn="ctr"/>
            <a:r>
              <a:rPr lang="en-US" altLang="en-US" sz="4000" dirty="0" smtClean="0">
                <a:latin typeface="Calibri Light" panose="020F0302020204030204" pitchFamily="34" charset="0"/>
              </a:rPr>
              <a:t>Spermatogenesis and Spermatogonia </a:t>
            </a:r>
            <a:endParaRPr lang="en-US" altLang="en-US" sz="4000" dirty="0">
              <a:latin typeface="Calibri Light" panose="020F0302020204030204" pitchFamily="34" charset="0"/>
            </a:endParaRPr>
          </a:p>
        </p:txBody>
      </p:sp>
      <p:sp>
        <p:nvSpPr>
          <p:cNvPr id="131074" name="Rectangle 2"/>
          <p:cNvSpPr>
            <a:spLocks noGrp="1" noChangeArrowheads="1"/>
          </p:cNvSpPr>
          <p:nvPr>
            <p:ph sz="half" idx="1"/>
          </p:nvPr>
        </p:nvSpPr>
        <p:spPr>
          <a:xfrm>
            <a:off x="838200" y="1825625"/>
            <a:ext cx="6502758" cy="4351338"/>
          </a:xfrm>
        </p:spPr>
        <p:txBody>
          <a:bodyPr>
            <a:normAutofit/>
          </a:bodyPr>
          <a:lstStyle/>
          <a:p>
            <a:pPr>
              <a:lnSpc>
                <a:spcPct val="100000"/>
              </a:lnSpc>
              <a:spcBef>
                <a:spcPts val="0"/>
              </a:spcBef>
            </a:pPr>
            <a:r>
              <a:rPr lang="en-US" altLang="en-US" sz="2200" b="1" dirty="0" err="1" smtClean="0">
                <a:latin typeface="Calibri" panose="020F0502020204030204" pitchFamily="34" charset="0"/>
              </a:rPr>
              <a:t>Spermatogonia</a:t>
            </a:r>
            <a:r>
              <a:rPr lang="en-US" altLang="en-US" sz="2200" b="1" dirty="0" smtClean="0">
                <a:latin typeface="Calibri" panose="020F0502020204030204" pitchFamily="34" charset="0"/>
              </a:rPr>
              <a:t> - diploid</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Produce 2 kinds of daughter cells.</a:t>
            </a:r>
          </a:p>
          <a:p>
            <a:pPr marL="914400" lvl="1" indent="-457200">
              <a:lnSpc>
                <a:spcPct val="100000"/>
              </a:lnSpc>
              <a:spcBef>
                <a:spcPts val="0"/>
              </a:spcBef>
              <a:buFont typeface="+mj-lt"/>
              <a:buAutoNum type="arabicPeriod"/>
            </a:pPr>
            <a:r>
              <a:rPr lang="en-US" altLang="en-US" sz="2200" dirty="0" smtClean="0">
                <a:latin typeface="Calibri" panose="020F0502020204030204" pitchFamily="34" charset="0"/>
              </a:rPr>
              <a:t>Type A</a:t>
            </a:r>
          </a:p>
          <a:p>
            <a:pPr lvl="2">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Remain outside blood-testis barrier.</a:t>
            </a:r>
          </a:p>
          <a:p>
            <a:pPr lvl="2">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Produce more daughter cells until death.</a:t>
            </a:r>
          </a:p>
          <a:p>
            <a:pPr marL="914400" lvl="1" indent="-457200">
              <a:lnSpc>
                <a:spcPct val="100000"/>
              </a:lnSpc>
              <a:spcBef>
                <a:spcPts val="0"/>
              </a:spcBef>
              <a:buFont typeface="+mj-lt"/>
              <a:buAutoNum type="arabicPeriod"/>
            </a:pPr>
            <a:r>
              <a:rPr lang="en-US" altLang="en-US" sz="2200" dirty="0" smtClean="0">
                <a:latin typeface="Calibri" panose="020F0502020204030204" pitchFamily="34" charset="0"/>
              </a:rPr>
              <a:t>Type B</a:t>
            </a:r>
          </a:p>
          <a:p>
            <a:pPr lvl="2">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Differentiate into </a:t>
            </a:r>
            <a:r>
              <a:rPr lang="en-US" altLang="en-US" sz="2200" b="1" dirty="0" smtClean="0">
                <a:latin typeface="Calibri" panose="020F0502020204030204" pitchFamily="34" charset="0"/>
              </a:rPr>
              <a:t>primary spermatocytes - diploid</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69790" y="1337480"/>
            <a:ext cx="4253258" cy="5390865"/>
          </a:xfrm>
        </p:spPr>
      </p:pic>
      <p:sp>
        <p:nvSpPr>
          <p:cNvPr id="2" name="Slide Number Placeholder 1"/>
          <p:cNvSpPr>
            <a:spLocks noGrp="1"/>
          </p:cNvSpPr>
          <p:nvPr>
            <p:ph type="sldNum" sz="quarter" idx="12"/>
          </p:nvPr>
        </p:nvSpPr>
        <p:spPr/>
        <p:txBody>
          <a:bodyPr/>
          <a:lstStyle/>
          <a:p>
            <a:fld id="{99CF1426-4F7B-450A-9927-41E86A484541}" type="slidenum">
              <a:rPr lang="en-US" smtClean="0"/>
              <a:pPr/>
              <a:t>28</a:t>
            </a:fld>
            <a:endParaRPr lang="en-US" dirty="0"/>
          </a:p>
        </p:txBody>
      </p:sp>
    </p:spTree>
    <p:extLst>
      <p:ext uri="{BB962C8B-B14F-4D97-AF65-F5344CB8AC3E}">
        <p14:creationId xmlns:p14="http://schemas.microsoft.com/office/powerpoint/2010/main" val="11324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altLang="en-US" sz="4000" dirty="0" smtClean="0">
                <a:latin typeface="Calibri Light" panose="020F0302020204030204" pitchFamily="34" charset="0"/>
              </a:rPr>
              <a:t>Spermatogenesis and Secondary Spermatocytes</a:t>
            </a:r>
            <a:endParaRPr lang="en-US" altLang="en-US" sz="4000" dirty="0">
              <a:latin typeface="Calibri Light" panose="020F0302020204030204" pitchFamily="34" charset="0"/>
            </a:endParaRP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4716" y="1347952"/>
            <a:ext cx="5158858" cy="5407689"/>
          </a:xfrm>
        </p:spPr>
      </p:pic>
      <p:sp>
        <p:nvSpPr>
          <p:cNvPr id="2" name="Content Placeholder 1"/>
          <p:cNvSpPr>
            <a:spLocks noGrp="1"/>
          </p:cNvSpPr>
          <p:nvPr>
            <p:ph sz="half" idx="2"/>
          </p:nvPr>
        </p:nvSpPr>
        <p:spPr>
          <a:xfrm>
            <a:off x="5363574" y="1825625"/>
            <a:ext cx="6591869" cy="4351338"/>
          </a:xfrm>
        </p:spPr>
        <p:txBody>
          <a:bodyPr>
            <a:normAutofit/>
          </a:bodyPr>
          <a:lstStyle/>
          <a:p>
            <a:pPr>
              <a:lnSpc>
                <a:spcPct val="100000"/>
              </a:lnSpc>
              <a:spcBef>
                <a:spcPts val="0"/>
              </a:spcBef>
            </a:pPr>
            <a:r>
              <a:rPr lang="en-US" altLang="en-US" sz="2200" b="1" dirty="0">
                <a:latin typeface="Calibri" panose="020F0502020204030204" pitchFamily="34" charset="0"/>
              </a:rPr>
              <a:t>Secondary spermatocytes </a:t>
            </a:r>
            <a:r>
              <a:rPr lang="en-US" altLang="en-US" sz="2200" dirty="0" smtClean="0">
                <a:latin typeface="Calibri" panose="020F0502020204030204" pitchFamily="34" charset="0"/>
              </a:rPr>
              <a:t>formed.</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23 </a:t>
            </a:r>
            <a:r>
              <a:rPr lang="en-US" altLang="en-US" sz="2200" dirty="0" smtClean="0">
                <a:latin typeface="Calibri" panose="020F0502020204030204" pitchFamily="34" charset="0"/>
              </a:rPr>
              <a:t>chromosomes - </a:t>
            </a:r>
            <a:r>
              <a:rPr lang="en-US" altLang="en-US" sz="2200" b="1" u="sng" dirty="0" smtClean="0">
                <a:latin typeface="Calibri" panose="020F0502020204030204" pitchFamily="34" charset="0"/>
              </a:rPr>
              <a:t>haploid</a:t>
            </a:r>
            <a:endParaRPr lang="en-US" altLang="en-US" sz="2200" b="1" u="sng" dirty="0">
              <a:latin typeface="Calibri" panose="020F0502020204030204" pitchFamily="34" charset="0"/>
            </a:endParaRPr>
          </a:p>
          <a:p>
            <a:pPr lvl="2">
              <a:lnSpc>
                <a:spcPct val="100000"/>
              </a:lnSpc>
              <a:spcBef>
                <a:spcPts val="0"/>
              </a:spcBef>
            </a:pPr>
            <a:r>
              <a:rPr lang="en-US" altLang="en-US" sz="2200" dirty="0">
                <a:latin typeface="Calibri" panose="020F0502020204030204" pitchFamily="34" charset="0"/>
              </a:rPr>
              <a:t>Each is 2 chromatids joined by </a:t>
            </a:r>
            <a:r>
              <a:rPr lang="en-US" altLang="en-US" sz="2200" dirty="0" smtClean="0">
                <a:latin typeface="Calibri" panose="020F0502020204030204" pitchFamily="34" charset="0"/>
              </a:rPr>
              <a:t>centromere.</a:t>
            </a:r>
            <a:endParaRPr lang="en-US" altLang="en-US" sz="2200" dirty="0">
              <a:latin typeface="Calibri" panose="020F0502020204030204" pitchFamily="34" charset="0"/>
            </a:endParaRPr>
          </a:p>
          <a:p>
            <a:pPr lvl="2">
              <a:lnSpc>
                <a:spcPct val="100000"/>
              </a:lnSpc>
              <a:spcBef>
                <a:spcPts val="0"/>
              </a:spcBef>
            </a:pPr>
            <a:r>
              <a:rPr lang="en-US" altLang="en-US" sz="2200" dirty="0">
                <a:latin typeface="Calibri" panose="020F0502020204030204" pitchFamily="34" charset="0"/>
              </a:rPr>
              <a:t>Moves through meiosis </a:t>
            </a:r>
            <a:r>
              <a:rPr lang="en-US" altLang="en-US" sz="2200" dirty="0" smtClean="0">
                <a:latin typeface="Calibri" panose="020F0502020204030204" pitchFamily="34" charset="0"/>
              </a:rPr>
              <a:t>II.</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4 </a:t>
            </a:r>
            <a:r>
              <a:rPr lang="en-US" altLang="en-US" sz="2200" b="1" dirty="0">
                <a:latin typeface="Calibri" panose="020F0502020204030204" pitchFamily="34" charset="0"/>
              </a:rPr>
              <a:t>spermatids</a:t>
            </a:r>
            <a:r>
              <a:rPr lang="en-US" altLang="en-US" sz="2200" dirty="0">
                <a:latin typeface="Calibri" panose="020F0502020204030204" pitchFamily="34" charset="0"/>
              </a:rPr>
              <a:t> </a:t>
            </a:r>
            <a:r>
              <a:rPr lang="en-US" altLang="en-US" sz="2200" dirty="0" smtClean="0">
                <a:latin typeface="Calibri" panose="020F0502020204030204" pitchFamily="34" charset="0"/>
              </a:rPr>
              <a:t>formed.</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Each </a:t>
            </a:r>
            <a:r>
              <a:rPr lang="en-US" altLang="en-US" sz="2200" b="1" u="sng" dirty="0">
                <a:latin typeface="Calibri" panose="020F0502020204030204" pitchFamily="34" charset="0"/>
              </a:rPr>
              <a:t>haploid</a:t>
            </a:r>
            <a:r>
              <a:rPr lang="en-US" altLang="en-US" sz="2200" dirty="0">
                <a:latin typeface="Calibri" panose="020F0502020204030204" pitchFamily="34" charset="0"/>
              </a:rPr>
              <a:t> and </a:t>
            </a:r>
            <a:r>
              <a:rPr lang="en-US" altLang="en-US" sz="2200" dirty="0" smtClean="0">
                <a:latin typeface="Calibri" panose="020F0502020204030204" pitchFamily="34" charset="0"/>
              </a:rPr>
              <a:t>unique.</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50</a:t>
            </a:r>
            <a:r>
              <a:rPr lang="en-US" altLang="en-US" sz="2200" dirty="0">
                <a:latin typeface="Calibri" panose="020F0502020204030204" pitchFamily="34" charset="0"/>
              </a:rPr>
              <a:t>% X chromosome and 50% Y </a:t>
            </a:r>
            <a:r>
              <a:rPr lang="en-US" altLang="en-US" sz="2200" dirty="0" smtClean="0">
                <a:latin typeface="Calibri" panose="020F0502020204030204" pitchFamily="34" charset="0"/>
              </a:rPr>
              <a:t>chromosome.</a:t>
            </a:r>
            <a:endParaRPr lang="en-US" altLang="en-US" sz="2200" dirty="0">
              <a:latin typeface="Calibri" panose="020F0502020204030204" pitchFamily="34" charset="0"/>
            </a:endParaRPr>
          </a:p>
          <a:p>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29</a:t>
            </a:fld>
            <a:endParaRPr lang="en-US" dirty="0"/>
          </a:p>
        </p:txBody>
      </p:sp>
    </p:spTree>
    <p:extLst>
      <p:ext uri="{BB962C8B-B14F-4D97-AF65-F5344CB8AC3E}">
        <p14:creationId xmlns:p14="http://schemas.microsoft.com/office/powerpoint/2010/main" val="29406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Terminology</a:t>
            </a:r>
          </a:p>
        </p:txBody>
      </p:sp>
      <p:sp>
        <p:nvSpPr>
          <p:cNvPr id="2" name="Content Placeholder 1"/>
          <p:cNvSpPr>
            <a:spLocks noGrp="1"/>
          </p:cNvSpPr>
          <p:nvPr>
            <p:ph sz="half" idx="2"/>
          </p:nvPr>
        </p:nvSpPr>
        <p:spPr>
          <a:xfrm>
            <a:off x="5589431" y="1825625"/>
            <a:ext cx="6194738" cy="4351338"/>
          </a:xfrm>
        </p:spPr>
        <p:txBody>
          <a:bodyPr>
            <a:normAutofit/>
          </a:bodyPr>
          <a:lstStyle/>
          <a:p>
            <a:pPr>
              <a:lnSpc>
                <a:spcPct val="100000"/>
              </a:lnSpc>
              <a:spcBef>
                <a:spcPts val="0"/>
              </a:spcBef>
            </a:pPr>
            <a:r>
              <a:rPr lang="en-US" altLang="en-US" sz="2200" b="1" u="sng" dirty="0" smtClean="0">
                <a:latin typeface="Calibri" panose="020F0502020204030204" pitchFamily="34" charset="0"/>
              </a:rPr>
              <a:t>Gametes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Male and female reproductive cells.</a:t>
            </a:r>
          </a:p>
          <a:p>
            <a:pPr>
              <a:lnSpc>
                <a:spcPct val="100000"/>
              </a:lnSpc>
              <a:spcBef>
                <a:spcPts val="0"/>
              </a:spcBef>
            </a:pPr>
            <a:r>
              <a:rPr lang="en-US" altLang="en-US" sz="2200" dirty="0" smtClean="0">
                <a:latin typeface="Calibri" panose="020F0502020204030204" pitchFamily="34" charset="0"/>
              </a:rPr>
              <a:t>Basic components…</a:t>
            </a:r>
          </a:p>
          <a:p>
            <a:pPr lvl="1">
              <a:lnSpc>
                <a:spcPct val="100000"/>
              </a:lnSpc>
              <a:spcBef>
                <a:spcPts val="0"/>
              </a:spcBef>
              <a:buFont typeface="Calibri" panose="020F0502020204030204" pitchFamily="34" charset="0"/>
              <a:buChar char="‒"/>
            </a:pPr>
            <a:r>
              <a:rPr lang="en-US" altLang="en-US" sz="2200" b="1" u="sng" dirty="0" smtClean="0">
                <a:latin typeface="Calibri" panose="020F0502020204030204" pitchFamily="34" charset="0"/>
              </a:rPr>
              <a:t>Gonads</a:t>
            </a:r>
          </a:p>
          <a:p>
            <a:pPr lvl="2">
              <a:lnSpc>
                <a:spcPct val="100000"/>
              </a:lnSpc>
              <a:spcBef>
                <a:spcPts val="0"/>
              </a:spcBef>
            </a:pPr>
            <a:r>
              <a:rPr lang="en-US" altLang="en-US" sz="2200" dirty="0" smtClean="0">
                <a:latin typeface="Calibri" panose="020F0502020204030204" pitchFamily="34" charset="0"/>
              </a:rPr>
              <a:t>Reproductive organs, </a:t>
            </a:r>
            <a:r>
              <a:rPr lang="en-US" altLang="en-US" sz="2200" u="sng" dirty="0" smtClean="0">
                <a:latin typeface="Calibri" panose="020F0502020204030204" pitchFamily="34" charset="0"/>
              </a:rPr>
              <a:t>produce gametes</a:t>
            </a:r>
            <a:r>
              <a:rPr lang="en-US" altLang="en-US" sz="2200" dirty="0" smtClean="0">
                <a:latin typeface="Calibri" panose="020F0502020204030204" pitchFamily="34" charset="0"/>
              </a:rPr>
              <a:t>.</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Ducts</a:t>
            </a:r>
          </a:p>
          <a:p>
            <a:pPr lvl="2">
              <a:lnSpc>
                <a:spcPct val="100000"/>
              </a:lnSpc>
              <a:spcBef>
                <a:spcPts val="0"/>
              </a:spcBef>
            </a:pPr>
            <a:r>
              <a:rPr lang="en-US" altLang="en-US" sz="2200" dirty="0" smtClean="0">
                <a:latin typeface="Calibri" panose="020F0502020204030204" pitchFamily="34" charset="0"/>
              </a:rPr>
              <a:t>For transportation of gametes.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Accessory glands and organs.</a:t>
            </a:r>
          </a:p>
          <a:p>
            <a:pPr lvl="2">
              <a:lnSpc>
                <a:spcPct val="100000"/>
              </a:lnSpc>
              <a:spcBef>
                <a:spcPts val="0"/>
              </a:spcBef>
            </a:pPr>
            <a:r>
              <a:rPr lang="en-US" altLang="en-US" sz="2200" dirty="0" smtClean="0">
                <a:latin typeface="Calibri" panose="020F0502020204030204" pitchFamily="34" charset="0"/>
              </a:rPr>
              <a:t>Secrete fluids.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Perineal structures (external genitalia).</a:t>
            </a:r>
          </a:p>
          <a:p>
            <a:endParaRPr lang="en-US" dirty="0"/>
          </a:p>
        </p:txBody>
      </p:sp>
      <p:pic>
        <p:nvPicPr>
          <p:cNvPr id="1026" name="Picture 2" descr="http://anthro.palomar.edu/biobasis/images/sperm_and_ovum.gi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3082" y="2388358"/>
            <a:ext cx="5404512" cy="32618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CF1426-4F7B-450A-9927-41E86A484541}" type="slidenum">
              <a:rPr lang="en-US" smtClean="0"/>
              <a:pPr/>
              <a:t>3</a:t>
            </a:fld>
            <a:endParaRPr lang="en-US" dirty="0"/>
          </a:p>
        </p:txBody>
      </p:sp>
    </p:spTree>
    <p:extLst>
      <p:ext uri="{BB962C8B-B14F-4D97-AF65-F5344CB8AC3E}">
        <p14:creationId xmlns:p14="http://schemas.microsoft.com/office/powerpoint/2010/main" val="266086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1000"/>
                                        <p:tgtEl>
                                          <p:spTgt spid="2">
                                            <p:txEl>
                                              <p:pRg st="6" end="6"/>
                                            </p:txEl>
                                          </p:spTgt>
                                        </p:tgtEl>
                                      </p:cBhvr>
                                    </p:animEffect>
                                    <p:anim calcmode="lin" valueType="num">
                                      <p:cBhvr>
                                        <p:cTn id="4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1000"/>
                                        <p:tgtEl>
                                          <p:spTgt spid="2">
                                            <p:txEl>
                                              <p:pRg st="7" end="7"/>
                                            </p:txEl>
                                          </p:spTgt>
                                        </p:tgtEl>
                                      </p:cBhvr>
                                    </p:animEffect>
                                    <p:anim calcmode="lin" valueType="num">
                                      <p:cBhvr>
                                        <p:cTn id="5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1000"/>
                                        <p:tgtEl>
                                          <p:spTgt spid="2">
                                            <p:txEl>
                                              <p:pRg st="8" end="8"/>
                                            </p:txEl>
                                          </p:spTgt>
                                        </p:tgtEl>
                                      </p:cBhvr>
                                    </p:animEffect>
                                    <p:anim calcmode="lin" valueType="num">
                                      <p:cBhvr>
                                        <p:cTn id="5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Effect transition="in" filter="fade">
                                      <p:cBhvr>
                                        <p:cTn id="62" dur="1000"/>
                                        <p:tgtEl>
                                          <p:spTgt spid="2">
                                            <p:txEl>
                                              <p:pRg st="9" end="9"/>
                                            </p:txEl>
                                          </p:spTgt>
                                        </p:tgtEl>
                                      </p:cBhvr>
                                    </p:animEffect>
                                    <p:anim calcmode="lin" valueType="num">
                                      <p:cBhvr>
                                        <p:cTn id="6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US" altLang="en-US" sz="4000" dirty="0">
                <a:latin typeface="Calibri Light" panose="020F0302020204030204" pitchFamily="34" charset="0"/>
              </a:rPr>
              <a:t>Spermiogenesis </a:t>
            </a:r>
            <a:r>
              <a:rPr lang="en-US" altLang="en-US" sz="4000" dirty="0" smtClean="0">
                <a:latin typeface="Calibri Light" panose="020F0302020204030204" pitchFamily="34" charset="0"/>
              </a:rPr>
              <a:t>and </a:t>
            </a:r>
            <a:r>
              <a:rPr lang="en-US" altLang="en-US" sz="4000" dirty="0">
                <a:latin typeface="Calibri Light" panose="020F0302020204030204" pitchFamily="34" charset="0"/>
              </a:rPr>
              <a:t>Spermiation</a:t>
            </a:r>
          </a:p>
        </p:txBody>
      </p:sp>
      <p:sp>
        <p:nvSpPr>
          <p:cNvPr id="2" name="Content Placeholder 1"/>
          <p:cNvSpPr>
            <a:spLocks noGrp="1"/>
          </p:cNvSpPr>
          <p:nvPr>
            <p:ph sz="half" idx="2"/>
          </p:nvPr>
        </p:nvSpPr>
        <p:spPr>
          <a:xfrm>
            <a:off x="6007469" y="1798329"/>
            <a:ext cx="5947970" cy="4351338"/>
          </a:xfrm>
        </p:spPr>
        <p:txBody>
          <a:bodyPr>
            <a:normAutofit/>
          </a:bodyPr>
          <a:lstStyle/>
          <a:p>
            <a:r>
              <a:rPr lang="en-US" altLang="en-US" sz="2200" b="1" dirty="0" smtClean="0">
                <a:latin typeface="Calibri" panose="020F0502020204030204" pitchFamily="34" charset="0"/>
              </a:rPr>
              <a:t>Spermiogenesis</a:t>
            </a:r>
          </a:p>
          <a:p>
            <a:pPr marL="800100" lvl="2" indent="-342900">
              <a:spcBef>
                <a:spcPts val="1000"/>
              </a:spcBef>
              <a:buFont typeface="Calibri" panose="020F0502020204030204" pitchFamily="34" charset="0"/>
              <a:buChar char="‒"/>
            </a:pPr>
            <a:r>
              <a:rPr lang="en-US" altLang="en-US" sz="2200" dirty="0" smtClean="0">
                <a:latin typeface="Calibri" panose="020F0502020204030204" pitchFamily="34" charset="0"/>
              </a:rPr>
              <a:t>Maturation of </a:t>
            </a:r>
            <a:r>
              <a:rPr lang="en-US" altLang="en-US" sz="2200" b="1" dirty="0" smtClean="0">
                <a:latin typeface="Calibri" panose="020F0502020204030204" pitchFamily="34" charset="0"/>
              </a:rPr>
              <a:t>spermatids</a:t>
            </a:r>
            <a:r>
              <a:rPr lang="en-US" altLang="en-US" sz="2200" dirty="0" smtClean="0">
                <a:latin typeface="Calibri" panose="020F0502020204030204" pitchFamily="34" charset="0"/>
              </a:rPr>
              <a:t> into </a:t>
            </a:r>
            <a:r>
              <a:rPr lang="en-US" altLang="en-US" sz="2200" b="1" dirty="0" smtClean="0">
                <a:latin typeface="Calibri" panose="020F0502020204030204" pitchFamily="34" charset="0"/>
              </a:rPr>
              <a:t>sperm cel</a:t>
            </a:r>
            <a:r>
              <a:rPr lang="en-US" altLang="en-US" sz="2200" dirty="0" smtClean="0">
                <a:latin typeface="Calibri" panose="020F0502020204030204" pitchFamily="34" charset="0"/>
              </a:rPr>
              <a:t>ls.</a:t>
            </a:r>
          </a:p>
          <a:p>
            <a:r>
              <a:rPr lang="en-US" altLang="en-US" sz="2200" b="1" dirty="0" smtClean="0">
                <a:latin typeface="Calibri" panose="020F0502020204030204" pitchFamily="34" charset="0"/>
              </a:rPr>
              <a:t>Spermiation</a:t>
            </a:r>
          </a:p>
          <a:p>
            <a:pPr lvl="1">
              <a:buFont typeface="Calibri" panose="020F0502020204030204" pitchFamily="34" charset="0"/>
              <a:buChar char="‒"/>
            </a:pPr>
            <a:r>
              <a:rPr lang="en-US" altLang="en-US" sz="2200" dirty="0" smtClean="0">
                <a:latin typeface="Calibri" panose="020F0502020204030204" pitchFamily="34" charset="0"/>
              </a:rPr>
              <a:t>Release of a </a:t>
            </a:r>
            <a:r>
              <a:rPr lang="en-US" altLang="en-US" sz="2200" b="1" dirty="0" smtClean="0">
                <a:latin typeface="Calibri" panose="020F0502020204030204" pitchFamily="34" charset="0"/>
              </a:rPr>
              <a:t>sperm cell </a:t>
            </a:r>
            <a:r>
              <a:rPr lang="en-US" altLang="en-US" sz="2200" dirty="0" smtClean="0">
                <a:latin typeface="Calibri" panose="020F0502020204030204" pitchFamily="34" charset="0"/>
              </a:rPr>
              <a:t>from </a:t>
            </a:r>
            <a:r>
              <a:rPr lang="en-US" altLang="en-US" sz="2200" b="1" dirty="0" smtClean="0">
                <a:latin typeface="Calibri" panose="020F0502020204030204" pitchFamily="34" charset="0"/>
              </a:rPr>
              <a:t>nurse cell</a:t>
            </a:r>
            <a:r>
              <a:rPr lang="en-US" altLang="en-US" sz="2200" dirty="0" smtClean="0">
                <a:latin typeface="Calibri" panose="020F0502020204030204" pitchFamily="34" charset="0"/>
              </a:rPr>
              <a:t>.</a:t>
            </a:r>
          </a:p>
          <a:p>
            <a:endParaRPr lang="en-US" sz="2400" dirty="0"/>
          </a:p>
        </p:txBody>
      </p:sp>
      <p:pic>
        <p:nvPicPr>
          <p:cNvPr id="5" name="Content Placeholder 4"/>
          <p:cNvPicPr>
            <a:picLocks noGrp="1" noChangeAspect="1"/>
          </p:cNvPicPr>
          <p:nvPr>
            <p:ph sz="half" idx="1"/>
          </p:nvPr>
        </p:nvPicPr>
        <p:blipFill>
          <a:blip r:embed="rId3"/>
          <a:stretch>
            <a:fillRect/>
          </a:stretch>
        </p:blipFill>
        <p:spPr>
          <a:xfrm>
            <a:off x="316343" y="1825625"/>
            <a:ext cx="5629529" cy="4554254"/>
          </a:xfrm>
          <a:prstGeom prst="rect">
            <a:avLst/>
          </a:prstGeom>
        </p:spPr>
      </p:pic>
      <p:sp>
        <p:nvSpPr>
          <p:cNvPr id="3" name="Slide Number Placeholder 2"/>
          <p:cNvSpPr>
            <a:spLocks noGrp="1"/>
          </p:cNvSpPr>
          <p:nvPr>
            <p:ph type="sldNum" sz="quarter" idx="12"/>
          </p:nvPr>
        </p:nvSpPr>
        <p:spPr/>
        <p:txBody>
          <a:bodyPr/>
          <a:lstStyle/>
          <a:p>
            <a:fld id="{99CF1426-4F7B-450A-9927-41E86A484541}" type="slidenum">
              <a:rPr lang="en-US" smtClean="0"/>
              <a:pPr/>
              <a:t>30</a:t>
            </a:fld>
            <a:endParaRPr lang="en-US" dirty="0"/>
          </a:p>
        </p:txBody>
      </p:sp>
    </p:spTree>
    <p:extLst>
      <p:ext uri="{BB962C8B-B14F-4D97-AF65-F5344CB8AC3E}">
        <p14:creationId xmlns:p14="http://schemas.microsoft.com/office/powerpoint/2010/main" val="1554945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a:extLst>
            <a:ext uri="{91240B29-F687-4F45-9708-019B960494DF}">
              <a14:hiddenLine xmlns:a14="http://schemas.microsoft.com/office/drawing/2010/main" w="3175">
                <a:solidFill>
                  <a:srgbClr val="000000"/>
                </a:solidFill>
                <a:miter lim="800000"/>
                <a:headEnd/>
                <a:tailEnd/>
              </a14:hiddenLine>
            </a:ext>
          </a:extLst>
        </p:spPr>
        <p:txBody>
          <a:bodyPr>
            <a:normAutofit/>
          </a:bodyPr>
          <a:lstStyle/>
          <a:p>
            <a:pPr algn="ctr" eaLnBrk="1" hangingPunct="1"/>
            <a:r>
              <a:rPr lang="en-US" altLang="en-US" sz="4000" dirty="0" smtClean="0">
                <a:latin typeface="Calibri Light" panose="020F0302020204030204" pitchFamily="34" charset="0"/>
              </a:rPr>
              <a:t>Spermiogenesis</a:t>
            </a:r>
            <a:endParaRPr lang="en-US" altLang="en-US" sz="4000" dirty="0">
              <a:latin typeface="Calibri Light" panose="020F0302020204030204" pitchFamily="34" charset="0"/>
            </a:endParaRPr>
          </a:p>
        </p:txBody>
      </p:sp>
      <p:pic>
        <p:nvPicPr>
          <p:cNvPr id="8" name="Content Placeholder 7"/>
          <p:cNvPicPr>
            <a:picLocks noGrp="1" noChangeAspect="1"/>
          </p:cNvPicPr>
          <p:nvPr>
            <p:ph idx="1"/>
          </p:nvPr>
        </p:nvPicPr>
        <p:blipFill>
          <a:blip r:embed="rId3"/>
          <a:stretch>
            <a:fillRect/>
          </a:stretch>
        </p:blipFill>
        <p:spPr>
          <a:xfrm>
            <a:off x="603131" y="2729552"/>
            <a:ext cx="11065703" cy="3875964"/>
          </a:xfrm>
          <a:prstGeom prst="rect">
            <a:avLst/>
          </a:prstGeom>
        </p:spPr>
      </p:pic>
      <p:sp>
        <p:nvSpPr>
          <p:cNvPr id="130052" name="Text Box 9"/>
          <p:cNvSpPr txBox="1">
            <a:spLocks noChangeArrowheads="1"/>
          </p:cNvSpPr>
          <p:nvPr/>
        </p:nvSpPr>
        <p:spPr bwMode="auto">
          <a:xfrm>
            <a:off x="1311534" y="4224839"/>
            <a:ext cx="4748069" cy="87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spcAft>
                <a:spcPct val="20000"/>
              </a:spcAft>
              <a:buClr>
                <a:srgbClr val="FF6600"/>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spcAft>
                <a:spcPct val="20000"/>
              </a:spcAft>
              <a:buClr>
                <a:srgbClr val="FF6600"/>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FontTx/>
              <a:buNone/>
            </a:pPr>
            <a:r>
              <a:rPr lang="en-US" altLang="en-US" sz="2400" dirty="0" smtClean="0">
                <a:solidFill>
                  <a:srgbClr val="C00000"/>
                </a:solidFill>
                <a:latin typeface="+mn-lt"/>
              </a:rPr>
              <a:t>The physical maturation process</a:t>
            </a:r>
            <a:endParaRPr lang="en-US" altLang="en-US" sz="2400" dirty="0">
              <a:solidFill>
                <a:srgbClr val="C00000"/>
              </a:solidFill>
              <a:latin typeface="+mn-lt"/>
            </a:endParaRPr>
          </a:p>
        </p:txBody>
      </p:sp>
      <p:sp>
        <p:nvSpPr>
          <p:cNvPr id="130053" name="Text Box 10"/>
          <p:cNvSpPr txBox="1">
            <a:spLocks noChangeArrowheads="1"/>
          </p:cNvSpPr>
          <p:nvPr/>
        </p:nvSpPr>
        <p:spPr bwMode="auto">
          <a:xfrm>
            <a:off x="1036993" y="1951153"/>
            <a:ext cx="9621907" cy="146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spcAft>
                <a:spcPct val="20000"/>
              </a:spcAft>
              <a:buClr>
                <a:srgbClr val="FF6600"/>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spcAft>
                <a:spcPct val="20000"/>
              </a:spcAft>
              <a:buClr>
                <a:srgbClr val="FF6600"/>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9pPr>
          </a:lstStyle>
          <a:p>
            <a:pPr marL="342900" indent="-342900">
              <a:spcBef>
                <a:spcPct val="0"/>
              </a:spcBef>
              <a:spcAft>
                <a:spcPct val="0"/>
              </a:spcAft>
              <a:buClrTx/>
              <a:buFont typeface="Arial" panose="020B0604020202020204" pitchFamily="34" charset="0"/>
              <a:buChar char="•"/>
            </a:pPr>
            <a:r>
              <a:rPr lang="en-US" altLang="en-US" sz="2200" u="sng" dirty="0" smtClean="0">
                <a:latin typeface="Calibri" panose="020F0502020204030204" pitchFamily="34" charset="0"/>
              </a:rPr>
              <a:t>Last step </a:t>
            </a:r>
            <a:r>
              <a:rPr lang="en-US" altLang="en-US" sz="2200" dirty="0" smtClean="0">
                <a:latin typeface="Calibri" panose="020F0502020204030204" pitchFamily="34" charset="0"/>
              </a:rPr>
              <a:t>of </a:t>
            </a:r>
            <a:r>
              <a:rPr lang="en-US" altLang="en-US" sz="2200" b="1" dirty="0" smtClean="0">
                <a:latin typeface="Calibri" panose="020F0502020204030204" pitchFamily="34" charset="0"/>
              </a:rPr>
              <a:t>spermatogenesis</a:t>
            </a:r>
            <a:r>
              <a:rPr lang="en-US" altLang="en-US" sz="2200" dirty="0" smtClean="0">
                <a:latin typeface="Calibri" panose="020F0502020204030204" pitchFamily="34" charset="0"/>
              </a:rPr>
              <a:t>.</a:t>
            </a:r>
          </a:p>
          <a:p>
            <a:pPr marL="342900" indent="-342900">
              <a:spcBef>
                <a:spcPct val="0"/>
              </a:spcBef>
              <a:spcAft>
                <a:spcPct val="0"/>
              </a:spcAft>
              <a:buClrTx/>
              <a:buFont typeface="Arial" panose="020B0604020202020204" pitchFamily="34" charset="0"/>
              <a:buChar char="•"/>
            </a:pPr>
            <a:r>
              <a:rPr lang="en-US" altLang="en-US" sz="2200" dirty="0">
                <a:latin typeface="Calibri" panose="020F0502020204030204" pitchFamily="34" charset="0"/>
              </a:rPr>
              <a:t>E</a:t>
            </a:r>
            <a:r>
              <a:rPr lang="en-US" altLang="en-US" sz="2200" dirty="0" smtClean="0">
                <a:latin typeface="Calibri" panose="020F0502020204030204" pitchFamily="34" charset="0"/>
              </a:rPr>
              <a:t>ach </a:t>
            </a:r>
            <a:r>
              <a:rPr lang="en-US" altLang="en-US" sz="2200" b="1" dirty="0">
                <a:latin typeface="Calibri" panose="020F0502020204030204" pitchFamily="34" charset="0"/>
              </a:rPr>
              <a:t>spermatid</a:t>
            </a:r>
            <a:r>
              <a:rPr lang="en-US" altLang="en-US" sz="2200" dirty="0">
                <a:latin typeface="Calibri" panose="020F0502020204030204" pitchFamily="34" charset="0"/>
              </a:rPr>
              <a:t> </a:t>
            </a:r>
            <a:r>
              <a:rPr lang="en-US" altLang="en-US" sz="2200" dirty="0" smtClean="0">
                <a:latin typeface="Calibri" panose="020F0502020204030204" pitchFamily="34" charset="0"/>
              </a:rPr>
              <a:t>matures into </a:t>
            </a:r>
            <a:r>
              <a:rPr lang="en-US" altLang="en-US" sz="2200" b="1" dirty="0" smtClean="0">
                <a:latin typeface="Calibri" panose="020F0502020204030204" pitchFamily="34" charset="0"/>
              </a:rPr>
              <a:t>single spermatozoon </a:t>
            </a:r>
            <a:r>
              <a:rPr lang="en-US" altLang="en-US" sz="2200" dirty="0" smtClean="0">
                <a:latin typeface="Calibri" panose="020F0502020204030204" pitchFamily="34" charset="0"/>
              </a:rPr>
              <a:t>(</a:t>
            </a:r>
            <a:r>
              <a:rPr lang="en-US" altLang="en-US" sz="2200" b="1" dirty="0" smtClean="0">
                <a:latin typeface="Calibri" panose="020F0502020204030204" pitchFamily="34" charset="0"/>
              </a:rPr>
              <a:t>sperm</a:t>
            </a:r>
            <a:r>
              <a:rPr lang="en-US" altLang="en-US" sz="2200" dirty="0" smtClean="0">
                <a:latin typeface="Calibri" panose="020F0502020204030204" pitchFamily="34" charset="0"/>
              </a:rPr>
              <a:t>).</a:t>
            </a:r>
          </a:p>
          <a:p>
            <a:pPr>
              <a:spcBef>
                <a:spcPct val="0"/>
              </a:spcBef>
              <a:spcAft>
                <a:spcPct val="0"/>
              </a:spcAft>
              <a:buClrTx/>
              <a:buNone/>
            </a:pPr>
            <a:endParaRPr lang="en-US" altLang="en-US" sz="2200" dirty="0">
              <a:latin typeface="Calibri" panose="020F0502020204030204" pitchFamily="34" charset="0"/>
            </a:endParaRPr>
          </a:p>
        </p:txBody>
      </p:sp>
      <p:sp>
        <p:nvSpPr>
          <p:cNvPr id="130054" name="Text Box 11"/>
          <p:cNvSpPr txBox="1">
            <a:spLocks noChangeArrowheads="1"/>
          </p:cNvSpPr>
          <p:nvPr/>
        </p:nvSpPr>
        <p:spPr bwMode="auto">
          <a:xfrm>
            <a:off x="9396793" y="5099127"/>
            <a:ext cx="1944496" cy="100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spcAft>
                <a:spcPct val="20000"/>
              </a:spcAft>
              <a:buClr>
                <a:srgbClr val="FF6600"/>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spcAft>
                <a:spcPct val="20000"/>
              </a:spcAft>
              <a:buClr>
                <a:srgbClr val="FF6600"/>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lr>
                <a:srgbClr val="FF6600"/>
              </a:buClr>
              <a:buFont typeface="Times" panose="02020603050405020304" pitchFamily="18" charset="0"/>
              <a:buChar char="•"/>
              <a:defRPr sz="22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ct val="0"/>
              </a:spcAft>
              <a:buClrTx/>
              <a:buFontTx/>
              <a:buNone/>
            </a:pPr>
            <a:r>
              <a:rPr lang="en-US" altLang="en-US" sz="2400" dirty="0">
                <a:latin typeface="+mn-lt"/>
              </a:rPr>
              <a:t>Spermatozoa</a:t>
            </a:r>
            <a:br>
              <a:rPr lang="en-US" altLang="en-US" sz="2400" dirty="0">
                <a:latin typeface="+mn-lt"/>
              </a:rPr>
            </a:br>
            <a:r>
              <a:rPr lang="en-US" altLang="en-US" sz="2400" dirty="0">
                <a:latin typeface="+mn-lt"/>
              </a:rPr>
              <a:t> (haploid)</a:t>
            </a:r>
          </a:p>
        </p:txBody>
      </p:sp>
      <p:sp>
        <p:nvSpPr>
          <p:cNvPr id="2" name="Slide Number Placeholder 1"/>
          <p:cNvSpPr>
            <a:spLocks noGrp="1"/>
          </p:cNvSpPr>
          <p:nvPr>
            <p:ph type="sldNum" sz="quarter" idx="12"/>
          </p:nvPr>
        </p:nvSpPr>
        <p:spPr/>
        <p:txBody>
          <a:bodyPr/>
          <a:lstStyle/>
          <a:p>
            <a:fld id="{99CF1426-4F7B-450A-9927-41E86A484541}" type="slidenum">
              <a:rPr lang="en-US" smtClean="0"/>
              <a:pPr/>
              <a:t>31</a:t>
            </a:fld>
            <a:endParaRPr lang="en-US" dirty="0"/>
          </a:p>
        </p:txBody>
      </p:sp>
    </p:spTree>
    <p:extLst>
      <p:ext uri="{BB962C8B-B14F-4D97-AF65-F5344CB8AC3E}">
        <p14:creationId xmlns:p14="http://schemas.microsoft.com/office/powerpoint/2010/main" val="160667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0052">
                                            <p:txEl>
                                              <p:pRg st="0" end="0"/>
                                            </p:txEl>
                                          </p:spTgt>
                                        </p:tgtEl>
                                        <p:attrNameLst>
                                          <p:attrName>style.visibility</p:attrName>
                                        </p:attrNameLst>
                                      </p:cBhvr>
                                      <p:to>
                                        <p:strVal val="visible"/>
                                      </p:to>
                                    </p:set>
                                    <p:animEffect transition="in" filter="wipe(down)">
                                      <p:cBhvr>
                                        <p:cTn id="12" dur="500"/>
                                        <p:tgtEl>
                                          <p:spTgt spid="1300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0054">
                                            <p:txEl>
                                              <p:pRg st="0" end="0"/>
                                            </p:txEl>
                                          </p:spTgt>
                                        </p:tgtEl>
                                        <p:attrNameLst>
                                          <p:attrName>style.visibility</p:attrName>
                                        </p:attrNameLst>
                                      </p:cBhvr>
                                      <p:to>
                                        <p:strVal val="visible"/>
                                      </p:to>
                                    </p:set>
                                    <p:animEffect transition="in" filter="wipe(down)">
                                      <p:cBhvr>
                                        <p:cTn id="17" dur="500"/>
                                        <p:tgtEl>
                                          <p:spTgt spid="1300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altLang="en-US" sz="4000" dirty="0">
                <a:latin typeface="Calibri Light" panose="020F0302020204030204" pitchFamily="34" charset="0"/>
              </a:rPr>
              <a:t>Supporting </a:t>
            </a:r>
            <a:r>
              <a:rPr lang="en-US" altLang="en-US" sz="4000" b="1" u="sng" dirty="0" smtClean="0">
                <a:latin typeface="Calibri Light" panose="020F0302020204030204" pitchFamily="34" charset="0"/>
              </a:rPr>
              <a:t>Nurse Cells </a:t>
            </a:r>
            <a:r>
              <a:rPr lang="en-US" altLang="en-US" sz="4000" dirty="0">
                <a:latin typeface="Calibri Light" panose="020F0302020204030204" pitchFamily="34" charset="0"/>
              </a:rPr>
              <a:t>of Sperm Formation</a:t>
            </a:r>
          </a:p>
        </p:txBody>
      </p:sp>
      <p:sp>
        <p:nvSpPr>
          <p:cNvPr id="4" name="Content Placeholder 3"/>
          <p:cNvSpPr>
            <a:spLocks noGrp="1"/>
          </p:cNvSpPr>
          <p:nvPr>
            <p:ph idx="1"/>
          </p:nvPr>
        </p:nvSpPr>
        <p:spPr>
          <a:xfrm>
            <a:off x="838200" y="2480718"/>
            <a:ext cx="10515600" cy="4261277"/>
          </a:xfrm>
        </p:spPr>
        <p:txBody>
          <a:bodyPr>
            <a:normAutofit/>
          </a:bodyPr>
          <a:lstStyle/>
          <a:p>
            <a:pPr>
              <a:lnSpc>
                <a:spcPct val="100000"/>
              </a:lnSpc>
              <a:spcBef>
                <a:spcPts val="0"/>
              </a:spcBef>
            </a:pPr>
            <a:r>
              <a:rPr lang="en-US" altLang="en-US" sz="2200" dirty="0" smtClean="0">
                <a:latin typeface="Calibri" panose="020F0502020204030204" pitchFamily="34" charset="0"/>
              </a:rPr>
              <a:t>AKA: </a:t>
            </a:r>
            <a:r>
              <a:rPr lang="en-US" altLang="en-US" sz="2200" b="1" dirty="0" smtClean="0">
                <a:latin typeface="Calibri" panose="020F0502020204030204" pitchFamily="34" charset="0"/>
              </a:rPr>
              <a:t>sustentacular</a:t>
            </a:r>
            <a:r>
              <a:rPr lang="en-US" altLang="en-US" sz="2200" dirty="0" smtClean="0">
                <a:latin typeface="Calibri" panose="020F0502020204030204" pitchFamily="34" charset="0"/>
              </a:rPr>
              <a:t> or </a:t>
            </a:r>
            <a:r>
              <a:rPr lang="en-US" altLang="en-US" sz="2200" b="1" dirty="0" smtClean="0">
                <a:latin typeface="Calibri" panose="020F0502020204030204" pitchFamily="34" charset="0"/>
              </a:rPr>
              <a:t>Sertoli cells</a:t>
            </a:r>
            <a:r>
              <a:rPr lang="en-US" altLang="en-US" sz="2200" dirty="0" smtClean="0">
                <a:latin typeface="Calibri" panose="020F0502020204030204" pitchFamily="34" charset="0"/>
              </a:rPr>
              <a:t>.</a:t>
            </a:r>
            <a:endParaRPr lang="en-US" altLang="en-US" sz="2200" b="1" dirty="0" smtClean="0">
              <a:latin typeface="Calibri" panose="020F0502020204030204" pitchFamily="34" charset="0"/>
            </a:endParaRPr>
          </a:p>
          <a:p>
            <a:pPr marL="971550" lvl="1" indent="-514350">
              <a:lnSpc>
                <a:spcPct val="100000"/>
              </a:lnSpc>
              <a:spcBef>
                <a:spcPts val="0"/>
              </a:spcBef>
              <a:buFont typeface="Calibri" panose="020F0502020204030204" pitchFamily="34" charset="0"/>
              <a:buAutoNum type="arabicPeriod"/>
            </a:pPr>
            <a:r>
              <a:rPr lang="en-US" altLang="en-US" sz="2200" dirty="0" smtClean="0">
                <a:latin typeface="Calibri" panose="020F0502020204030204" pitchFamily="34" charset="0"/>
              </a:rPr>
              <a:t>Maintain </a:t>
            </a:r>
            <a:r>
              <a:rPr lang="en-US" altLang="en-US" sz="2200" dirty="0">
                <a:latin typeface="Calibri" panose="020F0502020204030204" pitchFamily="34" charset="0"/>
              </a:rPr>
              <a:t>blood-testis </a:t>
            </a:r>
            <a:r>
              <a:rPr lang="en-US" altLang="en-US" sz="2200" dirty="0" smtClean="0">
                <a:latin typeface="Calibri" panose="020F0502020204030204" pitchFamily="34" charset="0"/>
              </a:rPr>
              <a:t>barrier.</a:t>
            </a:r>
          </a:p>
          <a:p>
            <a:pPr marL="971550" lvl="1" indent="-514350">
              <a:lnSpc>
                <a:spcPct val="100000"/>
              </a:lnSpc>
              <a:spcBef>
                <a:spcPts val="0"/>
              </a:spcBef>
              <a:buFont typeface="Calibri" panose="020F0502020204030204" pitchFamily="34" charset="0"/>
              <a:buAutoNum type="arabicPeriod"/>
            </a:pPr>
            <a:r>
              <a:rPr lang="en-US" altLang="en-US" sz="2200" dirty="0" smtClean="0">
                <a:latin typeface="Calibri" panose="020F0502020204030204" pitchFamily="34" charset="0"/>
              </a:rPr>
              <a:t>Support mitosis and meiosis.</a:t>
            </a:r>
          </a:p>
          <a:p>
            <a:pPr lvl="2">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FSH</a:t>
            </a:r>
            <a:r>
              <a:rPr lang="en-US" altLang="en-US" sz="2200" dirty="0" smtClean="0">
                <a:latin typeface="Calibri" panose="020F0502020204030204" pitchFamily="34" charset="0"/>
              </a:rPr>
              <a:t> induced</a:t>
            </a:r>
          </a:p>
          <a:p>
            <a:pPr marL="971550" lvl="1" indent="-514350">
              <a:lnSpc>
                <a:spcPct val="100000"/>
              </a:lnSpc>
              <a:spcBef>
                <a:spcPts val="0"/>
              </a:spcBef>
              <a:buFont typeface="Calibri" panose="020F0502020204030204" pitchFamily="34" charset="0"/>
              <a:buAutoNum type="arabicPeriod"/>
            </a:pPr>
            <a:r>
              <a:rPr lang="en-US" altLang="en-US" sz="2200" dirty="0" smtClean="0">
                <a:latin typeface="Calibri" panose="020F0502020204030204" pitchFamily="34" charset="0"/>
              </a:rPr>
              <a:t>Support </a:t>
            </a:r>
            <a:r>
              <a:rPr lang="en-US" altLang="en-US" sz="2200" b="1" dirty="0" smtClean="0">
                <a:latin typeface="Calibri" panose="020F0502020204030204" pitchFamily="34" charset="0"/>
              </a:rPr>
              <a:t>spermiogenesis</a:t>
            </a:r>
            <a:r>
              <a:rPr lang="en-US" altLang="en-US" sz="2200" dirty="0" smtClean="0">
                <a:latin typeface="Calibri" panose="020F0502020204030204" pitchFamily="34" charset="0"/>
              </a:rPr>
              <a:t>.</a:t>
            </a:r>
            <a:endParaRPr lang="en-US" altLang="en-US" sz="2200" b="1" dirty="0" smtClean="0">
              <a:latin typeface="Calibri" panose="020F0502020204030204" pitchFamily="34" charset="0"/>
            </a:endParaRPr>
          </a:p>
          <a:p>
            <a:pPr lvl="2">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Nutrition, protection</a:t>
            </a:r>
          </a:p>
          <a:p>
            <a:pPr marL="971550" lvl="1" indent="-514350">
              <a:lnSpc>
                <a:spcPct val="100000"/>
              </a:lnSpc>
              <a:spcBef>
                <a:spcPts val="0"/>
              </a:spcBef>
              <a:buFont typeface="+mj-lt"/>
              <a:buAutoNum type="arabicPeriod"/>
            </a:pPr>
            <a:r>
              <a:rPr lang="en-US" altLang="en-US" sz="2200" dirty="0" smtClean="0">
                <a:latin typeface="Calibri" panose="020F0502020204030204" pitchFamily="34" charset="0"/>
              </a:rPr>
              <a:t>Secrete </a:t>
            </a:r>
            <a:r>
              <a:rPr lang="en-US" altLang="en-US" sz="2200" b="1" dirty="0" smtClean="0">
                <a:latin typeface="Calibri" panose="020F0502020204030204" pitchFamily="34" charset="0"/>
              </a:rPr>
              <a:t>inhibin.</a:t>
            </a:r>
          </a:p>
          <a:p>
            <a:pPr lvl="2">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Regulation of FSH and GnRH</a:t>
            </a:r>
          </a:p>
          <a:p>
            <a:pPr marL="971550" lvl="1" indent="-514350">
              <a:lnSpc>
                <a:spcPct val="100000"/>
              </a:lnSpc>
              <a:spcBef>
                <a:spcPts val="0"/>
              </a:spcBef>
              <a:buFont typeface="+mj-lt"/>
              <a:buAutoNum type="arabicPeriod"/>
            </a:pPr>
            <a:r>
              <a:rPr lang="en-US" altLang="en-US" sz="2200" b="1" dirty="0" smtClean="0">
                <a:latin typeface="Calibri" panose="020F0502020204030204" pitchFamily="34" charset="0"/>
              </a:rPr>
              <a:t>Secrete androgen-binding protein (ABP)</a:t>
            </a:r>
            <a:r>
              <a:rPr lang="en-US" altLang="en-US" sz="2200" dirty="0" smtClean="0">
                <a:latin typeface="Calibri" panose="020F0502020204030204" pitchFamily="34" charset="0"/>
              </a:rPr>
              <a:t>.</a:t>
            </a:r>
            <a:endParaRPr lang="en-US" altLang="en-US" sz="2200" b="1" dirty="0" smtClean="0">
              <a:latin typeface="Calibri" panose="020F0502020204030204" pitchFamily="34" charset="0"/>
            </a:endParaRPr>
          </a:p>
          <a:p>
            <a:pPr marL="971550" lvl="1" indent="-514350">
              <a:lnSpc>
                <a:spcPct val="100000"/>
              </a:lnSpc>
              <a:spcBef>
                <a:spcPts val="0"/>
              </a:spcBef>
              <a:buFont typeface="+mj-lt"/>
              <a:buAutoNum type="arabicPeriod"/>
            </a:pPr>
            <a:r>
              <a:rPr lang="en-US" altLang="en-US" sz="2200" b="1" dirty="0" smtClean="0">
                <a:latin typeface="Calibri" panose="020F0502020204030204" pitchFamily="34" charset="0"/>
              </a:rPr>
              <a:t>Secrete </a:t>
            </a:r>
            <a:r>
              <a:rPr lang="en-US" altLang="en-US" sz="2200" b="1" dirty="0">
                <a:latin typeface="Calibri" panose="020F0502020204030204" pitchFamily="34" charset="0"/>
              </a:rPr>
              <a:t>M</a:t>
            </a:r>
            <a:r>
              <a:rPr lang="en-US" altLang="en-US" sz="2200" b="1" dirty="0" smtClean="0">
                <a:latin typeface="Calibri" panose="020F0502020204030204" pitchFamily="34" charset="0"/>
              </a:rPr>
              <a:t>üllerian-inhibiting factor (MIF)</a:t>
            </a:r>
            <a:r>
              <a:rPr lang="en-US" altLang="en-US" sz="2200" dirty="0" smtClean="0">
                <a:latin typeface="Calibri" panose="020F0502020204030204" pitchFamily="34" charset="0"/>
              </a:rPr>
              <a:t>.</a:t>
            </a:r>
            <a:endParaRPr lang="en-US" altLang="en-US" sz="2200" b="1" dirty="0" smtClean="0">
              <a:latin typeface="Calibri" panose="020F0502020204030204" pitchFamily="34" charset="0"/>
            </a:endParaRPr>
          </a:p>
          <a:p>
            <a:pPr lvl="2">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Repression of development of female structures.</a:t>
            </a:r>
          </a:p>
          <a:p>
            <a:pPr lvl="1"/>
            <a:endParaRPr lang="en-US" dirty="0"/>
          </a:p>
        </p:txBody>
      </p:sp>
      <p:pic>
        <p:nvPicPr>
          <p:cNvPr id="17" name="Content Placeholder 6"/>
          <p:cNvPicPr>
            <a:picLocks noChangeAspect="1"/>
          </p:cNvPicPr>
          <p:nvPr/>
        </p:nvPicPr>
        <p:blipFill>
          <a:blip r:embed="rId3"/>
          <a:stretch>
            <a:fillRect/>
          </a:stretch>
        </p:blipFill>
        <p:spPr>
          <a:xfrm>
            <a:off x="6746336" y="1528545"/>
            <a:ext cx="5018034" cy="3821374"/>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32</a:t>
            </a:fld>
            <a:endParaRPr lang="en-US" dirty="0"/>
          </a:p>
        </p:txBody>
      </p:sp>
    </p:spTree>
    <p:extLst>
      <p:ext uri="{BB962C8B-B14F-4D97-AF65-F5344CB8AC3E}">
        <p14:creationId xmlns:p14="http://schemas.microsoft.com/office/powerpoint/2010/main" val="16247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anim calcmode="lin" valueType="num">
                                      <p:cBhvr>
                                        <p:cTn id="2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1000"/>
                                        <p:tgtEl>
                                          <p:spTgt spid="4">
                                            <p:txEl>
                                              <p:pRg st="7" end="7"/>
                                            </p:txEl>
                                          </p:spTgt>
                                        </p:tgtEl>
                                      </p:cBhvr>
                                    </p:animEffect>
                                    <p:anim calcmode="lin" valueType="num">
                                      <p:cBhvr>
                                        <p:cTn id="4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1000"/>
                                        <p:tgtEl>
                                          <p:spTgt spid="4">
                                            <p:txEl>
                                              <p:pRg st="8" end="8"/>
                                            </p:txEl>
                                          </p:spTgt>
                                        </p:tgtEl>
                                      </p:cBhvr>
                                    </p:animEffect>
                                    <p:anim calcmode="lin" valueType="num">
                                      <p:cBhvr>
                                        <p:cTn id="5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1000"/>
                                        <p:tgtEl>
                                          <p:spTgt spid="4">
                                            <p:txEl>
                                              <p:pRg st="9" end="9"/>
                                            </p:txEl>
                                          </p:spTgt>
                                        </p:tgtEl>
                                      </p:cBhvr>
                                    </p:animEffect>
                                    <p:anim calcmode="lin" valueType="num">
                                      <p:cBhvr>
                                        <p:cTn id="5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1000"/>
                                        <p:tgtEl>
                                          <p:spTgt spid="4">
                                            <p:txEl>
                                              <p:pRg st="10" end="10"/>
                                            </p:txEl>
                                          </p:spTgt>
                                        </p:tgtEl>
                                      </p:cBhvr>
                                    </p:animEffect>
                                    <p:anim calcmode="lin" valueType="num">
                                      <p:cBhvr>
                                        <p:cTn id="6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a:r>
              <a:rPr lang="en-US" altLang="en-US" sz="4000" dirty="0">
                <a:latin typeface="Calibri Light" panose="020F0302020204030204" pitchFamily="34" charset="0"/>
              </a:rPr>
              <a:t>Spermatogenesis </a:t>
            </a:r>
            <a:r>
              <a:rPr lang="en-US" altLang="en-US" sz="4000" dirty="0" smtClean="0">
                <a:latin typeface="Calibri Light" panose="020F0302020204030204" pitchFamily="34" charset="0"/>
              </a:rPr>
              <a:t>and Nurse </a:t>
            </a:r>
            <a:r>
              <a:rPr lang="en-US" altLang="en-US" sz="4000" dirty="0">
                <a:latin typeface="Calibri Light" panose="020F0302020204030204" pitchFamily="34" charset="0"/>
              </a:rPr>
              <a:t>Cells</a:t>
            </a:r>
          </a:p>
        </p:txBody>
      </p:sp>
      <p:pic>
        <p:nvPicPr>
          <p:cNvPr id="4" name="Content Placeholder 3"/>
          <p:cNvPicPr>
            <a:picLocks noGrp="1" noChangeAspect="1"/>
          </p:cNvPicPr>
          <p:nvPr>
            <p:ph idx="1"/>
          </p:nvPr>
        </p:nvPicPr>
        <p:blipFill>
          <a:blip r:embed="rId3"/>
          <a:stretch>
            <a:fillRect/>
          </a:stretch>
        </p:blipFill>
        <p:spPr>
          <a:xfrm>
            <a:off x="736979" y="1690688"/>
            <a:ext cx="10740787" cy="4343798"/>
          </a:xfrm>
          <a:prstGeom prst="rect">
            <a:avLst/>
          </a:prstGeom>
        </p:spPr>
      </p:pic>
      <p:sp>
        <p:nvSpPr>
          <p:cNvPr id="3" name="Rectangle 2"/>
          <p:cNvSpPr/>
          <p:nvPr/>
        </p:nvSpPr>
        <p:spPr>
          <a:xfrm>
            <a:off x="136479" y="6046516"/>
            <a:ext cx="11887202" cy="430887"/>
          </a:xfrm>
          <a:prstGeom prst="rect">
            <a:avLst/>
          </a:prstGeom>
        </p:spPr>
        <p:txBody>
          <a:bodyPr wrap="square">
            <a:spAutoFit/>
          </a:bodyPr>
          <a:lstStyle/>
          <a:p>
            <a:pPr marL="342900" indent="-342900">
              <a:lnSpc>
                <a:spcPct val="100000"/>
              </a:lnSpc>
              <a:spcBef>
                <a:spcPts val="0"/>
              </a:spcBef>
              <a:buFont typeface="Wingdings" panose="05000000000000000000" pitchFamily="2" charset="2"/>
              <a:buChar char="Ø"/>
            </a:pPr>
            <a:r>
              <a:rPr lang="en-US" altLang="en-US" sz="2200" dirty="0">
                <a:latin typeface="Calibri" panose="020F0502020204030204" pitchFamily="34" charset="0"/>
              </a:rPr>
              <a:t>Blood-testis </a:t>
            </a:r>
            <a:r>
              <a:rPr lang="en-US" altLang="en-US" sz="2200" dirty="0" smtClean="0">
                <a:latin typeface="Calibri" panose="020F0502020204030204" pitchFamily="34" charset="0"/>
              </a:rPr>
              <a:t>barrier formed </a:t>
            </a:r>
            <a:r>
              <a:rPr lang="en-US" altLang="en-US" sz="2200" dirty="0">
                <a:latin typeface="Calibri" panose="020F0502020204030204" pitchFamily="34" charset="0"/>
              </a:rPr>
              <a:t>by tight junctions between and basement membrane under nurse </a:t>
            </a:r>
            <a:r>
              <a:rPr lang="en-US" altLang="en-US" sz="2200" dirty="0" smtClean="0">
                <a:latin typeface="Calibri" panose="020F0502020204030204" pitchFamily="34" charset="0"/>
              </a:rPr>
              <a:t>cells.</a:t>
            </a:r>
            <a:endParaRPr lang="en-US" altLang="en-US" sz="2200" dirty="0">
              <a:latin typeface="Calibri" panose="020F0502020204030204" pitchFamily="34" charset="0"/>
            </a:endParaRPr>
          </a:p>
        </p:txBody>
      </p:sp>
      <p:sp>
        <p:nvSpPr>
          <p:cNvPr id="14" name="Freeform 13"/>
          <p:cNvSpPr/>
          <p:nvPr/>
        </p:nvSpPr>
        <p:spPr>
          <a:xfrm flipV="1">
            <a:off x="6318913" y="3589364"/>
            <a:ext cx="3712191" cy="45719"/>
          </a:xfrm>
          <a:custGeom>
            <a:avLst/>
            <a:gdLst>
              <a:gd name="connsiteX0" fmla="*/ 0 w 341194"/>
              <a:gd name="connsiteY0" fmla="*/ 0 h 272955"/>
              <a:gd name="connsiteX1" fmla="*/ 68239 w 341194"/>
              <a:gd name="connsiteY1" fmla="*/ 54591 h 272955"/>
              <a:gd name="connsiteX2" fmla="*/ 150126 w 341194"/>
              <a:gd name="connsiteY2" fmla="*/ 81887 h 272955"/>
              <a:gd name="connsiteX3" fmla="*/ 272955 w 341194"/>
              <a:gd name="connsiteY3" fmla="*/ 150125 h 272955"/>
              <a:gd name="connsiteX4" fmla="*/ 327546 w 341194"/>
              <a:gd name="connsiteY4" fmla="*/ 232012 h 272955"/>
              <a:gd name="connsiteX5" fmla="*/ 341194 w 341194"/>
              <a:gd name="connsiteY5" fmla="*/ 272955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94" h="272955">
                <a:moveTo>
                  <a:pt x="0" y="0"/>
                </a:moveTo>
                <a:cubicBezTo>
                  <a:pt x="22746" y="18197"/>
                  <a:pt x="42666" y="40642"/>
                  <a:pt x="68239" y="54591"/>
                </a:cubicBezTo>
                <a:cubicBezTo>
                  <a:pt x="93498" y="68369"/>
                  <a:pt x="126186" y="65927"/>
                  <a:pt x="150126" y="81887"/>
                </a:cubicBezTo>
                <a:cubicBezTo>
                  <a:pt x="243982" y="144458"/>
                  <a:pt x="200890" y="126105"/>
                  <a:pt x="272955" y="150125"/>
                </a:cubicBezTo>
                <a:cubicBezTo>
                  <a:pt x="291152" y="177421"/>
                  <a:pt x="317172" y="200890"/>
                  <a:pt x="327546" y="232012"/>
                </a:cubicBezTo>
                <a:lnTo>
                  <a:pt x="341194" y="272955"/>
                </a:lnTo>
              </a:path>
            </a:pathLst>
          </a:custGeom>
          <a:noFill/>
          <a:ln w="762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6100549" y="4787871"/>
            <a:ext cx="4653887" cy="45719"/>
          </a:xfrm>
          <a:custGeom>
            <a:avLst/>
            <a:gdLst>
              <a:gd name="connsiteX0" fmla="*/ 0 w 341194"/>
              <a:gd name="connsiteY0" fmla="*/ 0 h 272955"/>
              <a:gd name="connsiteX1" fmla="*/ 68239 w 341194"/>
              <a:gd name="connsiteY1" fmla="*/ 54591 h 272955"/>
              <a:gd name="connsiteX2" fmla="*/ 150126 w 341194"/>
              <a:gd name="connsiteY2" fmla="*/ 81887 h 272955"/>
              <a:gd name="connsiteX3" fmla="*/ 272955 w 341194"/>
              <a:gd name="connsiteY3" fmla="*/ 150125 h 272955"/>
              <a:gd name="connsiteX4" fmla="*/ 327546 w 341194"/>
              <a:gd name="connsiteY4" fmla="*/ 232012 h 272955"/>
              <a:gd name="connsiteX5" fmla="*/ 341194 w 341194"/>
              <a:gd name="connsiteY5" fmla="*/ 272955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94" h="272955">
                <a:moveTo>
                  <a:pt x="0" y="0"/>
                </a:moveTo>
                <a:cubicBezTo>
                  <a:pt x="22746" y="18197"/>
                  <a:pt x="42666" y="40642"/>
                  <a:pt x="68239" y="54591"/>
                </a:cubicBezTo>
                <a:cubicBezTo>
                  <a:pt x="93498" y="68369"/>
                  <a:pt x="126186" y="65927"/>
                  <a:pt x="150126" y="81887"/>
                </a:cubicBezTo>
                <a:cubicBezTo>
                  <a:pt x="243982" y="144458"/>
                  <a:pt x="200890" y="126105"/>
                  <a:pt x="272955" y="150125"/>
                </a:cubicBezTo>
                <a:cubicBezTo>
                  <a:pt x="291152" y="177421"/>
                  <a:pt x="317172" y="200890"/>
                  <a:pt x="327546" y="232012"/>
                </a:cubicBezTo>
                <a:lnTo>
                  <a:pt x="341194" y="272955"/>
                </a:lnTo>
              </a:path>
            </a:pathLst>
          </a:custGeom>
          <a:noFill/>
          <a:ln w="762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4776716" y="3193577"/>
            <a:ext cx="1542197" cy="58608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898340" y="3316406"/>
            <a:ext cx="436733" cy="6005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7836088" y="3168556"/>
            <a:ext cx="436733" cy="6005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0235821" y="3373273"/>
            <a:ext cx="1117979" cy="44778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33</a:t>
            </a:fld>
            <a:endParaRPr lang="en-US" dirty="0"/>
          </a:p>
        </p:txBody>
      </p:sp>
    </p:spTree>
    <p:extLst>
      <p:ext uri="{BB962C8B-B14F-4D97-AF65-F5344CB8AC3E}">
        <p14:creationId xmlns:p14="http://schemas.microsoft.com/office/powerpoint/2010/main" val="5288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heel(1)">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5" grpId="0" animBg="1"/>
      <p:bldP spid="16" grpId="0" animBg="1"/>
      <p:bldP spid="21"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normAutofit/>
          </a:bodyPr>
          <a:lstStyle/>
          <a:p>
            <a:pPr algn="ctr"/>
            <a:r>
              <a:rPr lang="en-US" altLang="en-US" sz="4000" dirty="0" smtClean="0">
                <a:latin typeface="Calibri Light" panose="020F0302020204030204" pitchFamily="34" charset="0"/>
              </a:rPr>
              <a:t>Anatomy of the Spermatozoon</a:t>
            </a:r>
            <a:endParaRPr lang="en-US" altLang="en-US" sz="4000" dirty="0">
              <a:latin typeface="Calibri Light" panose="020F0302020204030204" pitchFamily="34" charset="0"/>
            </a:endParaRPr>
          </a:p>
        </p:txBody>
      </p:sp>
      <p:sp>
        <p:nvSpPr>
          <p:cNvPr id="137219" name="Rectangle 3"/>
          <p:cNvSpPr>
            <a:spLocks noGrp="1" noChangeArrowheads="1"/>
          </p:cNvSpPr>
          <p:nvPr>
            <p:ph sz="half" idx="1"/>
          </p:nvPr>
        </p:nvSpPr>
        <p:spPr>
          <a:xfrm>
            <a:off x="838200" y="1717215"/>
            <a:ext cx="6116392" cy="4164972"/>
          </a:xfrm>
          <a:ln>
            <a:noFill/>
          </a:ln>
        </p:spPr>
        <p:txBody>
          <a:bodyPr>
            <a:noAutofit/>
          </a:bodyPr>
          <a:lstStyle/>
          <a:p>
            <a:pPr>
              <a:lnSpc>
                <a:spcPct val="100000"/>
              </a:lnSpc>
              <a:spcBef>
                <a:spcPts val="0"/>
              </a:spcBef>
            </a:pPr>
            <a:r>
              <a:rPr lang="en-US" altLang="en-US" sz="2200" b="1" dirty="0" smtClean="0">
                <a:solidFill>
                  <a:srgbClr val="C00000"/>
                </a:solidFill>
                <a:latin typeface="Calibri" panose="020F0502020204030204" pitchFamily="34" charset="0"/>
              </a:rPr>
              <a:t>Head</a:t>
            </a:r>
          </a:p>
          <a:p>
            <a:pPr lvl="1">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Acrosome</a:t>
            </a:r>
            <a:r>
              <a:rPr lang="en-US" altLang="en-US" sz="2200" dirty="0" smtClean="0">
                <a:latin typeface="Calibri" panose="020F0502020204030204" pitchFamily="34" charset="0"/>
              </a:rPr>
              <a:t> - </a:t>
            </a:r>
            <a:r>
              <a:rPr lang="en-US" altLang="en-US" sz="2200" b="1" u="sng" dirty="0" smtClean="0">
                <a:latin typeface="Calibri" panose="020F0502020204030204" pitchFamily="34" charset="0"/>
              </a:rPr>
              <a:t>hyaluronidase</a:t>
            </a:r>
          </a:p>
          <a:p>
            <a:pPr lvl="1">
              <a:lnSpc>
                <a:spcPct val="100000"/>
              </a:lnSpc>
              <a:spcBef>
                <a:spcPts val="0"/>
              </a:spcBef>
              <a:buFont typeface="Calibri" panose="020F0502020204030204" pitchFamily="34" charset="0"/>
              <a:buChar char="‒"/>
            </a:pPr>
            <a:r>
              <a:rPr lang="en-US" altLang="en-US" sz="2200" b="1" dirty="0" smtClean="0">
                <a:latin typeface="Calibri" panose="020F0502020204030204" pitchFamily="34" charset="0"/>
              </a:rPr>
              <a:t>Nucleus</a:t>
            </a:r>
            <a:r>
              <a:rPr lang="en-US" altLang="en-US" sz="2200" dirty="0" smtClean="0">
                <a:latin typeface="Calibri" panose="020F0502020204030204" pitchFamily="34" charset="0"/>
              </a:rPr>
              <a:t> - </a:t>
            </a:r>
            <a:r>
              <a:rPr lang="en-US" altLang="en-US" sz="2200" i="1" dirty="0" smtClean="0">
                <a:latin typeface="Calibri" panose="020F0502020204030204" pitchFamily="34" charset="0"/>
              </a:rPr>
              <a:t>haploid set of </a:t>
            </a:r>
            <a:r>
              <a:rPr lang="en-US" altLang="en-US" sz="2200" i="1" u="sng" dirty="0" smtClean="0">
                <a:latin typeface="Calibri" panose="020F0502020204030204" pitchFamily="34" charset="0"/>
              </a:rPr>
              <a:t>chromosomes</a:t>
            </a:r>
            <a:r>
              <a:rPr lang="en-US" altLang="en-US" sz="2200" dirty="0" smtClean="0">
                <a:latin typeface="Calibri" panose="020F0502020204030204" pitchFamily="34" charset="0"/>
              </a:rPr>
              <a:t>.</a:t>
            </a:r>
            <a:endParaRPr lang="en-US" altLang="en-US" sz="2200" i="1" dirty="0" smtClean="0">
              <a:latin typeface="Calibri" panose="020F0502020204030204" pitchFamily="34" charset="0"/>
            </a:endParaRPr>
          </a:p>
          <a:p>
            <a:pPr marL="304800" indent="-304800">
              <a:lnSpc>
                <a:spcPct val="100000"/>
              </a:lnSpc>
              <a:spcBef>
                <a:spcPts val="0"/>
              </a:spcBef>
            </a:pPr>
            <a:r>
              <a:rPr lang="en-US" altLang="en-US" sz="2200" b="1" dirty="0" smtClean="0">
                <a:solidFill>
                  <a:srgbClr val="0070C0"/>
                </a:solidFill>
                <a:latin typeface="Calibri" panose="020F0502020204030204" pitchFamily="34" charset="0"/>
              </a:rPr>
              <a:t>Neck </a:t>
            </a:r>
          </a:p>
          <a:p>
            <a:pPr lvl="1">
              <a:lnSpc>
                <a:spcPct val="100000"/>
              </a:lnSpc>
              <a:spcBef>
                <a:spcPts val="0"/>
              </a:spcBef>
              <a:buFont typeface="Calibri" panose="020F0502020204030204" pitchFamily="34" charset="0"/>
              <a:buChar char="‒"/>
            </a:pPr>
            <a:r>
              <a:rPr lang="en-US" altLang="en-US" sz="2200" dirty="0" smtClean="0">
                <a:solidFill>
                  <a:srgbClr val="000000"/>
                </a:solidFill>
                <a:latin typeface="Calibri" panose="020F0502020204030204" pitchFamily="34" charset="0"/>
              </a:rPr>
              <a:t>Attaches head to middle piece.</a:t>
            </a:r>
          </a:p>
          <a:p>
            <a:pPr lvl="1">
              <a:lnSpc>
                <a:spcPct val="100000"/>
              </a:lnSpc>
              <a:spcBef>
                <a:spcPts val="0"/>
              </a:spcBef>
              <a:buFont typeface="Calibri" panose="020F0502020204030204" pitchFamily="34" charset="0"/>
              <a:buChar char="‒"/>
            </a:pPr>
            <a:r>
              <a:rPr lang="en-US" altLang="en-US" sz="2200" dirty="0" smtClean="0">
                <a:solidFill>
                  <a:srgbClr val="000000"/>
                </a:solidFill>
                <a:latin typeface="Calibri" panose="020F0502020204030204" pitchFamily="34" charset="0"/>
              </a:rPr>
              <a:t>Contains </a:t>
            </a:r>
            <a:r>
              <a:rPr lang="en-US" altLang="en-US" sz="2200" u="sng" dirty="0" smtClean="0">
                <a:solidFill>
                  <a:srgbClr val="000000"/>
                </a:solidFill>
                <a:latin typeface="Calibri" panose="020F0502020204030204" pitchFamily="34" charset="0"/>
              </a:rPr>
              <a:t>centrioles</a:t>
            </a:r>
            <a:r>
              <a:rPr lang="en-US" altLang="en-US" sz="2200" dirty="0" smtClean="0">
                <a:solidFill>
                  <a:srgbClr val="000000"/>
                </a:solidFill>
                <a:latin typeface="Calibri" panose="020F0502020204030204" pitchFamily="34" charset="0"/>
              </a:rPr>
              <a:t>. </a:t>
            </a:r>
          </a:p>
          <a:p>
            <a:pPr>
              <a:lnSpc>
                <a:spcPct val="100000"/>
              </a:lnSpc>
              <a:spcBef>
                <a:spcPts val="0"/>
              </a:spcBef>
            </a:pPr>
            <a:r>
              <a:rPr lang="en-US" altLang="en-US" sz="2200" b="1" dirty="0" smtClean="0">
                <a:solidFill>
                  <a:srgbClr val="002060"/>
                </a:solidFill>
                <a:latin typeface="Calibri" panose="020F0502020204030204" pitchFamily="34" charset="0"/>
              </a:rPr>
              <a:t>Middle piece </a:t>
            </a:r>
          </a:p>
          <a:p>
            <a:pPr lvl="1">
              <a:lnSpc>
                <a:spcPct val="100000"/>
              </a:lnSpc>
              <a:spcBef>
                <a:spcPts val="0"/>
              </a:spcBef>
              <a:buFont typeface="Calibri" panose="020F0502020204030204" pitchFamily="34" charset="0"/>
              <a:buChar char="‒"/>
            </a:pPr>
            <a:r>
              <a:rPr lang="en-US" altLang="en-US" sz="2200" dirty="0" smtClean="0">
                <a:solidFill>
                  <a:srgbClr val="000000"/>
                </a:solidFill>
                <a:latin typeface="Calibri" panose="020F0502020204030204" pitchFamily="34" charset="0"/>
              </a:rPr>
              <a:t>Contain </a:t>
            </a:r>
            <a:r>
              <a:rPr lang="en-US" altLang="en-US" sz="2200" b="1" u="sng" dirty="0" smtClean="0">
                <a:solidFill>
                  <a:srgbClr val="000000"/>
                </a:solidFill>
                <a:latin typeface="Calibri" panose="020F0502020204030204" pitchFamily="34" charset="0"/>
              </a:rPr>
              <a:t>mitochondria</a:t>
            </a:r>
            <a:r>
              <a:rPr lang="en-US" altLang="en-US" sz="2200" dirty="0" smtClean="0">
                <a:solidFill>
                  <a:srgbClr val="000000"/>
                </a:solidFill>
                <a:latin typeface="Calibri" panose="020F0502020204030204" pitchFamily="34" charset="0"/>
              </a:rPr>
              <a:t> that produce </a:t>
            </a:r>
            <a:r>
              <a:rPr lang="en-US" altLang="en-US" sz="2200" b="1" dirty="0" smtClean="0">
                <a:solidFill>
                  <a:srgbClr val="000000"/>
                </a:solidFill>
                <a:latin typeface="Calibri" panose="020F0502020204030204" pitchFamily="34" charset="0"/>
              </a:rPr>
              <a:t>ATP</a:t>
            </a:r>
            <a:r>
              <a:rPr lang="en-US" altLang="en-US" sz="2200" dirty="0" smtClean="0">
                <a:solidFill>
                  <a:srgbClr val="000000"/>
                </a:solidFill>
                <a:latin typeface="Calibri" panose="020F0502020204030204" pitchFamily="34" charset="0"/>
              </a:rPr>
              <a:t> to move </a:t>
            </a:r>
            <a:r>
              <a:rPr lang="en-US" altLang="en-US" sz="2200" b="1" dirty="0" smtClean="0">
                <a:solidFill>
                  <a:srgbClr val="000000"/>
                </a:solidFill>
                <a:latin typeface="Calibri" panose="020F0502020204030204" pitchFamily="34" charset="0"/>
              </a:rPr>
              <a:t>tail</a:t>
            </a:r>
            <a:r>
              <a:rPr lang="en-US" altLang="en-US" sz="2200" dirty="0" smtClean="0">
                <a:solidFill>
                  <a:srgbClr val="000000"/>
                </a:solidFill>
                <a:latin typeface="Calibri" panose="020F0502020204030204" pitchFamily="34" charset="0"/>
              </a:rPr>
              <a:t>.</a:t>
            </a:r>
          </a:p>
          <a:p>
            <a:pPr>
              <a:lnSpc>
                <a:spcPct val="100000"/>
              </a:lnSpc>
              <a:spcBef>
                <a:spcPts val="0"/>
              </a:spcBef>
            </a:pPr>
            <a:r>
              <a:rPr lang="en-US" altLang="en-US" sz="2200" b="1" dirty="0" smtClean="0">
                <a:solidFill>
                  <a:srgbClr val="00B050"/>
                </a:solidFill>
                <a:latin typeface="Calibri" panose="020F0502020204030204" pitchFamily="34" charset="0"/>
              </a:rPr>
              <a:t>Tail</a:t>
            </a:r>
          </a:p>
          <a:p>
            <a:pPr lvl="1">
              <a:lnSpc>
                <a:spcPct val="100000"/>
              </a:lnSpc>
              <a:spcBef>
                <a:spcPts val="0"/>
              </a:spcBef>
              <a:buFont typeface="Calibri" panose="020F0502020204030204" pitchFamily="34" charset="0"/>
              <a:buChar char="‒"/>
            </a:pPr>
            <a:r>
              <a:rPr lang="en-US" altLang="en-US" sz="2200" dirty="0" smtClean="0">
                <a:solidFill>
                  <a:srgbClr val="000000"/>
                </a:solidFill>
                <a:latin typeface="Calibri" panose="020F0502020204030204" pitchFamily="34" charset="0"/>
              </a:rPr>
              <a:t>Only </a:t>
            </a:r>
            <a:r>
              <a:rPr lang="en-US" altLang="en-US" sz="2200" b="1" dirty="0" smtClean="0">
                <a:solidFill>
                  <a:srgbClr val="000000"/>
                </a:solidFill>
                <a:latin typeface="Calibri" panose="020F0502020204030204" pitchFamily="34" charset="0"/>
              </a:rPr>
              <a:t>flagellum </a:t>
            </a:r>
            <a:r>
              <a:rPr lang="en-US" altLang="en-US" sz="2200" dirty="0" smtClean="0">
                <a:solidFill>
                  <a:srgbClr val="000000"/>
                </a:solidFill>
                <a:latin typeface="Calibri" panose="020F0502020204030204" pitchFamily="34" charset="0"/>
              </a:rPr>
              <a:t>in human body.</a:t>
            </a:r>
          </a:p>
          <a:p>
            <a:pPr lvl="1">
              <a:lnSpc>
                <a:spcPct val="100000"/>
              </a:lnSpc>
              <a:spcBef>
                <a:spcPts val="0"/>
              </a:spcBef>
              <a:buFont typeface="Calibri" panose="020F0502020204030204" pitchFamily="34" charset="0"/>
              <a:buChar char="‒"/>
            </a:pPr>
            <a:r>
              <a:rPr lang="en-US" altLang="en-US" sz="2200" dirty="0" smtClean="0">
                <a:solidFill>
                  <a:srgbClr val="000000"/>
                </a:solidFill>
                <a:latin typeface="Calibri" panose="020F0502020204030204" pitchFamily="34" charset="0"/>
              </a:rPr>
              <a:t>Whiplike organelle that </a:t>
            </a:r>
            <a:r>
              <a:rPr lang="en-US" altLang="en-US" sz="2200" u="sng" dirty="0" smtClean="0">
                <a:solidFill>
                  <a:srgbClr val="000000"/>
                </a:solidFill>
                <a:latin typeface="Calibri" panose="020F0502020204030204" pitchFamily="34" charset="0"/>
              </a:rPr>
              <a:t>moves cell</a:t>
            </a:r>
            <a:r>
              <a:rPr lang="en-US" altLang="en-US" sz="2200" dirty="0" smtClean="0">
                <a:solidFill>
                  <a:srgbClr val="000000"/>
                </a:solidFill>
                <a:latin typeface="Calibri" panose="020F0502020204030204" pitchFamily="34" charset="0"/>
              </a:rPr>
              <a:t>. </a:t>
            </a:r>
          </a:p>
          <a:p>
            <a:pPr marL="304800" indent="-304800">
              <a:lnSpc>
                <a:spcPct val="100000"/>
              </a:lnSpc>
              <a:spcBef>
                <a:spcPts val="0"/>
              </a:spcBef>
            </a:pPr>
            <a:endParaRPr lang="en-US" altLang="en-US" sz="2400" dirty="0">
              <a:solidFill>
                <a:srgbClr val="000000"/>
              </a:solidFill>
            </a:endParaRPr>
          </a:p>
          <a:p>
            <a:pPr>
              <a:lnSpc>
                <a:spcPct val="100000"/>
              </a:lnSpc>
              <a:spcBef>
                <a:spcPts val="0"/>
              </a:spcBef>
            </a:pPr>
            <a:endParaRPr lang="en-US" altLang="en-US" sz="1600" dirty="0"/>
          </a:p>
          <a:p>
            <a:pPr>
              <a:lnSpc>
                <a:spcPct val="100000"/>
              </a:lnSpc>
              <a:spcBef>
                <a:spcPts val="0"/>
              </a:spcBef>
            </a:pPr>
            <a:endParaRPr lang="en-US" altLang="en-US" sz="1600" dirty="0" smtClean="0"/>
          </a:p>
          <a:p>
            <a:pPr>
              <a:lnSpc>
                <a:spcPct val="100000"/>
              </a:lnSpc>
              <a:spcBef>
                <a:spcPts val="0"/>
              </a:spcBef>
            </a:pPr>
            <a:endParaRPr lang="en-US" altLang="en-US" sz="1600" dirty="0"/>
          </a:p>
          <a:p>
            <a:pPr lvl="2">
              <a:lnSpc>
                <a:spcPct val="100000"/>
              </a:lnSpc>
              <a:spcBef>
                <a:spcPts val="0"/>
              </a:spcBef>
              <a:buFont typeface="Calibri" panose="020F0502020204030204" pitchFamily="34" charset="0"/>
              <a:buChar char="‒"/>
            </a:pPr>
            <a:endParaRPr lang="en-US" altLang="en-US" sz="1600" dirty="0" smtClean="0"/>
          </a:p>
          <a:p>
            <a:pPr lvl="2">
              <a:lnSpc>
                <a:spcPct val="100000"/>
              </a:lnSpc>
              <a:spcBef>
                <a:spcPts val="0"/>
              </a:spcBef>
              <a:buFont typeface="Calibri" panose="020F0502020204030204" pitchFamily="34" charset="0"/>
              <a:buChar char="‒"/>
            </a:pPr>
            <a:endParaRPr lang="en-US" altLang="en-US" sz="1600"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20450" y="1392072"/>
            <a:ext cx="4333350" cy="5281683"/>
          </a:xfrm>
        </p:spPr>
      </p:pic>
      <p:sp>
        <p:nvSpPr>
          <p:cNvPr id="2" name="Right Arrow 1"/>
          <p:cNvSpPr/>
          <p:nvPr/>
        </p:nvSpPr>
        <p:spPr>
          <a:xfrm>
            <a:off x="6537278" y="5718411"/>
            <a:ext cx="483172" cy="28660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6539550" y="5297603"/>
            <a:ext cx="483172" cy="28660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6555470" y="4890439"/>
            <a:ext cx="483172" cy="28660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6571391" y="3418758"/>
            <a:ext cx="483172" cy="28660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34</a:t>
            </a:fld>
            <a:endParaRPr lang="en-US" dirty="0"/>
          </a:p>
        </p:txBody>
      </p:sp>
    </p:spTree>
    <p:extLst>
      <p:ext uri="{BB962C8B-B14F-4D97-AF65-F5344CB8AC3E}">
        <p14:creationId xmlns:p14="http://schemas.microsoft.com/office/powerpoint/2010/main" val="372959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normAutofit/>
          </a:bodyPr>
          <a:lstStyle/>
          <a:p>
            <a:pPr algn="ctr"/>
            <a:r>
              <a:rPr lang="en-US" altLang="en-US" sz="4000" dirty="0" smtClean="0">
                <a:latin typeface="Calibri Light" panose="020F0302020204030204" pitchFamily="34" charset="0"/>
              </a:rPr>
              <a:t>Transformation of spermatids into Spermatazoa</a:t>
            </a:r>
            <a:endParaRPr lang="en-US" altLang="en-US" sz="4000" dirty="0">
              <a:latin typeface="Calibri Light" panose="020F0302020204030204" pitchFamily="34" charset="0"/>
            </a:endParaRPr>
          </a:p>
        </p:txBody>
      </p:sp>
      <p:pic>
        <p:nvPicPr>
          <p:cNvPr id="4" name="Content Placeholder 3"/>
          <p:cNvPicPr>
            <a:picLocks noGrp="1" noChangeAspect="1"/>
          </p:cNvPicPr>
          <p:nvPr>
            <p:ph idx="1"/>
          </p:nvPr>
        </p:nvPicPr>
        <p:blipFill>
          <a:blip r:embed="rId3"/>
          <a:stretch>
            <a:fillRect/>
          </a:stretch>
        </p:blipFill>
        <p:spPr>
          <a:xfrm>
            <a:off x="955343" y="1470024"/>
            <a:ext cx="10398457" cy="4575933"/>
          </a:xfrm>
          <a:prstGeom prst="rect">
            <a:avLst/>
          </a:prstGeom>
        </p:spPr>
      </p:pic>
      <p:sp>
        <p:nvSpPr>
          <p:cNvPr id="3" name="Rectangle 2"/>
          <p:cNvSpPr/>
          <p:nvPr/>
        </p:nvSpPr>
        <p:spPr>
          <a:xfrm>
            <a:off x="1464855" y="6135645"/>
            <a:ext cx="9303224" cy="430887"/>
          </a:xfrm>
          <a:prstGeom prst="rect">
            <a:avLst/>
          </a:prstGeom>
        </p:spPr>
        <p:txBody>
          <a:bodyPr wrap="square">
            <a:spAutoFit/>
          </a:bodyPr>
          <a:lstStyle/>
          <a:p>
            <a:pPr marL="285750" indent="-285750">
              <a:buFont typeface="Wingdings" panose="05000000000000000000" pitchFamily="2" charset="2"/>
              <a:buChar char="Ø"/>
            </a:pPr>
            <a:r>
              <a:rPr lang="en-US" altLang="en-US" sz="2200" b="1" dirty="0">
                <a:latin typeface="Calibri" panose="020F0502020204030204" pitchFamily="34" charset="0"/>
              </a:rPr>
              <a:t>Spermiogenesis</a:t>
            </a:r>
            <a:r>
              <a:rPr lang="en-US" altLang="en-US" sz="2200" dirty="0">
                <a:latin typeface="Calibri" panose="020F0502020204030204" pitchFamily="34" charset="0"/>
              </a:rPr>
              <a:t> involves discarding excess cytoplasm and growing </a:t>
            </a:r>
            <a:r>
              <a:rPr lang="en-US" altLang="en-US" sz="2200" dirty="0" smtClean="0">
                <a:latin typeface="Calibri" panose="020F0502020204030204" pitchFamily="34" charset="0"/>
              </a:rPr>
              <a:t>tails.</a:t>
            </a:r>
            <a:endParaRPr lang="en-US" alt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35</a:t>
            </a:fld>
            <a:endParaRPr lang="en-US" dirty="0"/>
          </a:p>
        </p:txBody>
      </p:sp>
    </p:spTree>
    <p:extLst>
      <p:ext uri="{BB962C8B-B14F-4D97-AF65-F5344CB8AC3E}">
        <p14:creationId xmlns:p14="http://schemas.microsoft.com/office/powerpoint/2010/main" val="180718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365125"/>
            <a:ext cx="10243782" cy="1325563"/>
          </a:xfrm>
        </p:spPr>
        <p:txBody>
          <a:bodyPr>
            <a:normAutofit/>
          </a:bodyPr>
          <a:lstStyle/>
          <a:p>
            <a:r>
              <a:rPr lang="en-US" altLang="en-US" sz="4000" dirty="0" smtClean="0">
                <a:latin typeface="Calibri Light" panose="020F0302020204030204" pitchFamily="34" charset="0"/>
              </a:rPr>
              <a:t>Epididymis: Site of Sperm Maturation</a:t>
            </a:r>
            <a:endParaRPr lang="en-US" altLang="en-US" sz="4000" dirty="0">
              <a:latin typeface="Calibri Light" panose="020F0302020204030204" pitchFamily="34" charset="0"/>
            </a:endParaRPr>
          </a:p>
        </p:txBody>
      </p:sp>
      <p:sp>
        <p:nvSpPr>
          <p:cNvPr id="30723" name="Rectangle 3"/>
          <p:cNvSpPr>
            <a:spLocks noGrp="1" noChangeArrowheads="1"/>
          </p:cNvSpPr>
          <p:nvPr>
            <p:ph sz="half" idx="1"/>
          </p:nvPr>
        </p:nvSpPr>
        <p:spPr>
          <a:xfrm>
            <a:off x="838199" y="2248706"/>
            <a:ext cx="6599831" cy="4165741"/>
          </a:xfrm>
        </p:spPr>
        <p:txBody>
          <a:bodyPr>
            <a:normAutofit/>
          </a:bodyPr>
          <a:lstStyle/>
          <a:p>
            <a:pPr>
              <a:lnSpc>
                <a:spcPct val="100000"/>
              </a:lnSpc>
              <a:spcBef>
                <a:spcPts val="0"/>
              </a:spcBef>
              <a:spcAft>
                <a:spcPts val="600"/>
              </a:spcAft>
            </a:pPr>
            <a:r>
              <a:rPr lang="en-US" altLang="en-US" sz="2200" dirty="0" smtClean="0">
                <a:latin typeface="Calibri" panose="020F0502020204030204" pitchFamily="34" charset="0"/>
              </a:rPr>
              <a:t>Comma-shaped organ.</a:t>
            </a:r>
          </a:p>
          <a:p>
            <a:pPr>
              <a:lnSpc>
                <a:spcPct val="100000"/>
              </a:lnSpc>
              <a:spcBef>
                <a:spcPts val="0"/>
              </a:spcBef>
              <a:spcAft>
                <a:spcPts val="600"/>
              </a:spcAft>
            </a:pPr>
            <a:r>
              <a:rPr lang="en-US" altLang="en-US" sz="2200" dirty="0" smtClean="0">
                <a:latin typeface="Calibri" panose="020F0502020204030204" pitchFamily="34" charset="0"/>
              </a:rPr>
              <a:t>Along </a:t>
            </a:r>
            <a:r>
              <a:rPr lang="en-US" altLang="en-US" sz="2200" dirty="0">
                <a:latin typeface="Calibri" panose="020F0502020204030204" pitchFamily="34" charset="0"/>
              </a:rPr>
              <a:t>posterior border of each </a:t>
            </a:r>
            <a:r>
              <a:rPr lang="en-US" altLang="en-US" sz="2200" dirty="0" smtClean="0">
                <a:latin typeface="Calibri" panose="020F0502020204030204" pitchFamily="34" charset="0"/>
              </a:rPr>
              <a:t>testis.</a:t>
            </a:r>
            <a:endParaRPr lang="en-US" altLang="en-US" sz="2200" dirty="0">
              <a:latin typeface="Calibri" panose="020F0502020204030204" pitchFamily="34" charset="0"/>
            </a:endParaRPr>
          </a:p>
          <a:p>
            <a:pPr>
              <a:lnSpc>
                <a:spcPct val="100000"/>
              </a:lnSpc>
              <a:spcBef>
                <a:spcPts val="0"/>
              </a:spcBef>
              <a:spcAft>
                <a:spcPts val="600"/>
              </a:spcAft>
            </a:pPr>
            <a:r>
              <a:rPr lang="en-US" altLang="en-US" sz="2200" dirty="0">
                <a:latin typeface="Calibri" panose="020F0502020204030204" pitchFamily="34" charset="0"/>
              </a:rPr>
              <a:t>Head, body and tail </a:t>
            </a:r>
            <a:r>
              <a:rPr lang="en-US" altLang="en-US" sz="2200" dirty="0" smtClean="0">
                <a:latin typeface="Calibri" panose="020F0502020204030204" pitchFamily="34" charset="0"/>
              </a:rPr>
              <a:t>region.</a:t>
            </a:r>
            <a:endParaRPr lang="en-US" altLang="en-US" sz="2200" dirty="0">
              <a:latin typeface="Calibri" panose="020F0502020204030204" pitchFamily="34" charset="0"/>
            </a:endParaRPr>
          </a:p>
          <a:p>
            <a:pPr>
              <a:lnSpc>
                <a:spcPct val="100000"/>
              </a:lnSpc>
              <a:spcBef>
                <a:spcPts val="0"/>
              </a:spcBef>
              <a:spcAft>
                <a:spcPts val="600"/>
              </a:spcAft>
            </a:pPr>
            <a:r>
              <a:rPr lang="en-US" altLang="en-US" sz="2200" b="1" dirty="0">
                <a:latin typeface="Calibri" panose="020F0502020204030204" pitchFamily="34" charset="0"/>
              </a:rPr>
              <a:t>Multiple efferent </a:t>
            </a:r>
            <a:r>
              <a:rPr lang="en-US" altLang="en-US" sz="2200" b="1" dirty="0" smtClean="0">
                <a:latin typeface="Calibri" panose="020F0502020204030204" pitchFamily="34" charset="0"/>
              </a:rPr>
              <a:t>ducts to </a:t>
            </a:r>
            <a:r>
              <a:rPr lang="en-US" altLang="en-US" sz="2200" b="1" dirty="0">
                <a:latin typeface="Calibri" panose="020F0502020204030204" pitchFamily="34" charset="0"/>
              </a:rPr>
              <a:t>a single ductus epididymis </a:t>
            </a:r>
            <a:r>
              <a:rPr lang="en-US" altLang="en-US" sz="2200" b="1" dirty="0" smtClean="0">
                <a:latin typeface="Calibri" panose="020F0502020204030204" pitchFamily="34" charset="0"/>
              </a:rPr>
              <a:t>of </a:t>
            </a:r>
            <a:r>
              <a:rPr lang="en-US" altLang="en-US" sz="2200" b="1" dirty="0">
                <a:latin typeface="Calibri" panose="020F0502020204030204" pitchFamily="34" charset="0"/>
              </a:rPr>
              <a:t>head </a:t>
            </a:r>
            <a:r>
              <a:rPr lang="en-US" altLang="en-US" sz="2200" b="1" dirty="0" smtClean="0">
                <a:latin typeface="Calibri" panose="020F0502020204030204" pitchFamily="34" charset="0"/>
              </a:rPr>
              <a:t>region.</a:t>
            </a:r>
            <a:endParaRPr lang="en-US" altLang="en-US" sz="2200" b="1" dirty="0">
              <a:latin typeface="Calibri" panose="020F0502020204030204" pitchFamily="34" charset="0"/>
            </a:endParaRPr>
          </a:p>
          <a:p>
            <a:pPr lvl="1">
              <a:lnSpc>
                <a:spcPct val="100000"/>
              </a:lnSpc>
              <a:spcBef>
                <a:spcPts val="0"/>
              </a:spcBef>
              <a:spcAft>
                <a:spcPts val="600"/>
              </a:spcAft>
              <a:buFont typeface="Calibri" panose="020F0502020204030204" pitchFamily="34" charset="0"/>
              <a:buChar char="‒"/>
            </a:pPr>
            <a:r>
              <a:rPr lang="en-US" altLang="en-US" sz="2200" dirty="0">
                <a:latin typeface="Calibri" panose="020F0502020204030204" pitchFamily="34" charset="0"/>
              </a:rPr>
              <a:t>20 foot tube if </a:t>
            </a:r>
            <a:r>
              <a:rPr lang="en-US" altLang="en-US" sz="2200" dirty="0" smtClean="0">
                <a:latin typeface="Calibri" panose="020F0502020204030204" pitchFamily="34" charset="0"/>
              </a:rPr>
              <a:t>uncoiled.</a:t>
            </a:r>
            <a:endParaRPr lang="en-US" altLang="en-US" sz="2200" dirty="0">
              <a:latin typeface="Calibri" panose="020F0502020204030204" pitchFamily="34" charset="0"/>
            </a:endParaRPr>
          </a:p>
          <a:p>
            <a:pPr>
              <a:lnSpc>
                <a:spcPct val="100000"/>
              </a:lnSpc>
              <a:spcBef>
                <a:spcPts val="0"/>
              </a:spcBef>
              <a:spcAft>
                <a:spcPts val="600"/>
              </a:spcAft>
            </a:pPr>
            <a:r>
              <a:rPr lang="en-US" altLang="en-US" sz="2200" dirty="0">
                <a:latin typeface="Calibri" panose="020F0502020204030204" pitchFamily="34" charset="0"/>
              </a:rPr>
              <a:t>Tail region continues as </a:t>
            </a:r>
            <a:r>
              <a:rPr lang="en-US" altLang="en-US" sz="2200" b="1" dirty="0">
                <a:latin typeface="Calibri" panose="020F0502020204030204" pitchFamily="34" charset="0"/>
              </a:rPr>
              <a:t>ductus </a:t>
            </a:r>
            <a:r>
              <a:rPr lang="en-US" altLang="en-US" sz="2200" b="1" dirty="0" smtClean="0">
                <a:latin typeface="Calibri" panose="020F0502020204030204" pitchFamily="34" charset="0"/>
              </a:rPr>
              <a:t>deferens</a:t>
            </a:r>
            <a:r>
              <a:rPr lang="en-US" altLang="en-US" sz="2200" dirty="0" smtClean="0">
                <a:latin typeface="Calibri" panose="020F0502020204030204" pitchFamily="34" charset="0"/>
              </a:rPr>
              <a:t>.</a:t>
            </a:r>
          </a:p>
          <a:p>
            <a:pPr>
              <a:lnSpc>
                <a:spcPct val="100000"/>
              </a:lnSpc>
              <a:spcBef>
                <a:spcPts val="0"/>
              </a:spcBef>
              <a:spcAft>
                <a:spcPts val="600"/>
              </a:spcAft>
            </a:pPr>
            <a:r>
              <a:rPr lang="en-US" altLang="en-US" sz="2200" b="1" u="sng" dirty="0" smtClean="0">
                <a:latin typeface="Calibri" panose="020F0502020204030204" pitchFamily="34" charset="0"/>
              </a:rPr>
              <a:t>Pseudostratified ciliated columnar epithelium</a:t>
            </a:r>
            <a:endParaRPr lang="en-US" altLang="en-US" sz="2200" dirty="0" smtClean="0">
              <a:latin typeface="Calibri" panose="020F0502020204030204" pitchFamily="34" charset="0"/>
            </a:endParaRPr>
          </a:p>
          <a:p>
            <a:pPr>
              <a:lnSpc>
                <a:spcPct val="100000"/>
              </a:lnSpc>
              <a:spcBef>
                <a:spcPts val="0"/>
              </a:spcBef>
              <a:spcAft>
                <a:spcPts val="600"/>
              </a:spcAft>
            </a:pPr>
            <a:r>
              <a:rPr lang="en-US" altLang="en-US" sz="2200" dirty="0" smtClean="0">
                <a:latin typeface="Calibri" panose="020F0502020204030204" pitchFamily="34" charset="0"/>
              </a:rPr>
              <a:t>Layer of </a:t>
            </a:r>
            <a:r>
              <a:rPr lang="en-US" altLang="en-US" sz="2200" b="1" dirty="0" smtClean="0">
                <a:latin typeface="Calibri" panose="020F0502020204030204" pitchFamily="34" charset="0"/>
              </a:rPr>
              <a:t>smooth muscle</a:t>
            </a:r>
            <a:r>
              <a:rPr lang="en-US" altLang="en-US" sz="2200" dirty="0" smtClean="0">
                <a:latin typeface="Calibri" panose="020F0502020204030204" pitchFamily="34" charset="0"/>
              </a:rPr>
              <a:t>.</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76562" y="1378423"/>
            <a:ext cx="4589354" cy="5281683"/>
          </a:xfrm>
        </p:spPr>
      </p:pic>
      <p:sp>
        <p:nvSpPr>
          <p:cNvPr id="2" name="Slide Number Placeholder 1"/>
          <p:cNvSpPr>
            <a:spLocks noGrp="1"/>
          </p:cNvSpPr>
          <p:nvPr>
            <p:ph type="sldNum" sz="quarter" idx="12"/>
          </p:nvPr>
        </p:nvSpPr>
        <p:spPr/>
        <p:txBody>
          <a:bodyPr/>
          <a:lstStyle/>
          <a:p>
            <a:fld id="{99CF1426-4F7B-450A-9927-41E86A484541}" type="slidenum">
              <a:rPr lang="en-US" smtClean="0"/>
              <a:pPr/>
              <a:t>36</a:t>
            </a:fld>
            <a:endParaRPr lang="en-US" dirty="0"/>
          </a:p>
        </p:txBody>
      </p:sp>
    </p:spTree>
    <p:extLst>
      <p:ext uri="{BB962C8B-B14F-4D97-AF65-F5344CB8AC3E}">
        <p14:creationId xmlns:p14="http://schemas.microsoft.com/office/powerpoint/2010/main" val="3278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3">
                                            <p:txEl>
                                              <p:pRg st="1" end="1"/>
                                            </p:txEl>
                                          </p:spTgt>
                                        </p:tgtEl>
                                        <p:attrNameLst>
                                          <p:attrName>style.visibility</p:attrName>
                                        </p:attrNameLst>
                                      </p:cBhvr>
                                      <p:to>
                                        <p:strVal val="visible"/>
                                      </p:to>
                                    </p:set>
                                    <p:animEffect transition="in" filter="fade">
                                      <p:cBhvr>
                                        <p:cTn id="14" dur="1000"/>
                                        <p:tgtEl>
                                          <p:spTgt spid="30723">
                                            <p:txEl>
                                              <p:pRg st="1" end="1"/>
                                            </p:txEl>
                                          </p:spTgt>
                                        </p:tgtEl>
                                      </p:cBhvr>
                                    </p:animEffect>
                                    <p:anim calcmode="lin" valueType="num">
                                      <p:cBhvr>
                                        <p:cTn id="15"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Effect transition="in" filter="fade">
                                      <p:cBhvr>
                                        <p:cTn id="21" dur="1000"/>
                                        <p:tgtEl>
                                          <p:spTgt spid="30723">
                                            <p:txEl>
                                              <p:pRg st="2" end="2"/>
                                            </p:txEl>
                                          </p:spTgt>
                                        </p:tgtEl>
                                      </p:cBhvr>
                                    </p:animEffect>
                                    <p:anim calcmode="lin" valueType="num">
                                      <p:cBhvr>
                                        <p:cTn id="22"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23">
                                            <p:txEl>
                                              <p:pRg st="3" end="3"/>
                                            </p:txEl>
                                          </p:spTgt>
                                        </p:tgtEl>
                                        <p:attrNameLst>
                                          <p:attrName>style.visibility</p:attrName>
                                        </p:attrNameLst>
                                      </p:cBhvr>
                                      <p:to>
                                        <p:strVal val="visible"/>
                                      </p:to>
                                    </p:set>
                                    <p:animEffect transition="in" filter="fade">
                                      <p:cBhvr>
                                        <p:cTn id="28" dur="1000"/>
                                        <p:tgtEl>
                                          <p:spTgt spid="30723">
                                            <p:txEl>
                                              <p:pRg st="3" end="3"/>
                                            </p:txEl>
                                          </p:spTgt>
                                        </p:tgtEl>
                                      </p:cBhvr>
                                    </p:animEffect>
                                    <p:anim calcmode="lin" valueType="num">
                                      <p:cBhvr>
                                        <p:cTn id="29"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072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723">
                                            <p:txEl>
                                              <p:pRg st="4" end="4"/>
                                            </p:txEl>
                                          </p:spTgt>
                                        </p:tgtEl>
                                        <p:attrNameLst>
                                          <p:attrName>style.visibility</p:attrName>
                                        </p:attrNameLst>
                                      </p:cBhvr>
                                      <p:to>
                                        <p:strVal val="visible"/>
                                      </p:to>
                                    </p:set>
                                    <p:animEffect transition="in" filter="fade">
                                      <p:cBhvr>
                                        <p:cTn id="33" dur="1000"/>
                                        <p:tgtEl>
                                          <p:spTgt spid="30723">
                                            <p:txEl>
                                              <p:pRg st="4" end="4"/>
                                            </p:txEl>
                                          </p:spTgt>
                                        </p:tgtEl>
                                      </p:cBhvr>
                                    </p:animEffect>
                                    <p:anim calcmode="lin" valueType="num">
                                      <p:cBhvr>
                                        <p:cTn id="34"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07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723">
                                            <p:txEl>
                                              <p:pRg st="5" end="5"/>
                                            </p:txEl>
                                          </p:spTgt>
                                        </p:tgtEl>
                                        <p:attrNameLst>
                                          <p:attrName>style.visibility</p:attrName>
                                        </p:attrNameLst>
                                      </p:cBhvr>
                                      <p:to>
                                        <p:strVal val="visible"/>
                                      </p:to>
                                    </p:set>
                                    <p:animEffect transition="in" filter="fade">
                                      <p:cBhvr>
                                        <p:cTn id="40" dur="1000"/>
                                        <p:tgtEl>
                                          <p:spTgt spid="30723">
                                            <p:txEl>
                                              <p:pRg st="5" end="5"/>
                                            </p:txEl>
                                          </p:spTgt>
                                        </p:tgtEl>
                                      </p:cBhvr>
                                    </p:animEffect>
                                    <p:anim calcmode="lin" valueType="num">
                                      <p:cBhvr>
                                        <p:cTn id="41" dur="10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07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723">
                                            <p:txEl>
                                              <p:pRg st="6" end="6"/>
                                            </p:txEl>
                                          </p:spTgt>
                                        </p:tgtEl>
                                        <p:attrNameLst>
                                          <p:attrName>style.visibility</p:attrName>
                                        </p:attrNameLst>
                                      </p:cBhvr>
                                      <p:to>
                                        <p:strVal val="visible"/>
                                      </p:to>
                                    </p:set>
                                    <p:animEffect transition="in" filter="fade">
                                      <p:cBhvr>
                                        <p:cTn id="47" dur="1000"/>
                                        <p:tgtEl>
                                          <p:spTgt spid="30723">
                                            <p:txEl>
                                              <p:pRg st="6" end="6"/>
                                            </p:txEl>
                                          </p:spTgt>
                                        </p:tgtEl>
                                      </p:cBhvr>
                                    </p:animEffect>
                                    <p:anim calcmode="lin" valueType="num">
                                      <p:cBhvr>
                                        <p:cTn id="48" dur="10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07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0723">
                                            <p:txEl>
                                              <p:pRg st="7" end="7"/>
                                            </p:txEl>
                                          </p:spTgt>
                                        </p:tgtEl>
                                        <p:attrNameLst>
                                          <p:attrName>style.visibility</p:attrName>
                                        </p:attrNameLst>
                                      </p:cBhvr>
                                      <p:to>
                                        <p:strVal val="visible"/>
                                      </p:to>
                                    </p:set>
                                    <p:animEffect transition="in" filter="fade">
                                      <p:cBhvr>
                                        <p:cTn id="54" dur="1000"/>
                                        <p:tgtEl>
                                          <p:spTgt spid="30723">
                                            <p:txEl>
                                              <p:pRg st="7" end="7"/>
                                            </p:txEl>
                                          </p:spTgt>
                                        </p:tgtEl>
                                      </p:cBhvr>
                                    </p:animEffect>
                                    <p:anim calcmode="lin" valueType="num">
                                      <p:cBhvr>
                                        <p:cTn id="55" dur="10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072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540380"/>
            <a:ext cx="10972800" cy="990600"/>
          </a:xfrm>
          <a:noFill/>
        </p:spPr>
        <p:txBody>
          <a:bodyPr>
            <a:normAutofit/>
          </a:bodyPr>
          <a:lstStyle/>
          <a:p>
            <a:pPr algn="ctr" eaLnBrk="1" hangingPunct="1">
              <a:defRPr/>
            </a:pPr>
            <a:r>
              <a:rPr lang="en-US" sz="4000" dirty="0" smtClean="0">
                <a:latin typeface="Calibri Light" panose="020F0302020204030204" pitchFamily="34" charset="0"/>
              </a:rPr>
              <a:t>Function of the Epididymis and Spermatozoa</a:t>
            </a:r>
          </a:p>
        </p:txBody>
      </p:sp>
      <p:sp>
        <p:nvSpPr>
          <p:cNvPr id="3" name="Content Placeholder 2"/>
          <p:cNvSpPr>
            <a:spLocks noGrp="1"/>
          </p:cNvSpPr>
          <p:nvPr>
            <p:ph idx="1"/>
          </p:nvPr>
        </p:nvSpPr>
        <p:spPr>
          <a:xfrm>
            <a:off x="838200" y="1825625"/>
            <a:ext cx="11164910" cy="4351338"/>
          </a:xfrm>
        </p:spPr>
        <p:txBody>
          <a:bodyPr rtlCol="0">
            <a:noAutofit/>
          </a:bodyPr>
          <a:lstStyle/>
          <a:p>
            <a:pPr marL="514350" indent="-514350">
              <a:lnSpc>
                <a:spcPct val="100000"/>
              </a:lnSpc>
              <a:spcBef>
                <a:spcPts val="0"/>
              </a:spcBef>
              <a:buFont typeface="+mj-lt"/>
              <a:buAutoNum type="arabicPeriod"/>
              <a:defRPr/>
            </a:pPr>
            <a:r>
              <a:rPr lang="en-US" sz="2200" dirty="0" smtClean="0">
                <a:latin typeface="Calibri" panose="020F0502020204030204" pitchFamily="34" charset="0"/>
              </a:rPr>
              <a:t>Monitors/adjusts fluid composition (</a:t>
            </a:r>
            <a:r>
              <a:rPr lang="en-US" sz="2200" b="1" dirty="0" smtClean="0">
                <a:latin typeface="Calibri" panose="020F0502020204030204" pitchFamily="34" charset="0"/>
              </a:rPr>
              <a:t>stereocilia</a:t>
            </a:r>
            <a:r>
              <a:rPr lang="en-US" sz="2200" dirty="0" smtClean="0">
                <a:latin typeface="Calibri" panose="020F0502020204030204" pitchFamily="34" charset="0"/>
              </a:rPr>
              <a:t>).</a:t>
            </a:r>
          </a:p>
          <a:p>
            <a:pPr marL="514350" indent="-514350">
              <a:lnSpc>
                <a:spcPct val="100000"/>
              </a:lnSpc>
              <a:spcBef>
                <a:spcPts val="0"/>
              </a:spcBef>
              <a:buFont typeface="+mj-lt"/>
              <a:buAutoNum type="arabicPeriod"/>
              <a:defRPr/>
            </a:pPr>
            <a:r>
              <a:rPr lang="en-US" sz="2200" dirty="0" smtClean="0">
                <a:latin typeface="Calibri" panose="020F0502020204030204" pitchFamily="34" charset="0"/>
              </a:rPr>
              <a:t>Recycles damaged </a:t>
            </a:r>
            <a:r>
              <a:rPr lang="en-US" sz="2200" b="1" dirty="0" smtClean="0">
                <a:latin typeface="Calibri" panose="020F0502020204030204" pitchFamily="34" charset="0"/>
              </a:rPr>
              <a:t>spermatozoa</a:t>
            </a:r>
            <a:r>
              <a:rPr lang="en-US" sz="2200" dirty="0" smtClean="0">
                <a:latin typeface="Calibri" panose="020F0502020204030204" pitchFamily="34" charset="0"/>
              </a:rPr>
              <a:t>.</a:t>
            </a:r>
            <a:endParaRPr lang="en-US" sz="2200" b="1" dirty="0" smtClean="0">
              <a:latin typeface="Calibri" panose="020F0502020204030204" pitchFamily="34" charset="0"/>
            </a:endParaRPr>
          </a:p>
          <a:p>
            <a:pPr marL="514350" indent="-514350">
              <a:lnSpc>
                <a:spcPct val="100000"/>
              </a:lnSpc>
              <a:spcBef>
                <a:spcPts val="0"/>
              </a:spcBef>
              <a:buFont typeface="+mj-lt"/>
              <a:buAutoNum type="arabicPeriod"/>
              <a:defRPr/>
            </a:pPr>
            <a:r>
              <a:rPr lang="en-US" sz="2200" u="sng" dirty="0" smtClean="0">
                <a:latin typeface="Calibri" panose="020F0502020204030204" pitchFamily="34" charset="0"/>
              </a:rPr>
              <a:t>Storage, protection, facilitation</a:t>
            </a:r>
            <a:r>
              <a:rPr lang="en-US" sz="2200" dirty="0" smtClean="0">
                <a:latin typeface="Calibri" panose="020F0502020204030204" pitchFamily="34" charset="0"/>
              </a:rPr>
              <a:t>.</a:t>
            </a:r>
          </a:p>
          <a:p>
            <a:pPr marL="914400" lvl="1" indent="-514350">
              <a:lnSpc>
                <a:spcPct val="100000"/>
              </a:lnSpc>
              <a:spcBef>
                <a:spcPts val="0"/>
              </a:spcBef>
              <a:defRPr/>
            </a:pPr>
            <a:r>
              <a:rPr lang="en-US" sz="2200" dirty="0" smtClean="0">
                <a:latin typeface="Calibri" panose="020F0502020204030204" pitchFamily="34" charset="0"/>
              </a:rPr>
              <a:t>Epithelial cells regulate environment.</a:t>
            </a:r>
          </a:p>
          <a:p>
            <a:pPr marL="914400" lvl="1" indent="-514350">
              <a:lnSpc>
                <a:spcPct val="100000"/>
              </a:lnSpc>
              <a:spcBef>
                <a:spcPts val="0"/>
              </a:spcBef>
              <a:defRPr/>
            </a:pPr>
            <a:r>
              <a:rPr lang="en-US" sz="2200" u="sng" dirty="0" smtClean="0">
                <a:latin typeface="Calibri" panose="020F0502020204030204" pitchFamily="34" charset="0"/>
              </a:rPr>
              <a:t>Maturation</a:t>
            </a:r>
            <a:r>
              <a:rPr lang="en-US" sz="2200" dirty="0" smtClean="0">
                <a:latin typeface="Calibri" panose="020F0502020204030204" pitchFamily="34" charset="0"/>
              </a:rPr>
              <a:t> of</a:t>
            </a:r>
            <a:r>
              <a:rPr lang="en-US" sz="2200" b="1" dirty="0" smtClean="0">
                <a:latin typeface="Calibri" panose="020F0502020204030204" pitchFamily="34" charset="0"/>
              </a:rPr>
              <a:t> spermatozoa </a:t>
            </a:r>
            <a:endParaRPr lang="en-US" sz="2200" dirty="0" smtClean="0">
              <a:latin typeface="Calibri" panose="020F0502020204030204" pitchFamily="34" charset="0"/>
            </a:endParaRPr>
          </a:p>
          <a:p>
            <a:pPr marL="914400" lvl="1" indent="-514350">
              <a:lnSpc>
                <a:spcPct val="100000"/>
              </a:lnSpc>
              <a:spcBef>
                <a:spcPts val="0"/>
              </a:spcBef>
              <a:defRPr/>
            </a:pPr>
            <a:endParaRPr lang="en-US" dirty="0"/>
          </a:p>
          <a:p>
            <a:pPr marL="400050" lvl="1" indent="0">
              <a:lnSpc>
                <a:spcPct val="100000"/>
              </a:lnSpc>
              <a:spcBef>
                <a:spcPts val="0"/>
              </a:spcBef>
              <a:buNone/>
              <a:defRPr/>
            </a:pPr>
            <a:endParaRPr lang="en-US" dirty="0" smtClean="0"/>
          </a:p>
          <a:p>
            <a:pPr marL="914400" lvl="1" indent="-514350">
              <a:lnSpc>
                <a:spcPct val="100000"/>
              </a:lnSpc>
              <a:spcBef>
                <a:spcPts val="0"/>
              </a:spcBef>
              <a:buNone/>
              <a:defRPr/>
            </a:pPr>
            <a:endParaRPr lang="en-US" dirty="0"/>
          </a:p>
          <a:p>
            <a:pPr marL="914400" lvl="1" indent="-514350">
              <a:lnSpc>
                <a:spcPct val="100000"/>
              </a:lnSpc>
              <a:spcBef>
                <a:spcPts val="0"/>
              </a:spcBef>
              <a:buNone/>
              <a:defRPr/>
            </a:pPr>
            <a:r>
              <a:rPr lang="en-US" dirty="0"/>
              <a:t>	</a:t>
            </a:r>
            <a:r>
              <a:rPr lang="en-US" sz="2200" b="1" u="sng" dirty="0" smtClean="0">
                <a:solidFill>
                  <a:srgbClr val="C00000"/>
                </a:solidFill>
                <a:latin typeface="Calibri" panose="020F0502020204030204" pitchFamily="34" charset="0"/>
              </a:rPr>
              <a:t>Capacitation</a:t>
            </a:r>
            <a:r>
              <a:rPr lang="en-US" sz="2200" u="sng" dirty="0" smtClean="0">
                <a:solidFill>
                  <a:srgbClr val="C00000"/>
                </a:solidFill>
                <a:latin typeface="Calibri" panose="020F0502020204030204" pitchFamily="34" charset="0"/>
              </a:rPr>
              <a:t> occurs when the glycoprotein coat of sperm Acrosome is removed in the female reproductive tract allowing the sperm to penetrate the oocyte.</a:t>
            </a:r>
          </a:p>
          <a:p>
            <a:pPr marL="914400" lvl="1" indent="-514350">
              <a:lnSpc>
                <a:spcPct val="100000"/>
              </a:lnSpc>
              <a:spcBef>
                <a:spcPts val="0"/>
              </a:spcBef>
              <a:buNone/>
              <a:defRPr/>
            </a:pPr>
            <a:endParaRPr lang="en-US" sz="2200" dirty="0" smtClean="0">
              <a:solidFill>
                <a:srgbClr val="C00000"/>
              </a:solidFill>
              <a:latin typeface="Calibri" panose="020F0502020204030204" pitchFamily="34" charset="0"/>
            </a:endParaRPr>
          </a:p>
          <a:p>
            <a:pPr marL="914400" lvl="1" indent="-514350">
              <a:lnSpc>
                <a:spcPct val="100000"/>
              </a:lnSpc>
              <a:spcBef>
                <a:spcPts val="0"/>
              </a:spcBef>
              <a:buNone/>
              <a:defRPr/>
            </a:pPr>
            <a:endParaRPr lang="en-US" sz="2200" dirty="0" smtClean="0">
              <a:solidFill>
                <a:srgbClr val="C00000"/>
              </a:solidFill>
              <a:latin typeface="Calibri" panose="020F0502020204030204" pitchFamily="34" charset="0"/>
            </a:endParaRPr>
          </a:p>
          <a:p>
            <a:pPr marL="914400" lvl="1" indent="-514350">
              <a:lnSpc>
                <a:spcPct val="100000"/>
              </a:lnSpc>
              <a:spcBef>
                <a:spcPts val="0"/>
              </a:spcBef>
              <a:buNone/>
              <a:defRPr/>
            </a:pPr>
            <a:r>
              <a:rPr lang="en-US" sz="2200" dirty="0" smtClean="0">
                <a:solidFill>
                  <a:srgbClr val="C00000"/>
                </a:solidFill>
                <a:latin typeface="Calibri" panose="020F0502020204030204" pitchFamily="34" charset="0"/>
              </a:rPr>
              <a:t>	</a:t>
            </a:r>
          </a:p>
        </p:txBody>
      </p:sp>
      <p:sp>
        <p:nvSpPr>
          <p:cNvPr id="4" name="Right Arrow 3"/>
          <p:cNvSpPr/>
          <p:nvPr/>
        </p:nvSpPr>
        <p:spPr>
          <a:xfrm>
            <a:off x="1053389" y="4504552"/>
            <a:ext cx="685800" cy="4572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Content Placeholder 4"/>
          <p:cNvPicPr>
            <a:picLocks noChangeAspect="1"/>
          </p:cNvPicPr>
          <p:nvPr/>
        </p:nvPicPr>
        <p:blipFill>
          <a:blip r:embed="rId3"/>
          <a:stretch>
            <a:fillRect/>
          </a:stretch>
        </p:blipFill>
        <p:spPr>
          <a:xfrm>
            <a:off x="7825587" y="1427952"/>
            <a:ext cx="3044952" cy="2953768"/>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37</a:t>
            </a:fld>
            <a:endParaRPr lang="en-US" dirty="0"/>
          </a:p>
        </p:txBody>
      </p:sp>
    </p:spTree>
    <p:extLst>
      <p:ext uri="{BB962C8B-B14F-4D97-AF65-F5344CB8AC3E}">
        <p14:creationId xmlns:p14="http://schemas.microsoft.com/office/powerpoint/2010/main" val="406925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1000"/>
                                        <p:tgtEl>
                                          <p:spTgt spid="3">
                                            <p:txEl>
                                              <p:pRg st="11" end="11"/>
                                            </p:txEl>
                                          </p:spTgt>
                                        </p:tgtEl>
                                      </p:cBhvr>
                                    </p:animEffect>
                                    <p:anim calcmode="lin" valueType="num">
                                      <p:cBhvr>
                                        <p:cTn id="2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0125" y="365125"/>
            <a:ext cx="11865864" cy="1325563"/>
          </a:xfrm>
        </p:spPr>
        <p:txBody>
          <a:bodyPr>
            <a:normAutofit/>
          </a:bodyPr>
          <a:lstStyle/>
          <a:p>
            <a:pPr algn="ctr"/>
            <a:r>
              <a:rPr lang="en-US" altLang="en-US" sz="4000" dirty="0">
                <a:latin typeface="Calibri Light" panose="020F0302020204030204" pitchFamily="34" charset="0"/>
              </a:rPr>
              <a:t>Ductus </a:t>
            </a:r>
            <a:r>
              <a:rPr lang="en-US" altLang="en-US" sz="4000" dirty="0" smtClean="0">
                <a:latin typeface="Calibri Light" panose="020F0302020204030204" pitchFamily="34" charset="0"/>
              </a:rPr>
              <a:t>Deferens</a:t>
            </a:r>
            <a:r>
              <a:rPr lang="en-US" altLang="en-US" dirty="0" smtClean="0">
                <a:latin typeface="Calibri Light" panose="020F0302020204030204" pitchFamily="34" charset="0"/>
              </a:rPr>
              <a:t>:</a:t>
            </a:r>
            <a:r>
              <a:rPr lang="en-US" altLang="en-US" dirty="0">
                <a:latin typeface="Calibri Light" panose="020F0302020204030204" pitchFamily="34" charset="0"/>
              </a:rPr>
              <a:t> </a:t>
            </a:r>
            <a:r>
              <a:rPr lang="en-US" altLang="en-US" sz="4000" dirty="0" smtClean="0">
                <a:latin typeface="Calibri Light" panose="020F0302020204030204" pitchFamily="34" charset="0"/>
              </a:rPr>
              <a:t>Conveys sperm by peristaltic contractions</a:t>
            </a:r>
            <a:endParaRPr lang="en-US" altLang="en-US" sz="4000" dirty="0">
              <a:latin typeface="Calibri Light" panose="020F0302020204030204" pitchFamily="34" charset="0"/>
            </a:endParaRPr>
          </a:p>
        </p:txBody>
      </p:sp>
      <p:pic>
        <p:nvPicPr>
          <p:cNvPr id="3" name="Content Placeholder 2"/>
          <p:cNvPicPr>
            <a:picLocks noGrp="1" noChangeAspect="1"/>
          </p:cNvPicPr>
          <p:nvPr>
            <p:ph sz="half" idx="1"/>
          </p:nvPr>
        </p:nvPicPr>
        <p:blipFill>
          <a:blip r:embed="rId3"/>
          <a:stretch>
            <a:fillRect/>
          </a:stretch>
        </p:blipFill>
        <p:spPr>
          <a:xfrm>
            <a:off x="286603" y="1825625"/>
            <a:ext cx="5470254" cy="4351337"/>
          </a:xfrm>
          <a:prstGeom prst="rect">
            <a:avLst/>
          </a:prstGeom>
        </p:spPr>
      </p:pic>
      <p:sp>
        <p:nvSpPr>
          <p:cNvPr id="2" name="Content Placeholder 1"/>
          <p:cNvSpPr>
            <a:spLocks noGrp="1"/>
          </p:cNvSpPr>
          <p:nvPr>
            <p:ph sz="half" idx="2"/>
          </p:nvPr>
        </p:nvSpPr>
        <p:spPr>
          <a:xfrm>
            <a:off x="5756857" y="1825625"/>
            <a:ext cx="6259132" cy="4351338"/>
          </a:xfrm>
        </p:spPr>
        <p:txBody>
          <a:bodyPr>
            <a:normAutofit/>
          </a:bodyPr>
          <a:lstStyle/>
          <a:p>
            <a:pPr>
              <a:lnSpc>
                <a:spcPct val="100000"/>
              </a:lnSpc>
              <a:spcBef>
                <a:spcPts val="0"/>
              </a:spcBef>
              <a:spcAft>
                <a:spcPts val="600"/>
              </a:spcAft>
            </a:pPr>
            <a:r>
              <a:rPr lang="en-US" altLang="en-US" sz="2200" dirty="0" smtClean="0">
                <a:latin typeface="Calibri" panose="020F0502020204030204" pitchFamily="34" charset="0"/>
              </a:rPr>
              <a:t>AKA: </a:t>
            </a:r>
            <a:r>
              <a:rPr lang="en-US" altLang="en-US" sz="2200" b="1" dirty="0" smtClean="0">
                <a:latin typeface="Calibri" panose="020F0502020204030204" pitchFamily="34" charset="0"/>
              </a:rPr>
              <a:t>vas deferens</a:t>
            </a:r>
          </a:p>
          <a:p>
            <a:pPr>
              <a:lnSpc>
                <a:spcPct val="100000"/>
              </a:lnSpc>
              <a:spcBef>
                <a:spcPts val="0"/>
              </a:spcBef>
              <a:spcAft>
                <a:spcPts val="600"/>
              </a:spcAft>
            </a:pPr>
            <a:r>
              <a:rPr lang="en-US" altLang="en-US" sz="2200" dirty="0" smtClean="0">
                <a:latin typeface="Calibri" panose="020F0502020204030204" pitchFamily="34" charset="0"/>
              </a:rPr>
              <a:t>Muscular tube pathway </a:t>
            </a:r>
            <a:r>
              <a:rPr lang="en-US" altLang="en-US" sz="2200" dirty="0">
                <a:latin typeface="Calibri" panose="020F0502020204030204" pitchFamily="34" charset="0"/>
              </a:rPr>
              <a:t>of </a:t>
            </a:r>
            <a:r>
              <a:rPr lang="en-US" altLang="en-US" sz="2200" dirty="0" smtClean="0">
                <a:latin typeface="Calibri" panose="020F0502020204030204" pitchFamily="34" charset="0"/>
              </a:rPr>
              <a:t>40-45 cm (16-18 in.). </a:t>
            </a:r>
            <a:endParaRPr lang="en-US" altLang="en-US" sz="2200" dirty="0">
              <a:latin typeface="Calibri" panose="020F0502020204030204" pitchFamily="34" charset="0"/>
            </a:endParaRPr>
          </a:p>
          <a:p>
            <a:pPr>
              <a:lnSpc>
                <a:spcPct val="100000"/>
              </a:lnSpc>
              <a:spcBef>
                <a:spcPts val="0"/>
              </a:spcBef>
              <a:spcAft>
                <a:spcPts val="600"/>
              </a:spcAft>
            </a:pPr>
            <a:r>
              <a:rPr lang="en-US" altLang="en-US" sz="2200" b="1" u="sng" dirty="0">
                <a:latin typeface="Calibri" panose="020F0502020204030204" pitchFamily="34" charset="0"/>
              </a:rPr>
              <a:t>P</a:t>
            </a:r>
            <a:r>
              <a:rPr lang="en-US" altLang="en-US" sz="2200" b="1" u="sng" dirty="0" smtClean="0">
                <a:latin typeface="Calibri" panose="020F0502020204030204" pitchFamily="34" charset="0"/>
              </a:rPr>
              <a:t>seudostratified </a:t>
            </a:r>
            <a:r>
              <a:rPr lang="en-US" altLang="en-US" sz="2200" b="1" u="sng" dirty="0">
                <a:latin typeface="Calibri" panose="020F0502020204030204" pitchFamily="34" charset="0"/>
              </a:rPr>
              <a:t>columnar </a:t>
            </a:r>
            <a:r>
              <a:rPr lang="en-US" altLang="en-US" sz="2200" b="1" u="sng" dirty="0" smtClean="0">
                <a:latin typeface="Calibri" panose="020F0502020204030204" pitchFamily="34" charset="0"/>
              </a:rPr>
              <a:t>epithelium</a:t>
            </a:r>
            <a:r>
              <a:rPr lang="en-US" altLang="en-US" sz="2200" dirty="0" smtClean="0">
                <a:latin typeface="Calibri" panose="020F0502020204030204" pitchFamily="34" charset="0"/>
              </a:rPr>
              <a:t>.</a:t>
            </a:r>
            <a:endParaRPr lang="en-US" altLang="en-US" sz="2200" b="1" dirty="0">
              <a:latin typeface="Calibri" panose="020F0502020204030204" pitchFamily="34" charset="0"/>
            </a:endParaRPr>
          </a:p>
          <a:p>
            <a:pPr>
              <a:lnSpc>
                <a:spcPct val="100000"/>
              </a:lnSpc>
              <a:spcBef>
                <a:spcPts val="0"/>
              </a:spcBef>
              <a:spcAft>
                <a:spcPts val="600"/>
              </a:spcAft>
            </a:pPr>
            <a:r>
              <a:rPr lang="en-US" altLang="en-US" sz="2200" dirty="0">
                <a:latin typeface="Calibri" panose="020F0502020204030204" pitchFamily="34" charset="0"/>
              </a:rPr>
              <a:t>Covered with heavy coating of </a:t>
            </a:r>
            <a:r>
              <a:rPr lang="en-US" altLang="en-US" sz="2200" dirty="0" smtClean="0">
                <a:latin typeface="Calibri" panose="020F0502020204030204" pitchFamily="34" charset="0"/>
              </a:rPr>
              <a:t>muscle. </a:t>
            </a:r>
            <a:endParaRPr lang="en-US" altLang="en-US" sz="2200" dirty="0">
              <a:latin typeface="Calibri" panose="020F0502020204030204" pitchFamily="34" charset="0"/>
            </a:endParaRPr>
          </a:p>
          <a:p>
            <a:pPr>
              <a:lnSpc>
                <a:spcPct val="100000"/>
              </a:lnSpc>
              <a:spcBef>
                <a:spcPts val="0"/>
              </a:spcBef>
              <a:spcAft>
                <a:spcPts val="600"/>
              </a:spcAft>
            </a:pPr>
            <a:r>
              <a:rPr lang="en-US" altLang="en-US" sz="2200" dirty="0" smtClean="0">
                <a:latin typeface="Calibri" panose="020F0502020204030204" pitchFamily="34" charset="0"/>
              </a:rPr>
              <a:t>Expanded portion known as </a:t>
            </a:r>
            <a:r>
              <a:rPr lang="en-US" altLang="en-US" sz="2200" b="1" dirty="0" smtClean="0">
                <a:latin typeface="Calibri" panose="020F0502020204030204" pitchFamily="34" charset="0"/>
              </a:rPr>
              <a:t>ampulla</a:t>
            </a:r>
            <a:r>
              <a:rPr lang="en-US" altLang="en-US" sz="2200" dirty="0" smtClean="0">
                <a:latin typeface="Calibri" panose="020F0502020204030204" pitchFamily="34" charset="0"/>
              </a:rPr>
              <a:t>.</a:t>
            </a:r>
            <a:endParaRPr lang="en-US" altLang="en-US" sz="2200" b="1" dirty="0" smtClean="0">
              <a:latin typeface="Calibri" panose="020F0502020204030204" pitchFamily="34" charset="0"/>
            </a:endParaRPr>
          </a:p>
          <a:p>
            <a:pPr>
              <a:lnSpc>
                <a:spcPct val="100000"/>
              </a:lnSpc>
              <a:spcBef>
                <a:spcPts val="0"/>
              </a:spcBef>
              <a:spcAft>
                <a:spcPts val="600"/>
              </a:spcAft>
            </a:pPr>
            <a:r>
              <a:rPr lang="en-US" altLang="en-US" sz="2200" dirty="0" smtClean="0">
                <a:latin typeface="Calibri" panose="020F0502020204030204" pitchFamily="34" charset="0"/>
              </a:rPr>
              <a:t>Empties </a:t>
            </a:r>
            <a:r>
              <a:rPr lang="en-US" altLang="en-US" sz="2200" dirty="0">
                <a:latin typeface="Calibri" panose="020F0502020204030204" pitchFamily="34" charset="0"/>
              </a:rPr>
              <a:t>into </a:t>
            </a:r>
            <a:r>
              <a:rPr lang="en-US" altLang="en-US" sz="2200" b="1" dirty="0" smtClean="0">
                <a:latin typeface="Calibri" panose="020F0502020204030204" pitchFamily="34" charset="0"/>
              </a:rPr>
              <a:t>prostatic urethra </a:t>
            </a:r>
            <a:r>
              <a:rPr lang="en-US" altLang="en-US" sz="2200" dirty="0">
                <a:latin typeface="Calibri" panose="020F0502020204030204" pitchFamily="34" charset="0"/>
              </a:rPr>
              <a:t>with </a:t>
            </a:r>
            <a:r>
              <a:rPr lang="en-US" altLang="en-US" sz="2200" b="1" dirty="0">
                <a:latin typeface="Calibri" panose="020F0502020204030204" pitchFamily="34" charset="0"/>
              </a:rPr>
              <a:t>seminal </a:t>
            </a:r>
            <a:r>
              <a:rPr lang="en-US" altLang="en-US" sz="2200" b="1" dirty="0" smtClean="0">
                <a:latin typeface="Calibri" panose="020F0502020204030204" pitchFamily="34" charset="0"/>
              </a:rPr>
              <a:t>vesicle</a:t>
            </a:r>
            <a:r>
              <a:rPr lang="en-US" altLang="en-US" sz="2200" dirty="0" smtClean="0">
                <a:latin typeface="Calibri" panose="020F0502020204030204" pitchFamily="34" charset="0"/>
              </a:rPr>
              <a:t>.</a:t>
            </a:r>
            <a:endParaRPr lang="en-US" altLang="en-US" sz="2200" b="1" dirty="0">
              <a:latin typeface="Calibri" panose="020F0502020204030204" pitchFamily="34" charset="0"/>
            </a:endParaRPr>
          </a:p>
          <a:p>
            <a:pPr>
              <a:lnSpc>
                <a:spcPct val="100000"/>
              </a:lnSpc>
              <a:spcBef>
                <a:spcPts val="0"/>
              </a:spcBef>
              <a:spcAft>
                <a:spcPts val="600"/>
              </a:spcAft>
            </a:pPr>
            <a:r>
              <a:rPr lang="en-US" altLang="en-US" sz="2200" dirty="0">
                <a:latin typeface="Calibri" panose="020F0502020204030204" pitchFamily="34" charset="0"/>
              </a:rPr>
              <a:t>Convey sperm </a:t>
            </a:r>
            <a:r>
              <a:rPr lang="en-US" altLang="en-US" sz="2200" dirty="0" smtClean="0">
                <a:latin typeface="Calibri" panose="020F0502020204030204" pitchFamily="34" charset="0"/>
              </a:rPr>
              <a:t>by </a:t>
            </a:r>
            <a:r>
              <a:rPr lang="en-US" altLang="en-US" sz="2200" b="1" u="sng" dirty="0">
                <a:latin typeface="Calibri" panose="020F0502020204030204" pitchFamily="34" charset="0"/>
              </a:rPr>
              <a:t>peristaltic </a:t>
            </a:r>
            <a:r>
              <a:rPr lang="en-US" altLang="en-US" sz="2200" b="1" u="sng" dirty="0" smtClean="0">
                <a:latin typeface="Calibri" panose="020F0502020204030204" pitchFamily="34" charset="0"/>
              </a:rPr>
              <a:t>contractions</a:t>
            </a:r>
            <a:r>
              <a:rPr lang="en-US" altLang="en-US" sz="2200" dirty="0" smtClean="0">
                <a:latin typeface="Calibri" panose="020F0502020204030204" pitchFamily="34" charset="0"/>
              </a:rPr>
              <a:t>.</a:t>
            </a:r>
            <a:endParaRPr lang="en-US" altLang="en-US" sz="2200" b="1" dirty="0">
              <a:latin typeface="Calibri" panose="020F0502020204030204" pitchFamily="34" charset="0"/>
            </a:endParaRPr>
          </a:p>
          <a:p>
            <a:pPr>
              <a:lnSpc>
                <a:spcPct val="100000"/>
              </a:lnSpc>
              <a:spcBef>
                <a:spcPts val="0"/>
              </a:spcBef>
              <a:spcAft>
                <a:spcPts val="600"/>
              </a:spcAft>
            </a:pPr>
            <a:r>
              <a:rPr lang="en-US" altLang="en-US" sz="2200" dirty="0">
                <a:latin typeface="Calibri" panose="020F0502020204030204" pitchFamily="34" charset="0"/>
              </a:rPr>
              <a:t>Stored sperm remain viable for several </a:t>
            </a:r>
            <a:r>
              <a:rPr lang="en-US" altLang="en-US" sz="2200" dirty="0" smtClean="0">
                <a:latin typeface="Calibri" panose="020F0502020204030204" pitchFamily="34" charset="0"/>
              </a:rPr>
              <a:t>months.</a:t>
            </a:r>
            <a:endParaRPr lang="en-US" altLang="en-US" sz="2200" dirty="0">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38</a:t>
            </a:fld>
            <a:endParaRPr lang="en-US" dirty="0"/>
          </a:p>
        </p:txBody>
      </p:sp>
    </p:spTree>
    <p:extLst>
      <p:ext uri="{BB962C8B-B14F-4D97-AF65-F5344CB8AC3E}">
        <p14:creationId xmlns:p14="http://schemas.microsoft.com/office/powerpoint/2010/main" val="22574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noFill/>
        </p:spPr>
        <p:txBody>
          <a:bodyPr>
            <a:normAutofit/>
          </a:bodyPr>
          <a:lstStyle/>
          <a:p>
            <a:pPr algn="ctr" eaLnBrk="1" hangingPunct="1">
              <a:defRPr/>
            </a:pPr>
            <a:r>
              <a:rPr lang="en-US" sz="4000" dirty="0" smtClean="0">
                <a:latin typeface="Calibri Light" panose="020F0302020204030204" pitchFamily="34" charset="0"/>
              </a:rPr>
              <a:t>Semen</a:t>
            </a:r>
          </a:p>
        </p:txBody>
      </p:sp>
      <p:sp>
        <p:nvSpPr>
          <p:cNvPr id="29699" name="Content Placeholder 2"/>
          <p:cNvSpPr>
            <a:spLocks noGrp="1"/>
          </p:cNvSpPr>
          <p:nvPr>
            <p:ph idx="1"/>
          </p:nvPr>
        </p:nvSpPr>
        <p:spPr>
          <a:xfrm>
            <a:off x="4686877" y="1825625"/>
            <a:ext cx="7118445" cy="4351338"/>
          </a:xfrm>
        </p:spPr>
        <p:txBody>
          <a:bodyPr>
            <a:normAutofit fontScale="92500" lnSpcReduction="10000"/>
          </a:bodyPr>
          <a:lstStyle/>
          <a:p>
            <a:pPr eaLnBrk="1" hangingPunct="1">
              <a:lnSpc>
                <a:spcPct val="110000"/>
              </a:lnSpc>
              <a:spcBef>
                <a:spcPts val="0"/>
              </a:spcBef>
            </a:pPr>
            <a:r>
              <a:rPr lang="en-US" altLang="en-US" dirty="0" smtClean="0">
                <a:latin typeface="Calibri" panose="020F0502020204030204" pitchFamily="34" charset="0"/>
              </a:rPr>
              <a:t>Ejaculate: 2-5 ml semen.</a:t>
            </a:r>
          </a:p>
          <a:p>
            <a:pPr lvl="1" eaLnBrk="1" hangingPunct="1">
              <a:lnSpc>
                <a:spcPct val="110000"/>
              </a:lnSpc>
              <a:spcBef>
                <a:spcPts val="0"/>
              </a:spcBef>
              <a:buFont typeface="Calibri" panose="020F0502020204030204" pitchFamily="34" charset="0"/>
              <a:buChar char="‒"/>
            </a:pPr>
            <a:r>
              <a:rPr lang="en-US" altLang="en-US" sz="2400" b="1" dirty="0" smtClean="0">
                <a:latin typeface="Calibri" panose="020F0502020204030204" pitchFamily="34" charset="0"/>
              </a:rPr>
              <a:t>Spermatozoa</a:t>
            </a:r>
            <a:r>
              <a:rPr lang="en-US" altLang="en-US" sz="2400" dirty="0" smtClean="0">
                <a:latin typeface="Calibri" panose="020F0502020204030204" pitchFamily="34" charset="0"/>
              </a:rPr>
              <a:t> - 50-130 million per ml (60% normal).</a:t>
            </a:r>
          </a:p>
          <a:p>
            <a:pPr lvl="1" eaLnBrk="1" hangingPunct="1">
              <a:lnSpc>
                <a:spcPct val="110000"/>
              </a:lnSpc>
              <a:spcBef>
                <a:spcPts val="0"/>
              </a:spcBef>
              <a:buFont typeface="Calibri" panose="020F0502020204030204" pitchFamily="34" charset="0"/>
              <a:buChar char="‒"/>
            </a:pPr>
            <a:r>
              <a:rPr lang="en-US" altLang="en-US" sz="2400" b="1" dirty="0" smtClean="0">
                <a:latin typeface="Calibri" panose="020F0502020204030204" pitchFamily="34" charset="0"/>
              </a:rPr>
              <a:t>Seminal fluid</a:t>
            </a:r>
          </a:p>
          <a:p>
            <a:pPr lvl="2" eaLnBrk="1" hangingPunct="1">
              <a:lnSpc>
                <a:spcPct val="110000"/>
              </a:lnSpc>
              <a:spcBef>
                <a:spcPts val="0"/>
              </a:spcBef>
            </a:pPr>
            <a:r>
              <a:rPr lang="en-US" altLang="en-US" sz="2400" dirty="0" smtClean="0">
                <a:latin typeface="Calibri" panose="020F0502020204030204" pitchFamily="34" charset="0"/>
              </a:rPr>
              <a:t>60% from </a:t>
            </a:r>
            <a:r>
              <a:rPr lang="en-US" altLang="en-US" sz="2400" u="sng" dirty="0" smtClean="0">
                <a:latin typeface="Calibri" panose="020F0502020204030204" pitchFamily="34" charset="0"/>
              </a:rPr>
              <a:t>seminal</a:t>
            </a:r>
            <a:r>
              <a:rPr lang="en-US" altLang="en-US" sz="2400" dirty="0" smtClean="0">
                <a:latin typeface="Calibri" panose="020F0502020204030204" pitchFamily="34" charset="0"/>
              </a:rPr>
              <a:t> glands.</a:t>
            </a:r>
          </a:p>
          <a:p>
            <a:pPr lvl="2" eaLnBrk="1" hangingPunct="1">
              <a:lnSpc>
                <a:spcPct val="110000"/>
              </a:lnSpc>
              <a:spcBef>
                <a:spcPts val="0"/>
              </a:spcBef>
            </a:pPr>
            <a:r>
              <a:rPr lang="en-US" altLang="en-US" sz="2400" dirty="0" smtClean="0">
                <a:latin typeface="Calibri" panose="020F0502020204030204" pitchFamily="34" charset="0"/>
              </a:rPr>
              <a:t>30% from </a:t>
            </a:r>
            <a:r>
              <a:rPr lang="en-US" altLang="en-US" sz="2400" u="sng" dirty="0" smtClean="0">
                <a:latin typeface="Calibri" panose="020F0502020204030204" pitchFamily="34" charset="0"/>
              </a:rPr>
              <a:t>prostate</a:t>
            </a:r>
            <a:r>
              <a:rPr lang="en-US" altLang="en-US" sz="2400" dirty="0" smtClean="0">
                <a:latin typeface="Calibri" panose="020F0502020204030204" pitchFamily="34" charset="0"/>
              </a:rPr>
              <a:t> gland.</a:t>
            </a:r>
          </a:p>
          <a:p>
            <a:pPr lvl="2" eaLnBrk="1" hangingPunct="1">
              <a:lnSpc>
                <a:spcPct val="110000"/>
              </a:lnSpc>
              <a:spcBef>
                <a:spcPts val="0"/>
              </a:spcBef>
            </a:pPr>
            <a:r>
              <a:rPr lang="en-US" altLang="en-US" sz="2400" dirty="0" smtClean="0">
                <a:latin typeface="Calibri" panose="020F0502020204030204" pitchFamily="34" charset="0"/>
              </a:rPr>
              <a:t>5% from nurse cells and </a:t>
            </a:r>
            <a:r>
              <a:rPr lang="en-US" altLang="en-US" sz="2400" u="sng" dirty="0" smtClean="0">
                <a:latin typeface="Calibri" panose="020F0502020204030204" pitchFamily="34" charset="0"/>
              </a:rPr>
              <a:t>epididymis</a:t>
            </a:r>
            <a:r>
              <a:rPr lang="en-US" altLang="en-US" sz="2400" dirty="0" smtClean="0">
                <a:latin typeface="Calibri" panose="020F0502020204030204" pitchFamily="34" charset="0"/>
              </a:rPr>
              <a:t>.</a:t>
            </a:r>
          </a:p>
          <a:p>
            <a:pPr lvl="2" eaLnBrk="1" hangingPunct="1">
              <a:lnSpc>
                <a:spcPct val="110000"/>
              </a:lnSpc>
              <a:spcBef>
                <a:spcPts val="0"/>
              </a:spcBef>
            </a:pPr>
            <a:r>
              <a:rPr lang="en-US" altLang="en-US" sz="2400" dirty="0" smtClean="0">
                <a:latin typeface="Calibri" panose="020F0502020204030204" pitchFamily="34" charset="0"/>
              </a:rPr>
              <a:t>&lt; 5% from </a:t>
            </a:r>
            <a:r>
              <a:rPr lang="en-US" altLang="en-US" sz="2400" u="sng" dirty="0" smtClean="0">
                <a:latin typeface="Calibri" panose="020F0502020204030204" pitchFamily="34" charset="0"/>
              </a:rPr>
              <a:t>bulbourethral</a:t>
            </a:r>
            <a:r>
              <a:rPr lang="en-US" altLang="en-US" sz="2400" dirty="0" smtClean="0">
                <a:latin typeface="Calibri" panose="020F0502020204030204" pitchFamily="34" charset="0"/>
              </a:rPr>
              <a:t> glands.</a:t>
            </a:r>
          </a:p>
          <a:p>
            <a:pPr lvl="1" eaLnBrk="1" hangingPunct="1">
              <a:lnSpc>
                <a:spcPct val="110000"/>
              </a:lnSpc>
              <a:spcBef>
                <a:spcPts val="0"/>
              </a:spcBef>
              <a:buFont typeface="Calibri" panose="020F0502020204030204" pitchFamily="34" charset="0"/>
              <a:buChar char="‒"/>
            </a:pPr>
            <a:r>
              <a:rPr lang="en-US" altLang="en-US" sz="2400" dirty="0" smtClean="0">
                <a:latin typeface="Calibri" panose="020F0502020204030204" pitchFamily="34" charset="0"/>
              </a:rPr>
              <a:t>Enzymes</a:t>
            </a:r>
          </a:p>
          <a:p>
            <a:pPr lvl="2" eaLnBrk="1" hangingPunct="1">
              <a:lnSpc>
                <a:spcPct val="110000"/>
              </a:lnSpc>
              <a:spcBef>
                <a:spcPts val="0"/>
              </a:spcBef>
            </a:pPr>
            <a:r>
              <a:rPr lang="en-US" altLang="en-US" sz="2400" b="1" dirty="0" smtClean="0">
                <a:latin typeface="Calibri" panose="020F0502020204030204" pitchFamily="34" charset="0"/>
              </a:rPr>
              <a:t>Protease</a:t>
            </a:r>
            <a:r>
              <a:rPr lang="en-US" altLang="en-US" sz="2400" dirty="0" smtClean="0">
                <a:latin typeface="Calibri" panose="020F0502020204030204" pitchFamily="34" charset="0"/>
              </a:rPr>
              <a:t> - dissolves mucous.</a:t>
            </a:r>
          </a:p>
          <a:p>
            <a:pPr lvl="2" eaLnBrk="1" hangingPunct="1">
              <a:lnSpc>
                <a:spcPct val="110000"/>
              </a:lnSpc>
              <a:spcBef>
                <a:spcPts val="0"/>
              </a:spcBef>
            </a:pPr>
            <a:r>
              <a:rPr lang="en-US" altLang="en-US" sz="2400" b="1" dirty="0" smtClean="0">
                <a:latin typeface="Calibri" panose="020F0502020204030204" pitchFamily="34" charset="0"/>
              </a:rPr>
              <a:t>Seminalplasmin</a:t>
            </a:r>
            <a:r>
              <a:rPr lang="en-US" altLang="en-US" sz="2400" dirty="0">
                <a:latin typeface="Calibri" panose="020F0502020204030204" pitchFamily="34" charset="0"/>
              </a:rPr>
              <a:t> </a:t>
            </a:r>
            <a:r>
              <a:rPr lang="en-US" altLang="en-US" sz="2400" dirty="0" smtClean="0">
                <a:latin typeface="Calibri" panose="020F0502020204030204" pitchFamily="34" charset="0"/>
              </a:rPr>
              <a:t>– antibiotic.</a:t>
            </a:r>
          </a:p>
          <a:p>
            <a:pPr lvl="2" eaLnBrk="1" hangingPunct="1">
              <a:lnSpc>
                <a:spcPct val="110000"/>
              </a:lnSpc>
              <a:spcBef>
                <a:spcPts val="0"/>
              </a:spcBef>
            </a:pPr>
            <a:r>
              <a:rPr lang="en-US" altLang="en-US" sz="2400" b="1" dirty="0" smtClean="0">
                <a:latin typeface="Calibri" panose="020F0502020204030204" pitchFamily="34" charset="0"/>
              </a:rPr>
              <a:t>Prostatic enzyme </a:t>
            </a:r>
            <a:r>
              <a:rPr lang="en-US" altLang="en-US" sz="2400" dirty="0" smtClean="0">
                <a:latin typeface="Calibri" panose="020F0502020204030204" pitchFamily="34" charset="0"/>
              </a:rPr>
              <a:t>– fibrinogen, fibrin.</a:t>
            </a:r>
          </a:p>
          <a:p>
            <a:pPr lvl="2" eaLnBrk="1" hangingPunct="1">
              <a:lnSpc>
                <a:spcPct val="110000"/>
              </a:lnSpc>
              <a:spcBef>
                <a:spcPts val="0"/>
              </a:spcBef>
            </a:pPr>
            <a:r>
              <a:rPr lang="en-US" altLang="en-US" sz="2400" b="1" dirty="0" smtClean="0">
                <a:latin typeface="Calibri" panose="020F0502020204030204" pitchFamily="34" charset="0"/>
              </a:rPr>
              <a:t>Fibrinolysin</a:t>
            </a:r>
            <a:r>
              <a:rPr lang="en-US" altLang="en-US" sz="2400" dirty="0">
                <a:latin typeface="Calibri" panose="020F0502020204030204" pitchFamily="34" charset="0"/>
              </a:rPr>
              <a:t> </a:t>
            </a:r>
            <a:r>
              <a:rPr lang="en-US" altLang="en-US" sz="2400" dirty="0" smtClean="0">
                <a:latin typeface="Calibri" panose="020F0502020204030204" pitchFamily="34" charset="0"/>
              </a:rPr>
              <a:t>- liquefies clot after 15-30 min.</a:t>
            </a:r>
          </a:p>
          <a:p>
            <a:pPr lvl="1" eaLnBrk="1" hangingPunct="1"/>
            <a:endParaRPr lang="en-US" altLang="en-US" dirty="0" smtClean="0"/>
          </a:p>
        </p:txBody>
      </p:sp>
      <p:pic>
        <p:nvPicPr>
          <p:cNvPr id="5" name="Picture 2" descr="http://a57.foxnews.com/global.fncstatic.com/static/managed/img/legacy/2009/07/876/493/0_21_450_sperm_istock.jpg?ve=1&amp;t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20370"/>
            <a:ext cx="4116174" cy="32453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CF1426-4F7B-450A-9927-41E86A484541}" type="slidenum">
              <a:rPr lang="en-US" smtClean="0"/>
              <a:pPr/>
              <a:t>39</a:t>
            </a:fld>
            <a:endParaRPr lang="en-US" dirty="0"/>
          </a:p>
        </p:txBody>
      </p:sp>
    </p:spTree>
    <p:extLst>
      <p:ext uri="{BB962C8B-B14F-4D97-AF65-F5344CB8AC3E}">
        <p14:creationId xmlns:p14="http://schemas.microsoft.com/office/powerpoint/2010/main" val="118981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1000"/>
                                        <p:tgtEl>
                                          <p:spTgt spid="29699">
                                            <p:txEl>
                                              <p:pRg st="1" end="1"/>
                                            </p:txEl>
                                          </p:spTgt>
                                        </p:tgtEl>
                                      </p:cBhvr>
                                    </p:animEffect>
                                    <p:anim calcmode="lin" valueType="num">
                                      <p:cBhvr>
                                        <p:cTn id="8" dur="1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Effect transition="in" filter="fade">
                                      <p:cBhvr>
                                        <p:cTn id="14" dur="1000"/>
                                        <p:tgtEl>
                                          <p:spTgt spid="29699">
                                            <p:txEl>
                                              <p:pRg st="2" end="2"/>
                                            </p:txEl>
                                          </p:spTgt>
                                        </p:tgtEl>
                                      </p:cBhvr>
                                    </p:animEffect>
                                    <p:anim calcmode="lin" valueType="num">
                                      <p:cBhvr>
                                        <p:cTn id="15" dur="10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969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fade">
                                      <p:cBhvr>
                                        <p:cTn id="19" dur="1000"/>
                                        <p:tgtEl>
                                          <p:spTgt spid="29699">
                                            <p:txEl>
                                              <p:pRg st="3" end="3"/>
                                            </p:txEl>
                                          </p:spTgt>
                                        </p:tgtEl>
                                      </p:cBhvr>
                                    </p:animEffect>
                                    <p:anim calcmode="lin" valueType="num">
                                      <p:cBhvr>
                                        <p:cTn id="20" dur="1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9699">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699">
                                            <p:txEl>
                                              <p:pRg st="4" end="4"/>
                                            </p:txEl>
                                          </p:spTgt>
                                        </p:tgtEl>
                                        <p:attrNameLst>
                                          <p:attrName>style.visibility</p:attrName>
                                        </p:attrNameLst>
                                      </p:cBhvr>
                                      <p:to>
                                        <p:strVal val="visible"/>
                                      </p:to>
                                    </p:set>
                                    <p:animEffect transition="in" filter="fade">
                                      <p:cBhvr>
                                        <p:cTn id="24" dur="1000"/>
                                        <p:tgtEl>
                                          <p:spTgt spid="29699">
                                            <p:txEl>
                                              <p:pRg st="4" end="4"/>
                                            </p:txEl>
                                          </p:spTgt>
                                        </p:tgtEl>
                                      </p:cBhvr>
                                    </p:animEffect>
                                    <p:anim calcmode="lin" valueType="num">
                                      <p:cBhvr>
                                        <p:cTn id="25" dur="10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9699">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699">
                                            <p:txEl>
                                              <p:pRg st="5" end="5"/>
                                            </p:txEl>
                                          </p:spTgt>
                                        </p:tgtEl>
                                        <p:attrNameLst>
                                          <p:attrName>style.visibility</p:attrName>
                                        </p:attrNameLst>
                                      </p:cBhvr>
                                      <p:to>
                                        <p:strVal val="visible"/>
                                      </p:to>
                                    </p:set>
                                    <p:animEffect transition="in" filter="fade">
                                      <p:cBhvr>
                                        <p:cTn id="29" dur="1000"/>
                                        <p:tgtEl>
                                          <p:spTgt spid="29699">
                                            <p:txEl>
                                              <p:pRg st="5" end="5"/>
                                            </p:txEl>
                                          </p:spTgt>
                                        </p:tgtEl>
                                      </p:cBhvr>
                                    </p:animEffect>
                                    <p:anim calcmode="lin" valueType="num">
                                      <p:cBhvr>
                                        <p:cTn id="30" dur="10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9699">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699">
                                            <p:txEl>
                                              <p:pRg st="6" end="6"/>
                                            </p:txEl>
                                          </p:spTgt>
                                        </p:tgtEl>
                                        <p:attrNameLst>
                                          <p:attrName>style.visibility</p:attrName>
                                        </p:attrNameLst>
                                      </p:cBhvr>
                                      <p:to>
                                        <p:strVal val="visible"/>
                                      </p:to>
                                    </p:set>
                                    <p:animEffect transition="in" filter="fade">
                                      <p:cBhvr>
                                        <p:cTn id="34" dur="1000"/>
                                        <p:tgtEl>
                                          <p:spTgt spid="29699">
                                            <p:txEl>
                                              <p:pRg st="6" end="6"/>
                                            </p:txEl>
                                          </p:spTgt>
                                        </p:tgtEl>
                                      </p:cBhvr>
                                    </p:animEffect>
                                    <p:anim calcmode="lin" valueType="num">
                                      <p:cBhvr>
                                        <p:cTn id="35" dur="10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969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9699">
                                            <p:txEl>
                                              <p:pRg st="7" end="7"/>
                                            </p:txEl>
                                          </p:spTgt>
                                        </p:tgtEl>
                                        <p:attrNameLst>
                                          <p:attrName>style.visibility</p:attrName>
                                        </p:attrNameLst>
                                      </p:cBhvr>
                                      <p:to>
                                        <p:strVal val="visible"/>
                                      </p:to>
                                    </p:set>
                                    <p:animEffect transition="in" filter="fade">
                                      <p:cBhvr>
                                        <p:cTn id="41" dur="1000"/>
                                        <p:tgtEl>
                                          <p:spTgt spid="29699">
                                            <p:txEl>
                                              <p:pRg st="7" end="7"/>
                                            </p:txEl>
                                          </p:spTgt>
                                        </p:tgtEl>
                                      </p:cBhvr>
                                    </p:animEffect>
                                    <p:anim calcmode="lin" valueType="num">
                                      <p:cBhvr>
                                        <p:cTn id="42" dur="10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9699">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699">
                                            <p:txEl>
                                              <p:pRg st="8" end="8"/>
                                            </p:txEl>
                                          </p:spTgt>
                                        </p:tgtEl>
                                        <p:attrNameLst>
                                          <p:attrName>style.visibility</p:attrName>
                                        </p:attrNameLst>
                                      </p:cBhvr>
                                      <p:to>
                                        <p:strVal val="visible"/>
                                      </p:to>
                                    </p:set>
                                    <p:animEffect transition="in" filter="fade">
                                      <p:cBhvr>
                                        <p:cTn id="46" dur="1000"/>
                                        <p:tgtEl>
                                          <p:spTgt spid="29699">
                                            <p:txEl>
                                              <p:pRg st="8" end="8"/>
                                            </p:txEl>
                                          </p:spTgt>
                                        </p:tgtEl>
                                      </p:cBhvr>
                                    </p:animEffect>
                                    <p:anim calcmode="lin" valueType="num">
                                      <p:cBhvr>
                                        <p:cTn id="47" dur="10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29699">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9699">
                                            <p:txEl>
                                              <p:pRg st="9" end="9"/>
                                            </p:txEl>
                                          </p:spTgt>
                                        </p:tgtEl>
                                        <p:attrNameLst>
                                          <p:attrName>style.visibility</p:attrName>
                                        </p:attrNameLst>
                                      </p:cBhvr>
                                      <p:to>
                                        <p:strVal val="visible"/>
                                      </p:to>
                                    </p:set>
                                    <p:animEffect transition="in" filter="fade">
                                      <p:cBhvr>
                                        <p:cTn id="51" dur="1000"/>
                                        <p:tgtEl>
                                          <p:spTgt spid="29699">
                                            <p:txEl>
                                              <p:pRg st="9" end="9"/>
                                            </p:txEl>
                                          </p:spTgt>
                                        </p:tgtEl>
                                      </p:cBhvr>
                                    </p:animEffect>
                                    <p:anim calcmode="lin" valueType="num">
                                      <p:cBhvr>
                                        <p:cTn id="52" dur="1000" fill="hold"/>
                                        <p:tgtEl>
                                          <p:spTgt spid="29699">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29699">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9699">
                                            <p:txEl>
                                              <p:pRg st="10" end="10"/>
                                            </p:txEl>
                                          </p:spTgt>
                                        </p:tgtEl>
                                        <p:attrNameLst>
                                          <p:attrName>style.visibility</p:attrName>
                                        </p:attrNameLst>
                                      </p:cBhvr>
                                      <p:to>
                                        <p:strVal val="visible"/>
                                      </p:to>
                                    </p:set>
                                    <p:animEffect transition="in" filter="fade">
                                      <p:cBhvr>
                                        <p:cTn id="56" dur="1000"/>
                                        <p:tgtEl>
                                          <p:spTgt spid="29699">
                                            <p:txEl>
                                              <p:pRg st="10" end="10"/>
                                            </p:txEl>
                                          </p:spTgt>
                                        </p:tgtEl>
                                      </p:cBhvr>
                                    </p:animEffect>
                                    <p:anim calcmode="lin" valueType="num">
                                      <p:cBhvr>
                                        <p:cTn id="57" dur="1000" fill="hold"/>
                                        <p:tgtEl>
                                          <p:spTgt spid="29699">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29699">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9699">
                                            <p:txEl>
                                              <p:pRg st="11" end="11"/>
                                            </p:txEl>
                                          </p:spTgt>
                                        </p:tgtEl>
                                        <p:attrNameLst>
                                          <p:attrName>style.visibility</p:attrName>
                                        </p:attrNameLst>
                                      </p:cBhvr>
                                      <p:to>
                                        <p:strVal val="visible"/>
                                      </p:to>
                                    </p:set>
                                    <p:animEffect transition="in" filter="fade">
                                      <p:cBhvr>
                                        <p:cTn id="61" dur="1000"/>
                                        <p:tgtEl>
                                          <p:spTgt spid="29699">
                                            <p:txEl>
                                              <p:pRg st="11" end="11"/>
                                            </p:txEl>
                                          </p:spTgt>
                                        </p:tgtEl>
                                      </p:cBhvr>
                                    </p:animEffect>
                                    <p:anim calcmode="lin" valueType="num">
                                      <p:cBhvr>
                                        <p:cTn id="62" dur="1000" fill="hold"/>
                                        <p:tgtEl>
                                          <p:spTgt spid="29699">
                                            <p:txEl>
                                              <p:pRg st="11" end="11"/>
                                            </p:txEl>
                                          </p:spTgt>
                                        </p:tgtEl>
                                        <p:attrNameLst>
                                          <p:attrName>ppt_x</p:attrName>
                                        </p:attrNameLst>
                                      </p:cBhvr>
                                      <p:tavLst>
                                        <p:tav tm="0">
                                          <p:val>
                                            <p:strVal val="#ppt_x"/>
                                          </p:val>
                                        </p:tav>
                                        <p:tav tm="100000">
                                          <p:val>
                                            <p:strVal val="#ppt_x"/>
                                          </p:val>
                                        </p:tav>
                                      </p:tavLst>
                                    </p:anim>
                                    <p:anim calcmode="lin" valueType="num">
                                      <p:cBhvr>
                                        <p:cTn id="63" dur="1000" fill="hold"/>
                                        <p:tgtEl>
                                          <p:spTgt spid="2969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bodyPr>
          <a:lstStyle/>
          <a:p>
            <a:pPr algn="ctr">
              <a:defRPr/>
            </a:pPr>
            <a:r>
              <a:rPr lang="en-US" sz="4000" dirty="0" smtClean="0">
                <a:latin typeface="Calibri Light" panose="020F0302020204030204" pitchFamily="34" charset="0"/>
              </a:rPr>
              <a:t>Gonads</a:t>
            </a:r>
          </a:p>
        </p:txBody>
      </p:sp>
      <p:sp>
        <p:nvSpPr>
          <p:cNvPr id="4" name="Text Placeholder 3"/>
          <p:cNvSpPr>
            <a:spLocks noGrp="1"/>
          </p:cNvSpPr>
          <p:nvPr>
            <p:ph type="body" idx="1"/>
          </p:nvPr>
        </p:nvSpPr>
        <p:spPr/>
        <p:txBody>
          <a:bodyPr rtlCol="0">
            <a:normAutofit lnSpcReduction="10000"/>
          </a:bodyPr>
          <a:lstStyle/>
          <a:p>
            <a:pPr algn="ctr">
              <a:defRPr/>
            </a:pPr>
            <a:r>
              <a:rPr lang="en-US" sz="3600" b="0" dirty="0">
                <a:latin typeface="Calibri Light" panose="020F0302020204030204" pitchFamily="34" charset="0"/>
              </a:rPr>
              <a:t>Male</a:t>
            </a:r>
            <a:r>
              <a:rPr lang="en-US" dirty="0" smtClean="0"/>
              <a:t>	</a:t>
            </a:r>
          </a:p>
        </p:txBody>
      </p:sp>
      <p:sp>
        <p:nvSpPr>
          <p:cNvPr id="5124" name="Content Placeholder 4"/>
          <p:cNvSpPr>
            <a:spLocks noGrp="1"/>
          </p:cNvSpPr>
          <p:nvPr>
            <p:ph sz="half" idx="2"/>
          </p:nvPr>
        </p:nvSpPr>
        <p:spPr>
          <a:xfrm>
            <a:off x="609600" y="2438400"/>
            <a:ext cx="5515778" cy="3951288"/>
          </a:xfrm>
          <a:ln>
            <a:noFill/>
            <a:miter lim="800000"/>
            <a:headEnd/>
            <a:tailEnd/>
          </a:ln>
        </p:spPr>
        <p:txBody>
          <a:bodyPr>
            <a:normAutofit/>
          </a:bodyPr>
          <a:lstStyle/>
          <a:p>
            <a:pPr eaLnBrk="1" hangingPunct="1"/>
            <a:r>
              <a:rPr lang="en-US" altLang="en-US" sz="2200" b="1" dirty="0">
                <a:latin typeface="Calibri" panose="020F0502020204030204" pitchFamily="34" charset="0"/>
              </a:rPr>
              <a:t>Testes</a:t>
            </a:r>
          </a:p>
          <a:p>
            <a:pPr marL="731520" lvl="1" indent="-457200" eaLnBrk="1" hangingPunct="1">
              <a:buFont typeface="+mj-lt"/>
              <a:buAutoNum type="arabicPeriod"/>
            </a:pPr>
            <a:r>
              <a:rPr lang="en-US" altLang="en-US" sz="2200" dirty="0">
                <a:latin typeface="Calibri" panose="020F0502020204030204" pitchFamily="34" charset="0"/>
              </a:rPr>
              <a:t>Secrete </a:t>
            </a:r>
            <a:r>
              <a:rPr lang="en-US" altLang="en-US" sz="2200" b="1" dirty="0" smtClean="0">
                <a:latin typeface="Calibri" panose="020F0502020204030204" pitchFamily="34" charset="0"/>
              </a:rPr>
              <a:t>androgens - </a:t>
            </a:r>
            <a:r>
              <a:rPr lang="en-US" altLang="en-US" sz="2200" b="1" u="sng" dirty="0" smtClean="0">
                <a:latin typeface="Calibri" panose="020F0502020204030204" pitchFamily="34" charset="0"/>
              </a:rPr>
              <a:t>testosterone</a:t>
            </a:r>
            <a:endParaRPr lang="en-US" altLang="en-US" sz="2200" dirty="0">
              <a:latin typeface="Calibri" panose="020F0502020204030204" pitchFamily="34" charset="0"/>
            </a:endParaRPr>
          </a:p>
          <a:p>
            <a:pPr marL="731520" lvl="1" indent="-457200">
              <a:buFont typeface="+mj-lt"/>
              <a:buAutoNum type="arabicPeriod"/>
            </a:pPr>
            <a:r>
              <a:rPr lang="en-US" altLang="en-US" sz="2200" dirty="0">
                <a:latin typeface="Calibri" panose="020F0502020204030204" pitchFamily="34" charset="0"/>
              </a:rPr>
              <a:t>Produce </a:t>
            </a:r>
            <a:r>
              <a:rPr lang="en-US" altLang="en-US" sz="2200" dirty="0" smtClean="0">
                <a:latin typeface="Calibri" panose="020F0502020204030204" pitchFamily="34" charset="0"/>
              </a:rPr>
              <a:t>ca. 0.5 </a:t>
            </a:r>
            <a:r>
              <a:rPr lang="en-US" altLang="en-US" sz="2200" dirty="0">
                <a:latin typeface="Calibri" panose="020F0502020204030204" pitchFamily="34" charset="0"/>
              </a:rPr>
              <a:t>billion </a:t>
            </a:r>
            <a:r>
              <a:rPr lang="en-US" altLang="en-US" sz="2200" b="1" u="sng" dirty="0" smtClean="0">
                <a:latin typeface="Calibri" panose="020F0502020204030204" pitchFamily="34" charset="0"/>
              </a:rPr>
              <a:t>spermatozoa</a:t>
            </a:r>
            <a:r>
              <a:rPr lang="en-US" altLang="en-US" sz="2200" i="1" dirty="0" smtClean="0">
                <a:latin typeface="Calibri" panose="020F0502020204030204" pitchFamily="34" charset="0"/>
              </a:rPr>
              <a:t>/day</a:t>
            </a:r>
          </a:p>
          <a:p>
            <a:pPr lvl="2"/>
            <a:r>
              <a:rPr lang="en-US" altLang="en-US" sz="2200" b="1" dirty="0" smtClean="0">
                <a:latin typeface="Calibri" panose="020F0502020204030204" pitchFamily="34" charset="0"/>
              </a:rPr>
              <a:t>Male gametes</a:t>
            </a:r>
            <a:r>
              <a:rPr lang="en-US" altLang="en-US" sz="2200" dirty="0" smtClean="0">
                <a:latin typeface="Calibri" panose="020F0502020204030204" pitchFamily="34" charset="0"/>
              </a:rPr>
              <a:t>.</a:t>
            </a:r>
          </a:p>
          <a:p>
            <a:pPr>
              <a:buFont typeface="Calibri" panose="020F0502020204030204" pitchFamily="34" charset="0"/>
              <a:buChar char="‒"/>
            </a:pPr>
            <a:r>
              <a:rPr lang="en-US" altLang="en-US" sz="2200" b="1" u="sng" dirty="0" smtClean="0">
                <a:latin typeface="Calibri" panose="020F0502020204030204" pitchFamily="34" charset="0"/>
              </a:rPr>
              <a:t>Semen</a:t>
            </a:r>
          </a:p>
          <a:p>
            <a:pPr lvl="2"/>
            <a:r>
              <a:rPr lang="en-US" altLang="en-US" sz="2200" b="1" dirty="0">
                <a:latin typeface="Calibri" panose="020F0502020204030204" pitchFamily="34" charset="0"/>
              </a:rPr>
              <a:t>Spermatozoa</a:t>
            </a:r>
            <a:r>
              <a:rPr lang="en-US" altLang="en-US" sz="2200" dirty="0">
                <a:latin typeface="Calibri" panose="020F0502020204030204" pitchFamily="34" charset="0"/>
              </a:rPr>
              <a:t> </a:t>
            </a:r>
            <a:r>
              <a:rPr lang="en-US" altLang="en-US" sz="2200" dirty="0" smtClean="0">
                <a:latin typeface="Calibri" panose="020F0502020204030204" pitchFamily="34" charset="0"/>
              </a:rPr>
              <a:t>and </a:t>
            </a:r>
            <a:r>
              <a:rPr lang="en-US" altLang="en-US" sz="2200" dirty="0">
                <a:latin typeface="Calibri" panose="020F0502020204030204" pitchFamily="34" charset="0"/>
              </a:rPr>
              <a:t>other </a:t>
            </a:r>
            <a:r>
              <a:rPr lang="en-US" altLang="en-US" sz="2200" dirty="0" smtClean="0">
                <a:latin typeface="Calibri" panose="020F0502020204030204" pitchFamily="34" charset="0"/>
              </a:rPr>
              <a:t>fluids.</a:t>
            </a:r>
          </a:p>
        </p:txBody>
      </p:sp>
      <p:sp>
        <p:nvSpPr>
          <p:cNvPr id="5125" name="Text Placeholder 5"/>
          <p:cNvSpPr>
            <a:spLocks noGrp="1"/>
          </p:cNvSpPr>
          <p:nvPr>
            <p:ph type="body" sz="quarter" idx="3"/>
          </p:nvPr>
        </p:nvSpPr>
        <p:spPr/>
        <p:txBody>
          <a:bodyPr>
            <a:normAutofit lnSpcReduction="10000"/>
          </a:bodyPr>
          <a:lstStyle/>
          <a:p>
            <a:pPr algn="ctr" eaLnBrk="1" hangingPunct="1"/>
            <a:r>
              <a:rPr lang="en-US" altLang="en-US" sz="3600" b="0" dirty="0">
                <a:latin typeface="Calibri Light" panose="020F0302020204030204" pitchFamily="34" charset="0"/>
              </a:rPr>
              <a:t>Female</a:t>
            </a:r>
          </a:p>
        </p:txBody>
      </p:sp>
      <p:sp>
        <p:nvSpPr>
          <p:cNvPr id="5126" name="Content Placeholder 6"/>
          <p:cNvSpPr>
            <a:spLocks noGrp="1"/>
          </p:cNvSpPr>
          <p:nvPr>
            <p:ph sz="quarter" idx="4"/>
          </p:nvPr>
        </p:nvSpPr>
        <p:spPr>
          <a:ln>
            <a:noFill/>
            <a:miter lim="800000"/>
            <a:headEnd/>
            <a:tailEnd/>
          </a:ln>
        </p:spPr>
        <p:txBody>
          <a:bodyPr>
            <a:normAutofit/>
          </a:bodyPr>
          <a:lstStyle/>
          <a:p>
            <a:pPr eaLnBrk="1" hangingPunct="1">
              <a:buFont typeface="Calibri" panose="020F0502020204030204" pitchFamily="34" charset="0"/>
              <a:buChar char="‒"/>
            </a:pPr>
            <a:r>
              <a:rPr lang="en-US" altLang="en-US" sz="2200" b="1" dirty="0">
                <a:latin typeface="Calibri" panose="020F0502020204030204" pitchFamily="34" charset="0"/>
              </a:rPr>
              <a:t>Ovaries</a:t>
            </a:r>
          </a:p>
          <a:p>
            <a:pPr lvl="1">
              <a:buFont typeface="Calibri" panose="020F0502020204030204" pitchFamily="34" charset="0"/>
              <a:buChar char="‒"/>
            </a:pPr>
            <a:r>
              <a:rPr lang="en-US" altLang="en-US" sz="2200" dirty="0">
                <a:latin typeface="Calibri" panose="020F0502020204030204" pitchFamily="34" charset="0"/>
              </a:rPr>
              <a:t>Release one </a:t>
            </a:r>
            <a:r>
              <a:rPr lang="en-US" altLang="en-US" sz="2200" b="1" u="sng" dirty="0" smtClean="0">
                <a:latin typeface="Calibri" panose="020F0502020204030204" pitchFamily="34" charset="0"/>
              </a:rPr>
              <a:t>oocyte</a:t>
            </a:r>
            <a:r>
              <a:rPr lang="en-US" altLang="en-US" sz="2200" i="1" dirty="0" smtClean="0">
                <a:latin typeface="Calibri" panose="020F0502020204030204" pitchFamily="34" charset="0"/>
              </a:rPr>
              <a:t> </a:t>
            </a:r>
            <a:r>
              <a:rPr lang="en-US" altLang="en-US" sz="2200" dirty="0">
                <a:latin typeface="Calibri" panose="020F0502020204030204" pitchFamily="34" charset="0"/>
              </a:rPr>
              <a:t>per month</a:t>
            </a:r>
          </a:p>
          <a:p>
            <a:pPr lvl="2"/>
            <a:r>
              <a:rPr lang="en-US" altLang="en-US" sz="2200" b="1" dirty="0" smtClean="0">
                <a:latin typeface="Calibri" panose="020F0502020204030204" pitchFamily="34" charset="0"/>
              </a:rPr>
              <a:t>Immature gamete</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1" eaLnBrk="1" hangingPunct="1">
              <a:buFont typeface="Calibri" panose="020F0502020204030204" pitchFamily="34" charset="0"/>
              <a:buChar char="‒"/>
            </a:pPr>
            <a:r>
              <a:rPr lang="en-US" altLang="en-US" sz="2200" b="1" u="sng" dirty="0" smtClean="0">
                <a:latin typeface="Calibri" panose="020F0502020204030204" pitchFamily="34" charset="0"/>
              </a:rPr>
              <a:t>Ovum</a:t>
            </a:r>
          </a:p>
          <a:p>
            <a:pPr lvl="2"/>
            <a:r>
              <a:rPr lang="en-US" altLang="en-US" sz="2200" b="1" dirty="0" smtClean="0">
                <a:latin typeface="Calibri" panose="020F0502020204030204" pitchFamily="34" charset="0"/>
              </a:rPr>
              <a:t>Mature </a:t>
            </a:r>
            <a:r>
              <a:rPr lang="en-US" altLang="en-US" sz="2200" b="1" dirty="0" smtClean="0">
                <a:latin typeface="Calibri" panose="020F0502020204030204" pitchFamily="34" charset="0"/>
              </a:rPr>
              <a:t>(capable of fertilization) female </a:t>
            </a:r>
            <a:r>
              <a:rPr lang="en-US" altLang="en-US" sz="2200" b="1" dirty="0" smtClean="0">
                <a:latin typeface="Calibri" panose="020F0502020204030204" pitchFamily="34" charset="0"/>
              </a:rPr>
              <a:t>gamete</a:t>
            </a:r>
            <a:r>
              <a:rPr lang="en-US" altLang="en-US" sz="2200" dirty="0" smtClean="0">
                <a:latin typeface="Calibri" panose="020F0502020204030204" pitchFamily="34" charset="0"/>
              </a:rPr>
              <a:t>.</a:t>
            </a:r>
            <a:endParaRPr lang="en-US" altLang="en-US" sz="2200" b="1" dirty="0">
              <a:latin typeface="Calibri" panose="020F0502020204030204" pitchFamily="34" charset="0"/>
            </a:endParaRPr>
          </a:p>
        </p:txBody>
      </p:sp>
      <p:sp>
        <p:nvSpPr>
          <p:cNvPr id="3" name="Oval 2"/>
          <p:cNvSpPr/>
          <p:nvPr/>
        </p:nvSpPr>
        <p:spPr>
          <a:xfrm>
            <a:off x="9996739" y="1765350"/>
            <a:ext cx="252729" cy="245662"/>
          </a:xfrm>
          <a:prstGeom prst="ellipse">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inus 5"/>
          <p:cNvSpPr/>
          <p:nvPr/>
        </p:nvSpPr>
        <p:spPr>
          <a:xfrm rot="5400000">
            <a:off x="9958157" y="2094602"/>
            <a:ext cx="329891" cy="128643"/>
          </a:xfrm>
          <a:prstGeom prst="mathMinus">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inus 11"/>
          <p:cNvSpPr/>
          <p:nvPr/>
        </p:nvSpPr>
        <p:spPr>
          <a:xfrm>
            <a:off x="9944508" y="2071794"/>
            <a:ext cx="329891" cy="128643"/>
          </a:xfrm>
          <a:prstGeom prst="mathMinus">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3632411" y="1940558"/>
            <a:ext cx="252729" cy="245662"/>
          </a:xfrm>
          <a:prstGeom prst="ellipse">
            <a:avLst/>
          </a:prstGeom>
          <a:noFill/>
          <a:ln w="57150">
            <a:solidFill>
              <a:srgbClr val="004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rot="18668873">
            <a:off x="3813586" y="1815454"/>
            <a:ext cx="265794" cy="124172"/>
          </a:xfrm>
          <a:prstGeom prst="rightArrow">
            <a:avLst/>
          </a:prstGeom>
          <a:solidFill>
            <a:srgbClr val="0070C0"/>
          </a:solidFill>
          <a:ln>
            <a:solidFill>
              <a:srgbClr val="004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99CF1426-4F7B-450A-9927-41E86A484541}" type="slidenum">
              <a:rPr lang="en-US" smtClean="0"/>
              <a:pPr/>
              <a:t>4</a:t>
            </a:fld>
            <a:endParaRPr lang="en-US" dirty="0"/>
          </a:p>
        </p:txBody>
      </p:sp>
    </p:spTree>
    <p:extLst>
      <p:ext uri="{BB962C8B-B14F-4D97-AF65-F5344CB8AC3E}">
        <p14:creationId xmlns:p14="http://schemas.microsoft.com/office/powerpoint/2010/main" val="1735224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www.youtube.com/watch?v=iZAQl9w_zSQ</a:t>
            </a:r>
            <a:endParaRPr lang="en-US" dirty="0" smtClean="0"/>
          </a:p>
          <a:p>
            <a:endParaRPr lang="en-US" dirty="0"/>
          </a:p>
          <a:p>
            <a:r>
              <a:rPr lang="en-US" dirty="0">
                <a:hlinkClick r:id="rId3"/>
              </a:rPr>
              <a:t>https://</a:t>
            </a:r>
            <a:r>
              <a:rPr lang="en-US" dirty="0" smtClean="0">
                <a:hlinkClick r:id="rId3"/>
              </a:rPr>
              <a:t>www.youtube.com/watch?v=2JGqVQv7LEU</a:t>
            </a:r>
            <a:endParaRPr lang="en-US" dirty="0" smtClean="0"/>
          </a:p>
          <a:p>
            <a:endParaRPr lang="en-US"/>
          </a:p>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40</a:t>
            </a:fld>
            <a:endParaRPr lang="en-US" dirty="0"/>
          </a:p>
        </p:txBody>
      </p:sp>
    </p:spTree>
    <p:extLst>
      <p:ext uri="{BB962C8B-B14F-4D97-AF65-F5344CB8AC3E}">
        <p14:creationId xmlns:p14="http://schemas.microsoft.com/office/powerpoint/2010/main" val="432944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Light" panose="020F0302020204030204" pitchFamily="34" charset="0"/>
              </a:rPr>
              <a:t>Activities</a:t>
            </a:r>
            <a:endParaRPr lang="en-US" dirty="0">
              <a:latin typeface="Calibri Light" panose="020F030202020403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latin typeface="Calibri" panose="020F0502020204030204" pitchFamily="34" charset="0"/>
              </a:rPr>
              <a:t>Study and review all models of male reproduction for structure identification.</a:t>
            </a:r>
          </a:p>
          <a:p>
            <a:pPr>
              <a:buFont typeface="Wingdings" panose="05000000000000000000" pitchFamily="2" charset="2"/>
              <a:buChar char="Ø"/>
            </a:pPr>
            <a:r>
              <a:rPr lang="en-US" dirty="0" smtClean="0">
                <a:latin typeface="Calibri" panose="020F0502020204030204" pitchFamily="34" charset="0"/>
              </a:rPr>
              <a:t>Microscopic observation: histology of the penis and testis.</a:t>
            </a:r>
          </a:p>
          <a:p>
            <a:pPr>
              <a:buFont typeface="Wingdings" panose="05000000000000000000" pitchFamily="2" charset="2"/>
              <a:buChar char="Ø"/>
            </a:pPr>
            <a:r>
              <a:rPr lang="en-US" dirty="0" smtClean="0">
                <a:latin typeface="Calibri" panose="020F0502020204030204" pitchFamily="34" charset="0"/>
              </a:rPr>
              <a:t>Answer all associated questions in Survival Guide.</a:t>
            </a:r>
          </a:p>
          <a:p>
            <a:pPr>
              <a:buFont typeface="Wingdings" panose="05000000000000000000" pitchFamily="2" charset="2"/>
              <a:buChar char="Ø"/>
            </a:pP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41</a:t>
            </a:fld>
            <a:endParaRPr lang="en-US" dirty="0"/>
          </a:p>
        </p:txBody>
      </p:sp>
      <p:pic>
        <p:nvPicPr>
          <p:cNvPr id="1026" name="Picture 2" descr="https://i.ytimg.com/vi/54984GsSSw4/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641" y="3124199"/>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ltagen.com/target/histologyatlas/atlas_files/male_rep/testis_40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955" y="3124199"/>
            <a:ext cx="438913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603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0837" y="166419"/>
            <a:ext cx="10024841" cy="6691581"/>
          </a:xfrm>
        </p:spPr>
      </p:pic>
      <p:sp>
        <p:nvSpPr>
          <p:cNvPr id="4" name="Slide Number Placeholder 3"/>
          <p:cNvSpPr>
            <a:spLocks noGrp="1"/>
          </p:cNvSpPr>
          <p:nvPr>
            <p:ph type="sldNum" sz="quarter" idx="12"/>
          </p:nvPr>
        </p:nvSpPr>
        <p:spPr/>
        <p:txBody>
          <a:bodyPr/>
          <a:lstStyle/>
          <a:p>
            <a:fld id="{99CF1426-4F7B-450A-9927-41E86A484541}" type="slidenum">
              <a:rPr lang="en-US" smtClean="0"/>
              <a:pPr/>
              <a:t>42</a:t>
            </a:fld>
            <a:endParaRPr lang="en-US" dirty="0"/>
          </a:p>
        </p:txBody>
      </p:sp>
    </p:spTree>
    <p:extLst>
      <p:ext uri="{BB962C8B-B14F-4D97-AF65-F5344CB8AC3E}">
        <p14:creationId xmlns:p14="http://schemas.microsoft.com/office/powerpoint/2010/main" val="4053399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691" y="280283"/>
            <a:ext cx="10895681" cy="7254993"/>
          </a:xfrm>
        </p:spPr>
      </p:pic>
      <p:sp>
        <p:nvSpPr>
          <p:cNvPr id="4" name="Slide Number Placeholder 3"/>
          <p:cNvSpPr>
            <a:spLocks noGrp="1"/>
          </p:cNvSpPr>
          <p:nvPr>
            <p:ph type="sldNum" sz="quarter" idx="12"/>
          </p:nvPr>
        </p:nvSpPr>
        <p:spPr/>
        <p:txBody>
          <a:bodyPr/>
          <a:lstStyle/>
          <a:p>
            <a:fld id="{99CF1426-4F7B-450A-9927-41E86A484541}" type="slidenum">
              <a:rPr lang="en-US" smtClean="0"/>
              <a:pPr/>
              <a:t>43</a:t>
            </a:fld>
            <a:endParaRPr lang="en-US" dirty="0"/>
          </a:p>
        </p:txBody>
      </p:sp>
    </p:spTree>
    <p:extLst>
      <p:ext uri="{BB962C8B-B14F-4D97-AF65-F5344CB8AC3E}">
        <p14:creationId xmlns:p14="http://schemas.microsoft.com/office/powerpoint/2010/main" val="205986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859" y="347472"/>
            <a:ext cx="6892947" cy="5410964"/>
          </a:xfrm>
        </p:spPr>
      </p:pic>
      <p:sp>
        <p:nvSpPr>
          <p:cNvPr id="4" name="Slide Number Placeholder 3"/>
          <p:cNvSpPr>
            <a:spLocks noGrp="1"/>
          </p:cNvSpPr>
          <p:nvPr>
            <p:ph type="sldNum" sz="quarter" idx="12"/>
          </p:nvPr>
        </p:nvSpPr>
        <p:spPr/>
        <p:txBody>
          <a:bodyPr/>
          <a:lstStyle/>
          <a:p>
            <a:fld id="{99CF1426-4F7B-450A-9927-41E86A484541}" type="slidenum">
              <a:rPr lang="en-US" smtClean="0"/>
              <a:pPr/>
              <a:t>44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859" y="-47434"/>
            <a:ext cx="7610475" cy="6200775"/>
          </a:xfrm>
          <a:prstGeom prst="rect">
            <a:avLst/>
          </a:prstGeom>
        </p:spPr>
      </p:pic>
    </p:spTree>
    <p:extLst>
      <p:ext uri="{BB962C8B-B14F-4D97-AF65-F5344CB8AC3E}">
        <p14:creationId xmlns:p14="http://schemas.microsoft.com/office/powerpoint/2010/main" val="3368556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4597" y="533400"/>
            <a:ext cx="9282805" cy="6019201"/>
          </a:xfrm>
        </p:spPr>
      </p:pic>
      <p:sp>
        <p:nvSpPr>
          <p:cNvPr id="4" name="Slide Number Placeholder 3"/>
          <p:cNvSpPr>
            <a:spLocks noGrp="1"/>
          </p:cNvSpPr>
          <p:nvPr>
            <p:ph type="sldNum" sz="quarter" idx="12"/>
          </p:nvPr>
        </p:nvSpPr>
        <p:spPr/>
        <p:txBody>
          <a:bodyPr/>
          <a:lstStyle/>
          <a:p>
            <a:fld id="{99CF1426-4F7B-450A-9927-41E86A484541}" type="slidenum">
              <a:rPr lang="en-US" smtClean="0"/>
              <a:pPr/>
              <a:t>45</a:t>
            </a:fld>
            <a:endParaRPr lang="en-US" dirty="0"/>
          </a:p>
        </p:txBody>
      </p:sp>
    </p:spTree>
    <p:extLst>
      <p:ext uri="{BB962C8B-B14F-4D97-AF65-F5344CB8AC3E}">
        <p14:creationId xmlns:p14="http://schemas.microsoft.com/office/powerpoint/2010/main" val="2108704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Female Reproductive System Consists of…..</a:t>
            </a:r>
          </a:p>
        </p:txBody>
      </p:sp>
      <p:pic>
        <p:nvPicPr>
          <p:cNvPr id="1026" name="Picture 2" descr="E:\28_Labeled\figure_28_13_0_labeled.jpg"/>
          <p:cNvPicPr>
            <a:picLocks noGrp="1" noChangeAspect="1" noChangeArrowheads="1"/>
          </p:cNvPicPr>
          <p:nvPr>
            <p:ph idx="1"/>
          </p:nvPr>
        </p:nvPicPr>
        <p:blipFill>
          <a:blip r:embed="rId3" cstate="print"/>
          <a:stretch>
            <a:fillRect/>
          </a:stretch>
        </p:blipFill>
        <p:spPr bwMode="auto">
          <a:xfrm>
            <a:off x="3482933" y="1446663"/>
            <a:ext cx="8063076" cy="5254388"/>
          </a:xfrm>
          <a:prstGeom prst="rect">
            <a:avLst/>
          </a:prstGeom>
          <a:noFill/>
        </p:spPr>
      </p:pic>
      <p:sp>
        <p:nvSpPr>
          <p:cNvPr id="3" name="Rectangle 2"/>
          <p:cNvSpPr/>
          <p:nvPr/>
        </p:nvSpPr>
        <p:spPr>
          <a:xfrm>
            <a:off x="973535" y="2690336"/>
            <a:ext cx="2684065" cy="1785104"/>
          </a:xfrm>
          <a:prstGeom prst="rect">
            <a:avLst/>
          </a:prstGeom>
          <a:ln>
            <a:noFill/>
          </a:ln>
        </p:spPr>
        <p:txBody>
          <a:bodyPr wrap="square">
            <a:spAutoFit/>
          </a:bodyPr>
          <a:lstStyle/>
          <a:p>
            <a:pPr marL="342900" indent="-342900">
              <a:lnSpc>
                <a:spcPct val="100000"/>
              </a:lnSpc>
              <a:spcBef>
                <a:spcPts val="0"/>
              </a:spcBef>
              <a:buFont typeface="Wingdings" panose="05000000000000000000" pitchFamily="2" charset="2"/>
              <a:buChar char="Ø"/>
            </a:pPr>
            <a:r>
              <a:rPr lang="en-US" altLang="en-US" sz="2200" b="1" dirty="0" smtClean="0">
                <a:solidFill>
                  <a:srgbClr val="FFC000"/>
                </a:solidFill>
                <a:latin typeface="Calibri" panose="020F0502020204030204" pitchFamily="34" charset="0"/>
              </a:rPr>
              <a:t>Ovary (2)</a:t>
            </a:r>
            <a:endParaRPr lang="en-US" altLang="en-US" sz="2200" b="1" dirty="0">
              <a:solidFill>
                <a:srgbClr val="FFC000"/>
              </a:solidFill>
              <a:latin typeface="Calibri" panose="020F0502020204030204" pitchFamily="34" charset="0"/>
            </a:endParaRPr>
          </a:p>
          <a:p>
            <a:pPr marL="342900" indent="-342900">
              <a:lnSpc>
                <a:spcPct val="100000"/>
              </a:lnSpc>
              <a:spcBef>
                <a:spcPts val="0"/>
              </a:spcBef>
              <a:buFont typeface="Wingdings" panose="05000000000000000000" pitchFamily="2" charset="2"/>
              <a:buChar char="Ø"/>
            </a:pPr>
            <a:r>
              <a:rPr lang="en-US" altLang="en-US" sz="2200" b="1" dirty="0">
                <a:solidFill>
                  <a:srgbClr val="FF0000"/>
                </a:solidFill>
                <a:latin typeface="Calibri" panose="020F0502020204030204" pitchFamily="34" charset="0"/>
              </a:rPr>
              <a:t>Uterine </a:t>
            </a:r>
            <a:r>
              <a:rPr lang="en-US" altLang="en-US" sz="2200" b="1" dirty="0" smtClean="0">
                <a:solidFill>
                  <a:srgbClr val="FF0000"/>
                </a:solidFill>
                <a:latin typeface="Calibri" panose="020F0502020204030204" pitchFamily="34" charset="0"/>
              </a:rPr>
              <a:t>tube (2)</a:t>
            </a:r>
            <a:endParaRPr lang="en-US" altLang="en-US" sz="2200" b="1" dirty="0">
              <a:solidFill>
                <a:srgbClr val="FF0000"/>
              </a:solidFill>
              <a:latin typeface="Calibri" panose="020F0502020204030204" pitchFamily="34" charset="0"/>
            </a:endParaRPr>
          </a:p>
          <a:p>
            <a:pPr marL="342900" indent="-342900">
              <a:lnSpc>
                <a:spcPct val="100000"/>
              </a:lnSpc>
              <a:spcBef>
                <a:spcPts val="0"/>
              </a:spcBef>
              <a:buFont typeface="Wingdings" panose="05000000000000000000" pitchFamily="2" charset="2"/>
              <a:buChar char="Ø"/>
            </a:pPr>
            <a:r>
              <a:rPr lang="en-US" altLang="en-US" sz="2200" b="1" dirty="0">
                <a:solidFill>
                  <a:srgbClr val="004DE6"/>
                </a:solidFill>
                <a:latin typeface="Calibri" panose="020F0502020204030204" pitchFamily="34" charset="0"/>
              </a:rPr>
              <a:t>Uterus</a:t>
            </a:r>
          </a:p>
          <a:p>
            <a:pPr marL="342900" indent="-342900">
              <a:lnSpc>
                <a:spcPct val="100000"/>
              </a:lnSpc>
              <a:spcBef>
                <a:spcPts val="0"/>
              </a:spcBef>
              <a:buFont typeface="Wingdings" panose="05000000000000000000" pitchFamily="2" charset="2"/>
              <a:buChar char="Ø"/>
            </a:pPr>
            <a:r>
              <a:rPr lang="en-US" altLang="en-US" sz="2200" b="1" dirty="0">
                <a:solidFill>
                  <a:schemeClr val="accent6">
                    <a:lumMod val="50000"/>
                  </a:schemeClr>
                </a:solidFill>
                <a:latin typeface="Calibri" panose="020F0502020204030204" pitchFamily="34" charset="0"/>
              </a:rPr>
              <a:t>Vagina</a:t>
            </a:r>
          </a:p>
          <a:p>
            <a:pPr marL="342900" indent="-342900">
              <a:lnSpc>
                <a:spcPct val="100000"/>
              </a:lnSpc>
              <a:spcBef>
                <a:spcPts val="0"/>
              </a:spcBef>
              <a:buFont typeface="Wingdings" panose="05000000000000000000" pitchFamily="2" charset="2"/>
              <a:buChar char="Ø"/>
            </a:pPr>
            <a:r>
              <a:rPr lang="en-US" altLang="en-US" sz="2200" b="1" dirty="0">
                <a:solidFill>
                  <a:srgbClr val="7030A0"/>
                </a:solidFill>
                <a:latin typeface="Calibri" panose="020F0502020204030204" pitchFamily="34" charset="0"/>
              </a:rPr>
              <a:t>Vulva</a:t>
            </a:r>
          </a:p>
        </p:txBody>
      </p:sp>
      <p:sp>
        <p:nvSpPr>
          <p:cNvPr id="5" name="Rectangle 4"/>
          <p:cNvSpPr/>
          <p:nvPr/>
        </p:nvSpPr>
        <p:spPr>
          <a:xfrm>
            <a:off x="5500048" y="2292823"/>
            <a:ext cx="1105480" cy="31389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693391" y="2975212"/>
            <a:ext cx="925785" cy="2701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0270162" y="4629328"/>
            <a:ext cx="681026" cy="283866"/>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013742" y="2799523"/>
            <a:ext cx="589612" cy="298519"/>
          </a:xfrm>
          <a:prstGeom prst="rect">
            <a:avLst/>
          </a:prstGeom>
          <a:noFill/>
          <a:ln w="57150">
            <a:solidFill>
              <a:srgbClr val="004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667534" y="5486400"/>
            <a:ext cx="1137314" cy="77792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46</a:t>
            </a:fld>
            <a:endParaRPr lang="en-US" dirty="0"/>
          </a:p>
        </p:txBody>
      </p:sp>
    </p:spTree>
    <p:extLst>
      <p:ext uri="{BB962C8B-B14F-4D97-AF65-F5344CB8AC3E}">
        <p14:creationId xmlns:p14="http://schemas.microsoft.com/office/powerpoint/2010/main" val="25735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1)">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heel(1)">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Vulva: External Genitalia - Homology</a:t>
            </a:r>
          </a:p>
        </p:txBody>
      </p:sp>
      <p:sp>
        <p:nvSpPr>
          <p:cNvPr id="2" name="Content Placeholder 1"/>
          <p:cNvSpPr>
            <a:spLocks noGrp="1"/>
          </p:cNvSpPr>
          <p:nvPr>
            <p:ph sz="half" idx="2"/>
          </p:nvPr>
        </p:nvSpPr>
        <p:spPr>
          <a:xfrm>
            <a:off x="6172199" y="1825625"/>
            <a:ext cx="6019801" cy="4351338"/>
          </a:xfrm>
          <a:ln>
            <a:noFill/>
          </a:ln>
        </p:spPr>
        <p:txBody>
          <a:bodyPr/>
          <a:lstStyle/>
          <a:p>
            <a:pPr>
              <a:lnSpc>
                <a:spcPct val="100000"/>
              </a:lnSpc>
              <a:spcBef>
                <a:spcPts val="0"/>
              </a:spcBef>
            </a:pPr>
            <a:r>
              <a:rPr lang="en-US" altLang="en-US" sz="2200" dirty="0">
                <a:latin typeface="Calibri" panose="020F0502020204030204" pitchFamily="34" charset="0"/>
              </a:rPr>
              <a:t>Embryonic </a:t>
            </a:r>
            <a:r>
              <a:rPr lang="en-US" altLang="en-US" sz="2200" dirty="0" smtClean="0">
                <a:latin typeface="Calibri" panose="020F0502020204030204" pitchFamily="34" charset="0"/>
              </a:rPr>
              <a:t>origins</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dirty="0">
                <a:solidFill>
                  <a:srgbClr val="0070C0"/>
                </a:solidFill>
                <a:latin typeface="Calibri" panose="020F0502020204030204" pitchFamily="34" charset="0"/>
              </a:rPr>
              <a:t>Clitoris</a:t>
            </a:r>
            <a:r>
              <a:rPr lang="en-US" altLang="en-US" sz="2200" b="1" dirty="0">
                <a:solidFill>
                  <a:schemeClr val="accent5"/>
                </a:solidFill>
                <a:latin typeface="Calibri" panose="020F0502020204030204" pitchFamily="34" charset="0"/>
              </a:rPr>
              <a:t> </a:t>
            </a:r>
            <a:r>
              <a:rPr lang="en-US" altLang="en-US" sz="2200" dirty="0">
                <a:latin typeface="Calibri" panose="020F0502020204030204" pitchFamily="34" charset="0"/>
              </a:rPr>
              <a:t>= </a:t>
            </a:r>
            <a:r>
              <a:rPr lang="en-US" altLang="en-US" sz="2200" dirty="0" smtClean="0">
                <a:latin typeface="Calibri" panose="020F0502020204030204" pitchFamily="34" charset="0"/>
              </a:rPr>
              <a:t>penis (corpus </a:t>
            </a:r>
            <a:r>
              <a:rPr lang="en-US" altLang="en-US" sz="2200" dirty="0">
                <a:latin typeface="Calibri" panose="020F0502020204030204" pitchFamily="34" charset="0"/>
              </a:rPr>
              <a:t>cavernosa</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dirty="0" smtClean="0">
                <a:solidFill>
                  <a:srgbClr val="C00000"/>
                </a:solidFill>
                <a:latin typeface="Calibri" panose="020F0502020204030204" pitchFamily="34" charset="0"/>
              </a:rPr>
              <a:t>Labia majora and minora </a:t>
            </a:r>
            <a:r>
              <a:rPr lang="en-US" altLang="en-US" sz="2200" dirty="0">
                <a:latin typeface="Calibri" panose="020F0502020204030204" pitchFamily="34" charset="0"/>
              </a:rPr>
              <a:t>= </a:t>
            </a:r>
            <a:r>
              <a:rPr lang="en-US" altLang="en-US" sz="2200" dirty="0" smtClean="0">
                <a:latin typeface="Calibri" panose="020F0502020204030204" pitchFamily="34" charset="0"/>
              </a:rPr>
              <a:t>scrotum.</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dirty="0" smtClean="0">
                <a:solidFill>
                  <a:srgbClr val="FFC000"/>
                </a:solidFill>
                <a:latin typeface="Calibri" panose="020F0502020204030204" pitchFamily="34" charset="0"/>
              </a:rPr>
              <a:t>Greater vestibular (Bartholin’s) glands</a:t>
            </a:r>
            <a:r>
              <a:rPr lang="en-US" altLang="en-US" sz="2200" b="1" dirty="0" smtClean="0">
                <a:solidFill>
                  <a:schemeClr val="accent4"/>
                </a:solidFill>
                <a:latin typeface="Calibri" panose="020F0502020204030204" pitchFamily="34" charset="0"/>
              </a:rPr>
              <a:t> </a:t>
            </a:r>
            <a:r>
              <a:rPr lang="en-US" altLang="en-US" sz="2200" dirty="0">
                <a:latin typeface="Calibri" panose="020F0502020204030204" pitchFamily="34" charset="0"/>
              </a:rPr>
              <a:t>= </a:t>
            </a:r>
            <a:r>
              <a:rPr lang="en-US" altLang="en-US" sz="2200" dirty="0" smtClean="0">
                <a:latin typeface="Calibri" panose="020F0502020204030204" pitchFamily="34" charset="0"/>
              </a:rPr>
              <a:t>bulbo-urethral gland.</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dirty="0">
                <a:solidFill>
                  <a:srgbClr val="7030A0"/>
                </a:solidFill>
                <a:latin typeface="Calibri" panose="020F0502020204030204" pitchFamily="34" charset="0"/>
              </a:rPr>
              <a:t>Vestibular bulbs </a:t>
            </a:r>
            <a:r>
              <a:rPr lang="en-US" altLang="en-US" sz="2200" dirty="0">
                <a:latin typeface="Calibri" panose="020F0502020204030204" pitchFamily="34" charset="0"/>
              </a:rPr>
              <a:t>= </a:t>
            </a:r>
            <a:r>
              <a:rPr lang="en-US" altLang="en-US" sz="2200" dirty="0" smtClean="0">
                <a:latin typeface="Calibri" panose="020F0502020204030204" pitchFamily="34" charset="0"/>
              </a:rPr>
              <a:t>corpus </a:t>
            </a:r>
            <a:r>
              <a:rPr lang="en-US" altLang="en-US" sz="2200" dirty="0" err="1" smtClean="0">
                <a:latin typeface="Calibri" panose="020F0502020204030204" pitchFamily="34" charset="0"/>
              </a:rPr>
              <a:t>spongiosum</a:t>
            </a:r>
            <a:r>
              <a:rPr lang="en-US" altLang="en-US" sz="2200" dirty="0" smtClean="0">
                <a:latin typeface="Calibri" panose="020F0502020204030204" pitchFamily="34" charset="0"/>
              </a:rPr>
              <a:t>.</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Perineum: the area between the anus and vulva or scrotum</a:t>
            </a:r>
            <a:endParaRPr lang="en-US" altLang="en-US" sz="2200" dirty="0">
              <a:latin typeface="Calibri" panose="020F0502020204030204" pitchFamily="34" charset="0"/>
            </a:endParaRPr>
          </a:p>
          <a:p>
            <a:pPr lvl="1">
              <a:buFont typeface="Calibri" panose="020F0502020204030204" pitchFamily="34" charset="0"/>
              <a:buChar char="‒"/>
            </a:pP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5910" y="1555846"/>
            <a:ext cx="5626289" cy="4954136"/>
          </a:xfrm>
        </p:spPr>
      </p:pic>
      <p:sp>
        <p:nvSpPr>
          <p:cNvPr id="6" name="Oval 5"/>
          <p:cNvSpPr/>
          <p:nvPr/>
        </p:nvSpPr>
        <p:spPr>
          <a:xfrm>
            <a:off x="5049665" y="2238234"/>
            <a:ext cx="1091830" cy="51862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967777" y="3374363"/>
            <a:ext cx="1271526" cy="51862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4214" y="2622099"/>
            <a:ext cx="1500119" cy="5186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967777" y="3920279"/>
            <a:ext cx="1244230" cy="6790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99190" y="4275755"/>
            <a:ext cx="1500119" cy="5186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47</a:t>
            </a:fld>
            <a:endParaRPr lang="en-US" dirty="0"/>
          </a:p>
        </p:txBody>
      </p:sp>
    </p:spTree>
    <p:extLst>
      <p:ext uri="{BB962C8B-B14F-4D97-AF65-F5344CB8AC3E}">
        <p14:creationId xmlns:p14="http://schemas.microsoft.com/office/powerpoint/2010/main" val="23448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Vagina and its Function</a:t>
            </a:r>
          </a:p>
        </p:txBody>
      </p:sp>
      <p:sp>
        <p:nvSpPr>
          <p:cNvPr id="7" name="Content Placeholder 6"/>
          <p:cNvSpPr>
            <a:spLocks noGrp="1"/>
          </p:cNvSpPr>
          <p:nvPr>
            <p:ph sz="half" idx="1"/>
          </p:nvPr>
        </p:nvSpPr>
        <p:spPr/>
        <p:txBody>
          <a:bodyPr>
            <a:normAutofit/>
          </a:bodyPr>
          <a:lstStyle/>
          <a:p>
            <a:pPr eaLnBrk="1" hangingPunct="1">
              <a:lnSpc>
                <a:spcPct val="100000"/>
              </a:lnSpc>
              <a:spcBef>
                <a:spcPts val="0"/>
              </a:spcBef>
              <a:buFont typeface="Arial" charset="0"/>
              <a:buChar char="•"/>
              <a:defRPr/>
            </a:pPr>
            <a:r>
              <a:rPr lang="en-US" sz="2200" dirty="0" smtClean="0">
                <a:latin typeface="Calibri" panose="020F0502020204030204" pitchFamily="34" charset="0"/>
              </a:rPr>
              <a:t>Elastic, muscular tube.</a:t>
            </a:r>
          </a:p>
          <a:p>
            <a:pPr eaLnBrk="1" hangingPunct="1">
              <a:lnSpc>
                <a:spcPct val="100000"/>
              </a:lnSpc>
              <a:spcBef>
                <a:spcPts val="0"/>
              </a:spcBef>
              <a:buFont typeface="Arial" charset="0"/>
              <a:buChar char="•"/>
              <a:defRPr/>
            </a:pPr>
            <a:r>
              <a:rPr lang="en-US" sz="2200" dirty="0" smtClean="0">
                <a:latin typeface="Calibri" panose="020F0502020204030204" pitchFamily="34" charset="0"/>
              </a:rPr>
              <a:t>7.5-9 cm long.</a:t>
            </a:r>
          </a:p>
          <a:p>
            <a:pPr eaLnBrk="1" hangingPunct="1">
              <a:lnSpc>
                <a:spcPct val="100000"/>
              </a:lnSpc>
              <a:spcBef>
                <a:spcPts val="0"/>
              </a:spcBef>
              <a:buFont typeface="Arial" charset="0"/>
              <a:buChar char="•"/>
              <a:defRPr/>
            </a:pPr>
            <a:r>
              <a:rPr lang="en-US" sz="2200" dirty="0" smtClean="0">
                <a:latin typeface="Calibri" panose="020F0502020204030204" pitchFamily="34" charset="0"/>
              </a:rPr>
              <a:t>Bacteria ensure low pH – </a:t>
            </a:r>
            <a:r>
              <a:rPr lang="en-US" sz="2200" u="sng" dirty="0" smtClean="0">
                <a:latin typeface="Calibri" panose="020F0502020204030204" pitchFamily="34" charset="0"/>
              </a:rPr>
              <a:t>acidic</a:t>
            </a:r>
            <a:r>
              <a:rPr lang="en-US" sz="2200" dirty="0" smtClean="0">
                <a:latin typeface="Calibri" panose="020F0502020204030204" pitchFamily="34" charset="0"/>
              </a:rPr>
              <a:t>.</a:t>
            </a:r>
          </a:p>
          <a:p>
            <a:pPr eaLnBrk="1" hangingPunct="1">
              <a:lnSpc>
                <a:spcPct val="100000"/>
              </a:lnSpc>
              <a:spcBef>
                <a:spcPts val="0"/>
              </a:spcBef>
              <a:buFont typeface="Arial" charset="0"/>
              <a:buChar char="•"/>
              <a:defRPr/>
            </a:pPr>
            <a:r>
              <a:rPr lang="en-US" sz="2200" dirty="0" smtClean="0">
                <a:latin typeface="Calibri" panose="020F0502020204030204" pitchFamily="34" charset="0"/>
              </a:rPr>
              <a:t>Innervation </a:t>
            </a:r>
          </a:p>
          <a:p>
            <a:pPr lvl="1" eaLnBrk="1" hangingPunct="1">
              <a:lnSpc>
                <a:spcPct val="100000"/>
              </a:lnSpc>
              <a:spcBef>
                <a:spcPts val="0"/>
              </a:spcBef>
              <a:buFont typeface="Arial" charset="0"/>
              <a:buChar char="–"/>
              <a:defRPr/>
            </a:pPr>
            <a:r>
              <a:rPr lang="en-US" sz="2200" dirty="0" smtClean="0">
                <a:latin typeface="Calibri" panose="020F0502020204030204" pitchFamily="34" charset="0"/>
              </a:rPr>
              <a:t>Hypogastric plexus (S2-S4).</a:t>
            </a:r>
          </a:p>
          <a:p>
            <a:pPr lvl="1" eaLnBrk="1" hangingPunct="1">
              <a:lnSpc>
                <a:spcPct val="100000"/>
              </a:lnSpc>
              <a:spcBef>
                <a:spcPts val="0"/>
              </a:spcBef>
              <a:buFont typeface="Arial" charset="0"/>
              <a:buChar char="–"/>
              <a:defRPr/>
            </a:pPr>
            <a:r>
              <a:rPr lang="en-US" sz="2200" dirty="0" smtClean="0">
                <a:latin typeface="Calibri" panose="020F0502020204030204" pitchFamily="34" charset="0"/>
              </a:rPr>
              <a:t>Pudenal nerve branches.</a:t>
            </a:r>
          </a:p>
          <a:p>
            <a:pPr>
              <a:lnSpc>
                <a:spcPct val="100000"/>
              </a:lnSpc>
              <a:spcBef>
                <a:spcPts val="0"/>
              </a:spcBef>
              <a:defRPr/>
            </a:pPr>
            <a:r>
              <a:rPr lang="en-US" sz="2200" b="1" dirty="0" smtClean="0">
                <a:latin typeface="Calibri" panose="020F0502020204030204" pitchFamily="34" charset="0"/>
              </a:rPr>
              <a:t>Functions</a:t>
            </a:r>
          </a:p>
          <a:p>
            <a:pPr marL="971550" lvl="1" indent="-514350">
              <a:lnSpc>
                <a:spcPct val="100000"/>
              </a:lnSpc>
              <a:spcBef>
                <a:spcPts val="0"/>
              </a:spcBef>
              <a:buFont typeface="+mj-lt"/>
              <a:buAutoNum type="arabicPeriod"/>
              <a:defRPr/>
            </a:pPr>
            <a:r>
              <a:rPr lang="en-US" sz="2200" dirty="0" smtClean="0">
                <a:latin typeface="Calibri" panose="020F0502020204030204" pitchFamily="34" charset="0"/>
              </a:rPr>
              <a:t>Passageway (fluids)</a:t>
            </a:r>
          </a:p>
          <a:p>
            <a:pPr marL="971550" lvl="1" indent="-514350">
              <a:lnSpc>
                <a:spcPct val="100000"/>
              </a:lnSpc>
              <a:spcBef>
                <a:spcPts val="0"/>
              </a:spcBef>
              <a:buFont typeface="+mj-lt"/>
              <a:buAutoNum type="arabicPeriod"/>
              <a:defRPr/>
            </a:pPr>
            <a:r>
              <a:rPr lang="en-US" sz="2200" dirty="0" smtClean="0">
                <a:latin typeface="Calibri" panose="020F0502020204030204" pitchFamily="34" charset="0"/>
              </a:rPr>
              <a:t>Receptacle of sperm</a:t>
            </a:r>
          </a:p>
          <a:p>
            <a:pPr marL="971550" lvl="1" indent="-514350">
              <a:lnSpc>
                <a:spcPct val="100000"/>
              </a:lnSpc>
              <a:spcBef>
                <a:spcPts val="0"/>
              </a:spcBef>
              <a:buFont typeface="+mj-lt"/>
              <a:buAutoNum type="arabicPeriod"/>
              <a:defRPr/>
            </a:pPr>
            <a:r>
              <a:rPr lang="en-US" sz="2200" dirty="0" smtClean="0">
                <a:latin typeface="Calibri" panose="020F0502020204030204" pitchFamily="34" charset="0"/>
              </a:rPr>
              <a:t>Birth canal</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72501" y="1419367"/>
            <a:ext cx="6878472" cy="5438633"/>
          </a:xfrm>
        </p:spPr>
      </p:pic>
      <p:sp>
        <p:nvSpPr>
          <p:cNvPr id="2" name="Slide Number Placeholder 1"/>
          <p:cNvSpPr>
            <a:spLocks noGrp="1"/>
          </p:cNvSpPr>
          <p:nvPr>
            <p:ph type="sldNum" sz="quarter" idx="12"/>
          </p:nvPr>
        </p:nvSpPr>
        <p:spPr/>
        <p:txBody>
          <a:bodyPr/>
          <a:lstStyle/>
          <a:p>
            <a:fld id="{99CF1426-4F7B-450A-9927-41E86A484541}" type="slidenum">
              <a:rPr lang="en-US" smtClean="0"/>
              <a:pPr/>
              <a:t>48</a:t>
            </a:fld>
            <a:endParaRPr lang="en-US" dirty="0"/>
          </a:p>
        </p:txBody>
      </p:sp>
    </p:spTree>
    <p:extLst>
      <p:ext uri="{BB962C8B-B14F-4D97-AF65-F5344CB8AC3E}">
        <p14:creationId xmlns:p14="http://schemas.microsoft.com/office/powerpoint/2010/main" val="41234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fade">
                                      <p:cBhvr>
                                        <p:cTn id="43" dur="1000"/>
                                        <p:tgtEl>
                                          <p:spTgt spid="7">
                                            <p:txEl>
                                              <p:pRg st="6" end="6"/>
                                            </p:txEl>
                                          </p:spTgt>
                                        </p:tgtEl>
                                      </p:cBhvr>
                                    </p:animEffect>
                                    <p:anim calcmode="lin" valueType="num">
                                      <p:cBhvr>
                                        <p:cTn id="4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1000"/>
                                        <p:tgtEl>
                                          <p:spTgt spid="7">
                                            <p:txEl>
                                              <p:pRg st="7" end="7"/>
                                            </p:txEl>
                                          </p:spTgt>
                                        </p:tgtEl>
                                      </p:cBhvr>
                                    </p:animEffect>
                                    <p:anim calcmode="lin" valueType="num">
                                      <p:cBhvr>
                                        <p:cTn id="4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
                                            <p:txEl>
                                              <p:pRg st="8" end="8"/>
                                            </p:txEl>
                                          </p:spTgt>
                                        </p:tgtEl>
                                        <p:attrNameLst>
                                          <p:attrName>style.visibility</p:attrName>
                                        </p:attrNameLst>
                                      </p:cBhvr>
                                      <p:to>
                                        <p:strVal val="visible"/>
                                      </p:to>
                                    </p:set>
                                    <p:animEffect transition="in" filter="fade">
                                      <p:cBhvr>
                                        <p:cTn id="53" dur="1000"/>
                                        <p:tgtEl>
                                          <p:spTgt spid="7">
                                            <p:txEl>
                                              <p:pRg st="8" end="8"/>
                                            </p:txEl>
                                          </p:spTgt>
                                        </p:tgtEl>
                                      </p:cBhvr>
                                    </p:animEffect>
                                    <p:anim calcmode="lin" valueType="num">
                                      <p:cBhvr>
                                        <p:cTn id="5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
                                            <p:txEl>
                                              <p:pRg st="9" end="9"/>
                                            </p:txEl>
                                          </p:spTgt>
                                        </p:tgtEl>
                                        <p:attrNameLst>
                                          <p:attrName>style.visibility</p:attrName>
                                        </p:attrNameLst>
                                      </p:cBhvr>
                                      <p:to>
                                        <p:strVal val="visible"/>
                                      </p:to>
                                    </p:set>
                                    <p:animEffect transition="in" filter="fade">
                                      <p:cBhvr>
                                        <p:cTn id="58" dur="1000"/>
                                        <p:tgtEl>
                                          <p:spTgt spid="7">
                                            <p:txEl>
                                              <p:pRg st="9" end="9"/>
                                            </p:txEl>
                                          </p:spTgt>
                                        </p:tgtEl>
                                      </p:cBhvr>
                                    </p:animEffect>
                                    <p:anim calcmode="lin" valueType="num">
                                      <p:cBhvr>
                                        <p:cTn id="59"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dirty="0" smtClean="0">
                <a:latin typeface="Calibri Light" panose="020F0302020204030204" pitchFamily="34" charset="0"/>
              </a:rPr>
              <a:t>Internal Anatomy of the Uterus</a:t>
            </a:r>
            <a:endParaRPr lang="en-US" sz="4000" dirty="0">
              <a:latin typeface="Calibri Light" panose="020F030202020403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6790" y="1825625"/>
            <a:ext cx="8952932" cy="4875426"/>
          </a:xfrm>
        </p:spPr>
      </p:pic>
      <p:sp>
        <p:nvSpPr>
          <p:cNvPr id="8" name="Rounded Rectangle 7"/>
          <p:cNvSpPr/>
          <p:nvPr/>
        </p:nvSpPr>
        <p:spPr>
          <a:xfrm>
            <a:off x="6482691" y="4791093"/>
            <a:ext cx="764272" cy="34436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5174770" y="1950724"/>
            <a:ext cx="1050883" cy="34436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5757080" y="2670518"/>
            <a:ext cx="1050883" cy="344369"/>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387213" y="4625046"/>
            <a:ext cx="1393217" cy="166047"/>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001664" y="4057034"/>
            <a:ext cx="1191911" cy="344369"/>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2225711" y="4415051"/>
            <a:ext cx="1582013" cy="20999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167954" y="3164478"/>
            <a:ext cx="823415" cy="34299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539613" y="4818390"/>
            <a:ext cx="1393217" cy="16604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2843270" y="5323997"/>
            <a:ext cx="1050883" cy="344369"/>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49</a:t>
            </a:fld>
            <a:endParaRPr lang="en-US" dirty="0"/>
          </a:p>
        </p:txBody>
      </p:sp>
    </p:spTree>
    <p:extLst>
      <p:ext uri="{BB962C8B-B14F-4D97-AF65-F5344CB8AC3E}">
        <p14:creationId xmlns:p14="http://schemas.microsoft.com/office/powerpoint/2010/main" val="41990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a:bodyPr>
          <a:lstStyle/>
          <a:p>
            <a:pPr algn="ctr" eaLnBrk="1" hangingPunct="1">
              <a:defRPr/>
            </a:pPr>
            <a:r>
              <a:rPr lang="en-US" sz="4000" dirty="0" smtClean="0">
                <a:latin typeface="Calibri Light" panose="020F0302020204030204" pitchFamily="34" charset="0"/>
              </a:rPr>
              <a:t>Male Reproductive System</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3518" y="1514900"/>
            <a:ext cx="8034184" cy="5227093"/>
          </a:xfrm>
        </p:spPr>
      </p:pic>
      <p:sp>
        <p:nvSpPr>
          <p:cNvPr id="2" name="Rectangle 1"/>
          <p:cNvSpPr/>
          <p:nvPr/>
        </p:nvSpPr>
        <p:spPr>
          <a:xfrm>
            <a:off x="3330058" y="5527342"/>
            <a:ext cx="671008" cy="19106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41258" y="5172501"/>
            <a:ext cx="818863" cy="1933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98174" y="5024651"/>
            <a:ext cx="518608" cy="1751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66030" y="4778989"/>
            <a:ext cx="1082715" cy="218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23458" y="4549250"/>
            <a:ext cx="1082715" cy="21836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971138" y="4804011"/>
            <a:ext cx="1082715" cy="354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277741" y="6089178"/>
            <a:ext cx="671008" cy="1910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191779" y="3891879"/>
            <a:ext cx="798384" cy="354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89587" y="3320944"/>
            <a:ext cx="645984" cy="3639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802806" y="5718411"/>
            <a:ext cx="759375" cy="307777"/>
          </a:xfrm>
          <a:prstGeom prst="rect">
            <a:avLst/>
          </a:prstGeom>
          <a:noFill/>
          <a:ln w="38100">
            <a:solidFill>
              <a:srgbClr val="FFC000"/>
            </a:solidFill>
          </a:ln>
        </p:spPr>
        <p:txBody>
          <a:bodyPr wrap="none" rtlCol="0">
            <a:spAutoFit/>
          </a:bodyPr>
          <a:lstStyle/>
          <a:p>
            <a:r>
              <a:rPr lang="en-US" sz="1400" b="1" dirty="0" smtClean="0"/>
              <a:t>Urethra</a:t>
            </a:r>
            <a:endParaRPr lang="en-US" sz="1400" b="1" dirty="0"/>
          </a:p>
        </p:txBody>
      </p:sp>
      <p:cxnSp>
        <p:nvCxnSpPr>
          <p:cNvPr id="14" name="Straight Arrow Connector 13"/>
          <p:cNvCxnSpPr/>
          <p:nvPr/>
        </p:nvCxnSpPr>
        <p:spPr>
          <a:xfrm flipH="1" flipV="1">
            <a:off x="4763070" y="5008725"/>
            <a:ext cx="4039736" cy="7779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948749" y="6209728"/>
            <a:ext cx="1223760" cy="22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3"/>
          </p:cNvCxnSpPr>
          <p:nvPr/>
        </p:nvCxnSpPr>
        <p:spPr>
          <a:xfrm>
            <a:off x="4001066" y="5622877"/>
            <a:ext cx="1323843" cy="159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932816" y="5256658"/>
            <a:ext cx="1323843" cy="159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3"/>
          </p:cNvCxnSpPr>
          <p:nvPr/>
        </p:nvCxnSpPr>
        <p:spPr>
          <a:xfrm>
            <a:off x="3948745" y="4888170"/>
            <a:ext cx="1530837" cy="181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85144" y="5076965"/>
            <a:ext cx="5049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782938" y="4287665"/>
            <a:ext cx="2126972" cy="646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6796581" y="3998794"/>
            <a:ext cx="2424766" cy="13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303827" y="3414210"/>
            <a:ext cx="1960929" cy="159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6580494" y="4098868"/>
            <a:ext cx="2415668" cy="5595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99CF1426-4F7B-450A-9927-41E86A484541}" type="slidenum">
              <a:rPr lang="en-US" smtClean="0"/>
              <a:pPr/>
              <a:t>5</a:t>
            </a:fld>
            <a:endParaRPr lang="en-US" dirty="0"/>
          </a:p>
        </p:txBody>
      </p:sp>
    </p:spTree>
    <p:extLst>
      <p:ext uri="{BB962C8B-B14F-4D97-AF65-F5344CB8AC3E}">
        <p14:creationId xmlns:p14="http://schemas.microsoft.com/office/powerpoint/2010/main" val="18465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Uterine Wall</a:t>
            </a:r>
          </a:p>
        </p:txBody>
      </p:sp>
      <p:pic>
        <p:nvPicPr>
          <p:cNvPr id="3" name="Content Placeholder 2"/>
          <p:cNvPicPr>
            <a:picLocks noGrp="1" noChangeAspect="1"/>
          </p:cNvPicPr>
          <p:nvPr>
            <p:ph idx="1"/>
          </p:nvPr>
        </p:nvPicPr>
        <p:blipFill>
          <a:blip r:embed="rId3" cstate="print"/>
          <a:stretch>
            <a:fillRect/>
          </a:stretch>
        </p:blipFill>
        <p:spPr>
          <a:xfrm>
            <a:off x="2784150" y="1814027"/>
            <a:ext cx="6514517" cy="4351338"/>
          </a:xfrm>
          <a:prstGeom prst="rect">
            <a:avLst/>
          </a:prstGeom>
        </p:spPr>
      </p:pic>
      <p:sp>
        <p:nvSpPr>
          <p:cNvPr id="52229" name="TextBox 7"/>
          <p:cNvSpPr txBox="1">
            <a:spLocks noChangeArrowheads="1"/>
          </p:cNvSpPr>
          <p:nvPr/>
        </p:nvSpPr>
        <p:spPr bwMode="auto">
          <a:xfrm>
            <a:off x="4995326" y="1752600"/>
            <a:ext cx="6462154" cy="1107996"/>
          </a:xfrm>
          <a:prstGeom prst="rect">
            <a:avLst/>
          </a:prstGeom>
          <a:noFill/>
          <a:ln>
            <a:noFill/>
          </a:ln>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Arial" panose="020B0604020202020204" pitchFamily="34" charset="0"/>
              <a:buChar char="•"/>
            </a:pPr>
            <a:r>
              <a:rPr lang="en-US" altLang="en-US" sz="2200" b="1" dirty="0">
                <a:solidFill>
                  <a:srgbClr val="FF0000"/>
                </a:solidFill>
                <a:latin typeface="Calibri" panose="020F0502020204030204" pitchFamily="34" charset="0"/>
              </a:rPr>
              <a:t>Myometrium</a:t>
            </a:r>
            <a:r>
              <a:rPr lang="en-US" altLang="en-US" sz="2200" dirty="0">
                <a:latin typeface="Calibri" panose="020F0502020204030204" pitchFamily="34" charset="0"/>
              </a:rPr>
              <a:t>: muscular tissue (90%)</a:t>
            </a:r>
          </a:p>
          <a:p>
            <a:pPr marL="342900" indent="-342900" eaLnBrk="1" hangingPunct="1">
              <a:buFont typeface="Arial" panose="020B0604020202020204" pitchFamily="34" charset="0"/>
              <a:buChar char="•"/>
            </a:pPr>
            <a:r>
              <a:rPr lang="en-US" altLang="en-US" sz="2200" b="1" dirty="0">
                <a:solidFill>
                  <a:srgbClr val="7030A0"/>
                </a:solidFill>
                <a:latin typeface="Calibri" panose="020F0502020204030204" pitchFamily="34" charset="0"/>
              </a:rPr>
              <a:t>Endometrium</a:t>
            </a:r>
            <a:r>
              <a:rPr lang="en-US" altLang="en-US" sz="2200" dirty="0">
                <a:latin typeface="Calibri" panose="020F0502020204030204" pitchFamily="34" charset="0"/>
              </a:rPr>
              <a:t>: glandular tissue, blood vessels (10%)</a:t>
            </a:r>
          </a:p>
          <a:p>
            <a:pPr marL="342900" indent="-342900" eaLnBrk="1" hangingPunct="1">
              <a:buFont typeface="Arial" panose="020B0604020202020204" pitchFamily="34" charset="0"/>
              <a:buChar char="•"/>
            </a:pPr>
            <a:r>
              <a:rPr lang="en-US" altLang="en-US" sz="2200" b="1" dirty="0">
                <a:solidFill>
                  <a:srgbClr val="002060"/>
                </a:solidFill>
                <a:latin typeface="Calibri" panose="020F0502020204030204" pitchFamily="34" charset="0"/>
              </a:rPr>
              <a:t>Perimetrium</a:t>
            </a:r>
            <a:r>
              <a:rPr lang="en-US" altLang="en-US" sz="2200" dirty="0">
                <a:latin typeface="Calibri" panose="020F0502020204030204" pitchFamily="34" charset="0"/>
              </a:rPr>
              <a:t>: serosa</a:t>
            </a:r>
          </a:p>
        </p:txBody>
      </p:sp>
      <p:sp>
        <p:nvSpPr>
          <p:cNvPr id="2" name="Rectangle 1"/>
          <p:cNvSpPr/>
          <p:nvPr/>
        </p:nvSpPr>
        <p:spPr>
          <a:xfrm>
            <a:off x="2858925" y="3507468"/>
            <a:ext cx="1508337" cy="33459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583335" y="3193576"/>
            <a:ext cx="1328654" cy="3002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571963" y="3564331"/>
            <a:ext cx="1508337" cy="264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H="1" flipV="1">
            <a:off x="5909481" y="3725839"/>
            <a:ext cx="1655928" cy="340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921691" y="3346082"/>
            <a:ext cx="636624" cy="22052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94558" y="3725839"/>
            <a:ext cx="823433" cy="263857"/>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99CF1426-4F7B-450A-9927-41E86A484541}" type="slidenum">
              <a:rPr lang="en-US" smtClean="0"/>
              <a:pPr/>
              <a:t>50</a:t>
            </a:fld>
            <a:endParaRPr lang="en-US" dirty="0"/>
          </a:p>
        </p:txBody>
      </p:sp>
    </p:spTree>
    <p:extLst>
      <p:ext uri="{BB962C8B-B14F-4D97-AF65-F5344CB8AC3E}">
        <p14:creationId xmlns:p14="http://schemas.microsoft.com/office/powerpoint/2010/main" val="8813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2229">
                                            <p:txEl>
                                              <p:pRg st="0" end="0"/>
                                            </p:txEl>
                                          </p:spTgt>
                                        </p:tgtEl>
                                        <p:attrNameLst>
                                          <p:attrName>style.visibility</p:attrName>
                                        </p:attrNameLst>
                                      </p:cBhvr>
                                      <p:to>
                                        <p:strVal val="visible"/>
                                      </p:to>
                                    </p:set>
                                    <p:animEffect transition="in" filter="fade">
                                      <p:cBhvr>
                                        <p:cTn id="17" dur="1000"/>
                                        <p:tgtEl>
                                          <p:spTgt spid="52229">
                                            <p:txEl>
                                              <p:pRg st="0" end="0"/>
                                            </p:txEl>
                                          </p:spTgt>
                                        </p:tgtEl>
                                      </p:cBhvr>
                                    </p:animEffect>
                                    <p:anim calcmode="lin" valueType="num">
                                      <p:cBhvr>
                                        <p:cTn id="18" dur="1000" fill="hold"/>
                                        <p:tgtEl>
                                          <p:spTgt spid="5222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22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2229">
                                            <p:txEl>
                                              <p:pRg st="1" end="1"/>
                                            </p:txEl>
                                          </p:spTgt>
                                        </p:tgtEl>
                                        <p:attrNameLst>
                                          <p:attrName>style.visibility</p:attrName>
                                        </p:attrNameLst>
                                      </p:cBhvr>
                                      <p:to>
                                        <p:strVal val="visible"/>
                                      </p:to>
                                    </p:set>
                                    <p:animEffect transition="in" filter="fade">
                                      <p:cBhvr>
                                        <p:cTn id="34" dur="1000"/>
                                        <p:tgtEl>
                                          <p:spTgt spid="52229">
                                            <p:txEl>
                                              <p:pRg st="1" end="1"/>
                                            </p:txEl>
                                          </p:spTgt>
                                        </p:tgtEl>
                                      </p:cBhvr>
                                    </p:animEffect>
                                    <p:anim calcmode="lin" valueType="num">
                                      <p:cBhvr>
                                        <p:cTn id="35" dur="1000" fill="hold"/>
                                        <p:tgtEl>
                                          <p:spTgt spid="5222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22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heel(1)">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2229">
                                            <p:txEl>
                                              <p:pRg st="2" end="2"/>
                                            </p:txEl>
                                          </p:spTgt>
                                        </p:tgtEl>
                                        <p:attrNameLst>
                                          <p:attrName>style.visibility</p:attrName>
                                        </p:attrNameLst>
                                      </p:cBhvr>
                                      <p:to>
                                        <p:strVal val="visible"/>
                                      </p:to>
                                    </p:set>
                                    <p:animEffect transition="in" filter="fade">
                                      <p:cBhvr>
                                        <p:cTn id="51" dur="1000"/>
                                        <p:tgtEl>
                                          <p:spTgt spid="52229">
                                            <p:txEl>
                                              <p:pRg st="2" end="2"/>
                                            </p:txEl>
                                          </p:spTgt>
                                        </p:tgtEl>
                                      </p:cBhvr>
                                    </p:animEffect>
                                    <p:anim calcmode="lin" valueType="num">
                                      <p:cBhvr>
                                        <p:cTn id="52" dur="1000" fill="hold"/>
                                        <p:tgtEl>
                                          <p:spTgt spid="52229">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5222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Uterus</a:t>
            </a:r>
          </a:p>
        </p:txBody>
      </p:sp>
      <p:sp>
        <p:nvSpPr>
          <p:cNvPr id="51203" name="Content Placeholder 2"/>
          <p:cNvSpPr>
            <a:spLocks noGrp="1"/>
          </p:cNvSpPr>
          <p:nvPr>
            <p:ph idx="1"/>
          </p:nvPr>
        </p:nvSpPr>
        <p:spPr>
          <a:xfrm>
            <a:off x="838200" y="1402543"/>
            <a:ext cx="10515600" cy="4351338"/>
          </a:xfrm>
        </p:spPr>
        <p:txBody>
          <a:bodyPr>
            <a:normAutofit/>
          </a:bodyPr>
          <a:lstStyle/>
          <a:p>
            <a:pPr eaLnBrk="1" hangingPunct="1">
              <a:lnSpc>
                <a:spcPct val="100000"/>
              </a:lnSpc>
              <a:spcBef>
                <a:spcPts val="0"/>
              </a:spcBef>
            </a:pPr>
            <a:r>
              <a:rPr lang="en-US" altLang="en-US" sz="2200" dirty="0" smtClean="0">
                <a:latin typeface="Calibri" panose="020F0502020204030204" pitchFamily="34" charset="0"/>
              </a:rPr>
              <a:t>7.5 x 5 cm, 30-40 g.</a:t>
            </a:r>
          </a:p>
          <a:p>
            <a:pPr eaLnBrk="1" hangingPunct="1">
              <a:lnSpc>
                <a:spcPct val="100000"/>
              </a:lnSpc>
              <a:spcBef>
                <a:spcPts val="0"/>
              </a:spcBef>
            </a:pPr>
            <a:r>
              <a:rPr lang="en-US" altLang="en-US" sz="2200" dirty="0">
                <a:latin typeface="Calibri" panose="020F0502020204030204" pitchFamily="34" charset="0"/>
              </a:rPr>
              <a:t>A</a:t>
            </a:r>
            <a:r>
              <a:rPr lang="en-US" altLang="en-US" sz="2200" dirty="0" smtClean="0">
                <a:latin typeface="Calibri" panose="020F0502020204030204" pitchFamily="34" charset="0"/>
              </a:rPr>
              <a:t>nteflexed (bent anteriorly at base).</a:t>
            </a:r>
          </a:p>
          <a:p>
            <a:pPr eaLnBrk="1" hangingPunct="1">
              <a:lnSpc>
                <a:spcPct val="100000"/>
              </a:lnSpc>
              <a:spcBef>
                <a:spcPts val="0"/>
              </a:spcBef>
            </a:pPr>
            <a:r>
              <a:rPr lang="en-US" altLang="en-US" sz="2200" dirty="0" smtClean="0">
                <a:latin typeface="Calibri" panose="020F0502020204030204" pitchFamily="34" charset="0"/>
              </a:rPr>
              <a:t>Provides fetus </a:t>
            </a:r>
            <a:r>
              <a:rPr lang="en-US" altLang="en-US" sz="2200" dirty="0">
                <a:latin typeface="Calibri" panose="020F0502020204030204" pitchFamily="34" charset="0"/>
              </a:rPr>
              <a:t>(</a:t>
            </a:r>
            <a:r>
              <a:rPr lang="en-US" altLang="en-US" sz="2200" dirty="0" smtClean="0">
                <a:latin typeface="Calibri" panose="020F0502020204030204" pitchFamily="34" charset="0"/>
              </a:rPr>
              <a:t>weeks </a:t>
            </a:r>
            <a:r>
              <a:rPr lang="en-US" altLang="en-US" sz="2200" dirty="0">
                <a:latin typeface="Calibri" panose="020F0502020204030204" pitchFamily="34" charset="0"/>
              </a:rPr>
              <a:t>1-8) </a:t>
            </a:r>
            <a:r>
              <a:rPr lang="en-US" altLang="en-US" sz="2200" dirty="0" smtClean="0">
                <a:latin typeface="Calibri" panose="020F0502020204030204" pitchFamily="34" charset="0"/>
              </a:rPr>
              <a:t>and embryo </a:t>
            </a:r>
            <a:r>
              <a:rPr lang="en-US" altLang="en-US" sz="2200" dirty="0">
                <a:latin typeface="Calibri" panose="020F0502020204030204" pitchFamily="34" charset="0"/>
              </a:rPr>
              <a:t>(</a:t>
            </a:r>
            <a:r>
              <a:rPr lang="en-US" altLang="en-US" sz="2200" dirty="0" smtClean="0">
                <a:latin typeface="Calibri" panose="020F0502020204030204" pitchFamily="34" charset="0"/>
              </a:rPr>
              <a:t>week </a:t>
            </a:r>
            <a:r>
              <a:rPr lang="en-US" altLang="en-US" sz="2200" dirty="0">
                <a:latin typeface="Calibri" panose="020F0502020204030204" pitchFamily="34" charset="0"/>
              </a:rPr>
              <a:t>9-birth</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Mechanical protection</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Nutritional support</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Waste removal</a:t>
            </a:r>
          </a:p>
        </p:txBody>
      </p:sp>
      <p:pic>
        <p:nvPicPr>
          <p:cNvPr id="51205" name="Picture 4" descr="http://www.creationofman.net/chapter1/rescreation/yaratilis1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228" y="3365819"/>
            <a:ext cx="3852223" cy="342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8" y="887106"/>
            <a:ext cx="3997657" cy="3934649"/>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51</a:t>
            </a:fld>
            <a:endParaRPr lang="en-US" dirty="0"/>
          </a:p>
        </p:txBody>
      </p:sp>
    </p:spTree>
    <p:extLst>
      <p:ext uri="{BB962C8B-B14F-4D97-AF65-F5344CB8AC3E}">
        <p14:creationId xmlns:p14="http://schemas.microsoft.com/office/powerpoint/2010/main" val="2655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1000"/>
                                        <p:tgtEl>
                                          <p:spTgt spid="51203">
                                            <p:txEl>
                                              <p:pRg st="0" end="0"/>
                                            </p:txEl>
                                          </p:spTgt>
                                        </p:tgtEl>
                                      </p:cBhvr>
                                    </p:animEffect>
                                    <p:anim calcmode="lin" valueType="num">
                                      <p:cBhvr>
                                        <p:cTn id="8"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fade">
                                      <p:cBhvr>
                                        <p:cTn id="12" dur="1000"/>
                                        <p:tgtEl>
                                          <p:spTgt spid="51203">
                                            <p:txEl>
                                              <p:pRg st="1" end="1"/>
                                            </p:txEl>
                                          </p:spTgt>
                                        </p:tgtEl>
                                      </p:cBhvr>
                                    </p:animEffect>
                                    <p:anim calcmode="lin" valueType="num">
                                      <p:cBhvr>
                                        <p:cTn id="13" dur="10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12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03">
                                            <p:txEl>
                                              <p:pRg st="2" end="2"/>
                                            </p:txEl>
                                          </p:spTgt>
                                        </p:tgtEl>
                                        <p:attrNameLst>
                                          <p:attrName>style.visibility</p:attrName>
                                        </p:attrNameLst>
                                      </p:cBhvr>
                                      <p:to>
                                        <p:strVal val="visible"/>
                                      </p:to>
                                    </p:set>
                                    <p:animEffect transition="in" filter="fade">
                                      <p:cBhvr>
                                        <p:cTn id="24" dur="1000"/>
                                        <p:tgtEl>
                                          <p:spTgt spid="51203">
                                            <p:txEl>
                                              <p:pRg st="2" end="2"/>
                                            </p:txEl>
                                          </p:spTgt>
                                        </p:tgtEl>
                                      </p:cBhvr>
                                    </p:animEffect>
                                    <p:anim calcmode="lin" valueType="num">
                                      <p:cBhvr>
                                        <p:cTn id="25" dur="10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120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1203">
                                            <p:txEl>
                                              <p:pRg st="3" end="3"/>
                                            </p:txEl>
                                          </p:spTgt>
                                        </p:tgtEl>
                                        <p:attrNameLst>
                                          <p:attrName>style.visibility</p:attrName>
                                        </p:attrNameLst>
                                      </p:cBhvr>
                                      <p:to>
                                        <p:strVal val="visible"/>
                                      </p:to>
                                    </p:set>
                                    <p:animEffect transition="in" filter="fade">
                                      <p:cBhvr>
                                        <p:cTn id="29" dur="1000"/>
                                        <p:tgtEl>
                                          <p:spTgt spid="51203">
                                            <p:txEl>
                                              <p:pRg st="3" end="3"/>
                                            </p:txEl>
                                          </p:spTgt>
                                        </p:tgtEl>
                                      </p:cBhvr>
                                    </p:animEffect>
                                    <p:anim calcmode="lin" valueType="num">
                                      <p:cBhvr>
                                        <p:cTn id="30" dur="10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120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1203">
                                            <p:txEl>
                                              <p:pRg st="4" end="4"/>
                                            </p:txEl>
                                          </p:spTgt>
                                        </p:tgtEl>
                                        <p:attrNameLst>
                                          <p:attrName>style.visibility</p:attrName>
                                        </p:attrNameLst>
                                      </p:cBhvr>
                                      <p:to>
                                        <p:strVal val="visible"/>
                                      </p:to>
                                    </p:set>
                                    <p:animEffect transition="in" filter="fade">
                                      <p:cBhvr>
                                        <p:cTn id="34" dur="1000"/>
                                        <p:tgtEl>
                                          <p:spTgt spid="51203">
                                            <p:txEl>
                                              <p:pRg st="4" end="4"/>
                                            </p:txEl>
                                          </p:spTgt>
                                        </p:tgtEl>
                                      </p:cBhvr>
                                    </p:animEffect>
                                    <p:anim calcmode="lin" valueType="num">
                                      <p:cBhvr>
                                        <p:cTn id="35"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5120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203">
                                            <p:txEl>
                                              <p:pRg st="5" end="5"/>
                                            </p:txEl>
                                          </p:spTgt>
                                        </p:tgtEl>
                                        <p:attrNameLst>
                                          <p:attrName>style.visibility</p:attrName>
                                        </p:attrNameLst>
                                      </p:cBhvr>
                                      <p:to>
                                        <p:strVal val="visible"/>
                                      </p:to>
                                    </p:set>
                                    <p:animEffect transition="in" filter="fade">
                                      <p:cBhvr>
                                        <p:cTn id="39" dur="1000"/>
                                        <p:tgtEl>
                                          <p:spTgt spid="51203">
                                            <p:txEl>
                                              <p:pRg st="5" end="5"/>
                                            </p:txEl>
                                          </p:spTgt>
                                        </p:tgtEl>
                                      </p:cBhvr>
                                    </p:animEffect>
                                    <p:anim calcmode="lin" valueType="num">
                                      <p:cBhvr>
                                        <p:cTn id="40" dur="10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5120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51205"/>
                                        </p:tgtEl>
                                        <p:attrNameLst>
                                          <p:attrName>style.visibility</p:attrName>
                                        </p:attrNameLst>
                                      </p:cBhvr>
                                      <p:to>
                                        <p:strVal val="visible"/>
                                      </p:to>
                                    </p:set>
                                    <p:animEffect transition="in" filter="circle(in)">
                                      <p:cBhvr>
                                        <p:cTn id="46" dur="20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Histology of the Uterus</a:t>
            </a:r>
          </a:p>
        </p:txBody>
      </p:sp>
      <p:pic>
        <p:nvPicPr>
          <p:cNvPr id="3" name="Content Placeholder 2"/>
          <p:cNvPicPr>
            <a:picLocks noGrp="1" noChangeAspect="1"/>
          </p:cNvPicPr>
          <p:nvPr>
            <p:ph idx="1"/>
          </p:nvPr>
        </p:nvPicPr>
        <p:blipFill>
          <a:blip r:embed="rId3" cstate="print"/>
          <a:stretch>
            <a:fillRect/>
          </a:stretch>
        </p:blipFill>
        <p:spPr>
          <a:xfrm>
            <a:off x="2006224" y="1825625"/>
            <a:ext cx="8161361" cy="4351338"/>
          </a:xfrm>
          <a:prstGeom prst="rect">
            <a:avLst/>
          </a:prstGeom>
        </p:spPr>
      </p:pic>
      <p:sp>
        <p:nvSpPr>
          <p:cNvPr id="7" name="Rectangle 6"/>
          <p:cNvSpPr/>
          <p:nvPr/>
        </p:nvSpPr>
        <p:spPr>
          <a:xfrm>
            <a:off x="6186152" y="2717442"/>
            <a:ext cx="1688605" cy="566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124521" y="2717441"/>
            <a:ext cx="1087718" cy="566671"/>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52</a:t>
            </a:fld>
            <a:endParaRPr lang="en-US" dirty="0"/>
          </a:p>
        </p:txBody>
      </p:sp>
    </p:spTree>
    <p:extLst>
      <p:ext uri="{BB962C8B-B14F-4D97-AF65-F5344CB8AC3E}">
        <p14:creationId xmlns:p14="http://schemas.microsoft.com/office/powerpoint/2010/main" val="9803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69624"/>
            <a:ext cx="10972800" cy="990600"/>
          </a:xfrm>
        </p:spPr>
        <p:txBody>
          <a:bodyPr>
            <a:normAutofit/>
          </a:bodyPr>
          <a:lstStyle/>
          <a:p>
            <a:pPr algn="ctr"/>
            <a:r>
              <a:rPr lang="en-US" sz="4000" dirty="0" smtClean="0">
                <a:latin typeface="Calibri Light" panose="020F0302020204030204" pitchFamily="34" charset="0"/>
              </a:rPr>
              <a:t>Review of the Uterine/Menstrual Cycle</a:t>
            </a:r>
            <a:endParaRPr lang="en-US" sz="4000" dirty="0">
              <a:latin typeface="Calibri Light" panose="020F030202020403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7481" y="1323833"/>
            <a:ext cx="9594376" cy="5117910"/>
          </a:xfrm>
        </p:spPr>
      </p:pic>
      <p:sp>
        <p:nvSpPr>
          <p:cNvPr id="2" name="Oval 1"/>
          <p:cNvSpPr/>
          <p:nvPr/>
        </p:nvSpPr>
        <p:spPr>
          <a:xfrm>
            <a:off x="7656393" y="4203509"/>
            <a:ext cx="2169994" cy="46402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55157" y="4205785"/>
            <a:ext cx="1228299" cy="4640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913195" y="4176213"/>
            <a:ext cx="1887938" cy="532263"/>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53</a:t>
            </a:fld>
            <a:endParaRPr lang="en-US" dirty="0"/>
          </a:p>
        </p:txBody>
      </p:sp>
    </p:spTree>
    <p:extLst>
      <p:ext uri="{BB962C8B-B14F-4D97-AF65-F5344CB8AC3E}">
        <p14:creationId xmlns:p14="http://schemas.microsoft.com/office/powerpoint/2010/main" val="367182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Uterine Cycle: Begins with Menses</a:t>
            </a:r>
          </a:p>
        </p:txBody>
      </p:sp>
      <p:sp>
        <p:nvSpPr>
          <p:cNvPr id="55299" name="Content Placeholder 8"/>
          <p:cNvSpPr>
            <a:spLocks noGrp="1"/>
          </p:cNvSpPr>
          <p:nvPr>
            <p:ph sz="half" idx="1"/>
          </p:nvPr>
        </p:nvSpPr>
        <p:spPr>
          <a:xfrm>
            <a:off x="838199" y="1825625"/>
            <a:ext cx="6515637" cy="4351338"/>
          </a:xfrm>
        </p:spPr>
        <p:txBody>
          <a:bodyPr>
            <a:normAutofit/>
          </a:bodyPr>
          <a:lstStyle/>
          <a:p>
            <a:pPr eaLnBrk="1" hangingPunct="1">
              <a:lnSpc>
                <a:spcPct val="100000"/>
              </a:lnSpc>
              <a:spcBef>
                <a:spcPts val="0"/>
              </a:spcBef>
            </a:pPr>
            <a:r>
              <a:rPr lang="en-US" altLang="en-US" sz="2200" dirty="0" smtClean="0">
                <a:latin typeface="Calibri" panose="020F0502020204030204" pitchFamily="34" charset="0"/>
              </a:rPr>
              <a:t>21-35 days</a:t>
            </a:r>
          </a:p>
          <a:p>
            <a:pPr eaLnBrk="1" hangingPunct="1">
              <a:lnSpc>
                <a:spcPct val="100000"/>
              </a:lnSpc>
              <a:spcBef>
                <a:spcPts val="0"/>
              </a:spcBef>
            </a:pPr>
            <a:r>
              <a:rPr lang="en-US" altLang="en-US" sz="2200" dirty="0" smtClean="0">
                <a:latin typeface="Calibri" panose="020F0502020204030204" pitchFamily="34" charset="0"/>
              </a:rPr>
              <a:t>3 phases:</a:t>
            </a:r>
          </a:p>
          <a:p>
            <a:pPr lvl="1" eaLnBrk="1" hangingPunct="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Menses</a:t>
            </a:r>
          </a:p>
          <a:p>
            <a:pPr lvl="1" eaLnBrk="1" hangingPunct="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Proliferative</a:t>
            </a:r>
          </a:p>
          <a:p>
            <a:pPr lvl="1" eaLnBrk="1" hangingPunct="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Secretory </a:t>
            </a:r>
          </a:p>
          <a:p>
            <a:pPr eaLnBrk="1" hangingPunct="1">
              <a:lnSpc>
                <a:spcPct val="100000"/>
              </a:lnSpc>
              <a:spcBef>
                <a:spcPts val="0"/>
              </a:spcBef>
            </a:pPr>
            <a:r>
              <a:rPr lang="en-US" altLang="en-US" sz="2200" dirty="0" smtClean="0">
                <a:latin typeface="Calibri" panose="020F0502020204030204" pitchFamily="34" charset="0"/>
              </a:rPr>
              <a:t>Begins with menstruation (menses)</a:t>
            </a:r>
          </a:p>
          <a:p>
            <a:pPr eaLnBrk="1" hangingPunct="1">
              <a:lnSpc>
                <a:spcPct val="100000"/>
              </a:lnSpc>
              <a:spcBef>
                <a:spcPts val="0"/>
              </a:spcBef>
            </a:pPr>
            <a:r>
              <a:rPr lang="en-US" altLang="en-US" sz="2200" dirty="0" smtClean="0">
                <a:latin typeface="Calibri" panose="020F0502020204030204" pitchFamily="34" charset="0"/>
              </a:rPr>
              <a:t>Endometrial sloughing</a:t>
            </a:r>
          </a:p>
          <a:p>
            <a:pPr eaLnBrk="1" hangingPunct="1">
              <a:lnSpc>
                <a:spcPct val="100000"/>
              </a:lnSpc>
              <a:spcBef>
                <a:spcPts val="0"/>
              </a:spcBef>
            </a:pPr>
            <a:r>
              <a:rPr lang="en-US" altLang="en-US" sz="2200" dirty="0" smtClean="0">
                <a:latin typeface="Calibri" panose="020F0502020204030204" pitchFamily="34" charset="0"/>
              </a:rPr>
              <a:t>35-50 mL of blood</a:t>
            </a:r>
          </a:p>
        </p:txBody>
      </p:sp>
      <p:pic>
        <p:nvPicPr>
          <p:cNvPr id="4" name="Content Placeholder 3"/>
          <p:cNvPicPr>
            <a:picLocks noGrp="1" noChangeAspect="1"/>
          </p:cNvPicPr>
          <p:nvPr>
            <p:ph sz="half" idx="2"/>
          </p:nvPr>
        </p:nvPicPr>
        <p:blipFill>
          <a:blip r:embed="rId3" cstate="print"/>
          <a:stretch>
            <a:fillRect/>
          </a:stretch>
        </p:blipFill>
        <p:spPr>
          <a:xfrm>
            <a:off x="5537863" y="1419367"/>
            <a:ext cx="6117326" cy="5076967"/>
          </a:xfrm>
          <a:prstGeom prst="rect">
            <a:avLst/>
          </a:prstGeom>
        </p:spPr>
      </p:pic>
      <p:sp>
        <p:nvSpPr>
          <p:cNvPr id="10" name="Right Brace 9"/>
          <p:cNvSpPr/>
          <p:nvPr/>
        </p:nvSpPr>
        <p:spPr>
          <a:xfrm>
            <a:off x="3181083" y="2565779"/>
            <a:ext cx="222160" cy="61244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Right Brace 10"/>
          <p:cNvSpPr/>
          <p:nvPr/>
        </p:nvSpPr>
        <p:spPr>
          <a:xfrm>
            <a:off x="3180096" y="3285860"/>
            <a:ext cx="223146" cy="254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304" name="TextBox 11"/>
          <p:cNvSpPr txBox="1">
            <a:spLocks noChangeArrowheads="1"/>
          </p:cNvSpPr>
          <p:nvPr/>
        </p:nvSpPr>
        <p:spPr bwMode="auto">
          <a:xfrm>
            <a:off x="3566459" y="2668888"/>
            <a:ext cx="1808187" cy="400110"/>
          </a:xfrm>
          <a:prstGeom prst="rect">
            <a:avLst/>
          </a:prstGeom>
          <a:noFill/>
          <a:ln w="38100">
            <a:solidFill>
              <a:srgbClr val="FF0000"/>
            </a:solidFill>
            <a:miter lim="800000"/>
            <a:headEnd/>
            <a:tailEnd/>
          </a:ln>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Calibri" panose="020F0502020204030204" pitchFamily="34" charset="0"/>
              </a:rPr>
              <a:t>Follicular phase</a:t>
            </a:r>
          </a:p>
        </p:txBody>
      </p:sp>
      <p:sp>
        <p:nvSpPr>
          <p:cNvPr id="55305" name="TextBox 13"/>
          <p:cNvSpPr txBox="1">
            <a:spLocks noChangeArrowheads="1"/>
          </p:cNvSpPr>
          <p:nvPr/>
        </p:nvSpPr>
        <p:spPr bwMode="auto">
          <a:xfrm>
            <a:off x="3566459" y="3183620"/>
            <a:ext cx="1501180" cy="400110"/>
          </a:xfrm>
          <a:prstGeom prst="rect">
            <a:avLst/>
          </a:prstGeom>
          <a:noFill/>
          <a:ln w="38100">
            <a:solidFill>
              <a:srgbClr val="FFFF00"/>
            </a:solidFill>
            <a:miter lim="800000"/>
            <a:headEnd/>
            <a:tailEnd/>
          </a:ln>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Calibri" panose="020F0502020204030204" pitchFamily="34" charset="0"/>
              </a:rPr>
              <a:t>Luteal phase</a:t>
            </a:r>
          </a:p>
        </p:txBody>
      </p:sp>
      <p:sp>
        <p:nvSpPr>
          <p:cNvPr id="2" name="Slide Number Placeholder 1"/>
          <p:cNvSpPr>
            <a:spLocks noGrp="1"/>
          </p:cNvSpPr>
          <p:nvPr>
            <p:ph type="sldNum" sz="quarter" idx="12"/>
          </p:nvPr>
        </p:nvSpPr>
        <p:spPr/>
        <p:txBody>
          <a:bodyPr/>
          <a:lstStyle/>
          <a:p>
            <a:fld id="{99CF1426-4F7B-450A-9927-41E86A484541}" type="slidenum">
              <a:rPr lang="en-US" smtClean="0"/>
              <a:pPr/>
              <a:t>54</a:t>
            </a:fld>
            <a:endParaRPr lang="en-US" dirty="0"/>
          </a:p>
        </p:txBody>
      </p:sp>
    </p:spTree>
    <p:extLst>
      <p:ext uri="{BB962C8B-B14F-4D97-AF65-F5344CB8AC3E}">
        <p14:creationId xmlns:p14="http://schemas.microsoft.com/office/powerpoint/2010/main" val="35584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5304"/>
                                        </p:tgtEl>
                                        <p:attrNameLst>
                                          <p:attrName>style.visibility</p:attrName>
                                        </p:attrNameLst>
                                      </p:cBhvr>
                                      <p:to>
                                        <p:strVal val="visible"/>
                                      </p:to>
                                    </p:set>
                                    <p:animEffect transition="in" filter="circle(in)">
                                      <p:cBhvr>
                                        <p:cTn id="12" dur="2000"/>
                                        <p:tgtEl>
                                          <p:spTgt spid="5530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5305"/>
                                        </p:tgtEl>
                                        <p:attrNameLst>
                                          <p:attrName>style.visibility</p:attrName>
                                        </p:attrNameLst>
                                      </p:cBhvr>
                                      <p:to>
                                        <p:strVal val="visible"/>
                                      </p:to>
                                    </p:set>
                                    <p:animEffect transition="in" filter="circle(in)">
                                      <p:cBhvr>
                                        <p:cTn id="22"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5304" grpId="0" animBg="1"/>
      <p:bldP spid="5530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Uterine Cycle: Proliferative Phase</a:t>
            </a:r>
          </a:p>
        </p:txBody>
      </p:sp>
      <p:pic>
        <p:nvPicPr>
          <p:cNvPr id="3" name="Content Placeholder 2"/>
          <p:cNvPicPr>
            <a:picLocks noGrp="1" noChangeAspect="1"/>
          </p:cNvPicPr>
          <p:nvPr>
            <p:ph sz="half" idx="1"/>
          </p:nvPr>
        </p:nvPicPr>
        <p:blipFill>
          <a:blip r:embed="rId3" cstate="print"/>
          <a:stretch>
            <a:fillRect/>
          </a:stretch>
        </p:blipFill>
        <p:spPr>
          <a:xfrm>
            <a:off x="736979" y="1825625"/>
            <a:ext cx="6035725" cy="4629766"/>
          </a:xfrm>
          <a:prstGeom prst="rect">
            <a:avLst/>
          </a:prstGeom>
        </p:spPr>
      </p:pic>
      <p:sp>
        <p:nvSpPr>
          <p:cNvPr id="2" name="Content Placeholder 1"/>
          <p:cNvSpPr>
            <a:spLocks noGrp="1"/>
          </p:cNvSpPr>
          <p:nvPr>
            <p:ph sz="half" idx="2"/>
          </p:nvPr>
        </p:nvSpPr>
        <p:spPr>
          <a:xfrm>
            <a:off x="6772704" y="1825625"/>
            <a:ext cx="5181600" cy="4351338"/>
          </a:xfrm>
        </p:spPr>
        <p:txBody>
          <a:bodyPr/>
          <a:lstStyle/>
          <a:p>
            <a:pPr>
              <a:lnSpc>
                <a:spcPct val="100000"/>
              </a:lnSpc>
              <a:spcBef>
                <a:spcPts val="0"/>
              </a:spcBef>
            </a:pPr>
            <a:r>
              <a:rPr lang="en-US" altLang="en-US" sz="2200" dirty="0" smtClean="0">
                <a:latin typeface="Calibri" panose="020F0502020204030204" pitchFamily="34" charset="0"/>
              </a:rPr>
              <a:t>Restoration </a:t>
            </a:r>
            <a:r>
              <a:rPr lang="en-US" altLang="en-US" sz="2200" dirty="0">
                <a:latin typeface="Calibri" panose="020F0502020204030204" pitchFamily="34" charset="0"/>
              </a:rPr>
              <a:t>of functional </a:t>
            </a:r>
            <a:r>
              <a:rPr lang="en-US" altLang="en-US" sz="2200" dirty="0" smtClean="0">
                <a:latin typeface="Calibri" panose="020F0502020204030204" pitchFamily="34" charset="0"/>
              </a:rPr>
              <a:t>epithelium.</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Growth and </a:t>
            </a:r>
            <a:r>
              <a:rPr lang="en-US" altLang="en-US" sz="2200" dirty="0" smtClean="0">
                <a:latin typeface="Calibri" panose="020F0502020204030204" pitchFamily="34" charset="0"/>
              </a:rPr>
              <a:t>vascularization.</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Follicles </a:t>
            </a:r>
            <a:r>
              <a:rPr lang="en-US" altLang="en-US" sz="2200" dirty="0" smtClean="0">
                <a:latin typeface="Calibri" panose="020F0502020204030204" pitchFamily="34" charset="0"/>
              </a:rPr>
              <a:t>enlarge.</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Estrogen </a:t>
            </a:r>
            <a:r>
              <a:rPr lang="en-US" altLang="en-US" sz="2200" dirty="0" smtClean="0">
                <a:latin typeface="Calibri" panose="020F0502020204030204" pitchFamily="34" charset="0"/>
              </a:rPr>
              <a:t>induced.</a:t>
            </a:r>
            <a:endParaRPr lang="en-US" altLang="en-US" sz="2200" dirty="0">
              <a:latin typeface="Calibri" panose="020F0502020204030204" pitchFamily="34" charset="0"/>
            </a:endParaRPr>
          </a:p>
          <a:p>
            <a:pPr>
              <a:lnSpc>
                <a:spcPct val="100000"/>
              </a:lnSpc>
              <a:spcBef>
                <a:spcPts val="0"/>
              </a:spcBef>
            </a:pPr>
            <a:r>
              <a:rPr lang="en-US" altLang="en-US" sz="2200" dirty="0">
                <a:latin typeface="Calibri" panose="020F0502020204030204" pitchFamily="34" charset="0"/>
              </a:rPr>
              <a:t>Glycogen-rich </a:t>
            </a:r>
            <a:r>
              <a:rPr lang="en-US" altLang="en-US" sz="2200" dirty="0" smtClean="0">
                <a:latin typeface="Calibri" panose="020F0502020204030204" pitchFamily="34" charset="0"/>
              </a:rPr>
              <a:t>mucus.</a:t>
            </a:r>
            <a:endParaRPr lang="en-US" altLang="en-US" sz="2200" dirty="0">
              <a:latin typeface="Calibri" panose="020F0502020204030204" pitchFamily="34" charset="0"/>
            </a:endParaRPr>
          </a:p>
          <a:p>
            <a:pPr lvl="1">
              <a:buFont typeface="Calibri" panose="020F0502020204030204" pitchFamily="34" charset="0"/>
              <a:buChar char="‒"/>
            </a:pPr>
            <a:endParaRPr lang="en-US" altLang="en-US" dirty="0"/>
          </a:p>
          <a:p>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55</a:t>
            </a:fld>
            <a:endParaRPr lang="en-US" dirty="0"/>
          </a:p>
        </p:txBody>
      </p:sp>
    </p:spTree>
    <p:extLst>
      <p:ext uri="{BB962C8B-B14F-4D97-AF65-F5344CB8AC3E}">
        <p14:creationId xmlns:p14="http://schemas.microsoft.com/office/powerpoint/2010/main" val="42137835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Uterine Cycle: Secretory Phase</a:t>
            </a:r>
          </a:p>
        </p:txBody>
      </p:sp>
      <p:sp>
        <p:nvSpPr>
          <p:cNvPr id="57349" name="Content Placeholder 6"/>
          <p:cNvSpPr>
            <a:spLocks noGrp="1"/>
          </p:cNvSpPr>
          <p:nvPr>
            <p:ph sz="half" idx="1"/>
          </p:nvPr>
        </p:nvSpPr>
        <p:spPr>
          <a:xfrm>
            <a:off x="715370" y="1825625"/>
            <a:ext cx="6067571" cy="4351338"/>
          </a:xfrm>
        </p:spPr>
        <p:txBody>
          <a:bodyPr>
            <a:normAutofit/>
          </a:bodyPr>
          <a:lstStyle/>
          <a:p>
            <a:pPr>
              <a:lnSpc>
                <a:spcPct val="100000"/>
              </a:lnSpc>
              <a:spcBef>
                <a:spcPts val="0"/>
              </a:spcBef>
            </a:pPr>
            <a:r>
              <a:rPr lang="en-US" altLang="en-US" sz="2200" dirty="0" smtClean="0">
                <a:latin typeface="Calibri" panose="020F0502020204030204" pitchFamily="34" charset="0"/>
              </a:rPr>
              <a:t>14 days </a:t>
            </a:r>
          </a:p>
          <a:p>
            <a:pPr>
              <a:lnSpc>
                <a:spcPct val="100000"/>
              </a:lnSpc>
              <a:spcBef>
                <a:spcPts val="0"/>
              </a:spcBef>
            </a:pPr>
            <a:r>
              <a:rPr lang="en-US" altLang="en-US" sz="2200" dirty="0" smtClean="0">
                <a:latin typeface="Calibri" panose="020F0502020204030204" pitchFamily="34" charset="0"/>
              </a:rPr>
              <a:t>Glands enlarge.</a:t>
            </a:r>
          </a:p>
          <a:p>
            <a:pPr>
              <a:lnSpc>
                <a:spcPct val="100000"/>
              </a:lnSpc>
              <a:spcBef>
                <a:spcPts val="0"/>
              </a:spcBef>
            </a:pPr>
            <a:r>
              <a:rPr lang="en-US" altLang="en-US" sz="2200" dirty="0" smtClean="0">
                <a:latin typeface="Calibri" panose="020F0502020204030204" pitchFamily="34" charset="0"/>
              </a:rPr>
              <a:t>Arteries abundant.</a:t>
            </a:r>
          </a:p>
          <a:p>
            <a:pPr>
              <a:lnSpc>
                <a:spcPct val="100000"/>
              </a:lnSpc>
              <a:spcBef>
                <a:spcPts val="0"/>
              </a:spcBef>
            </a:pPr>
            <a:r>
              <a:rPr lang="en-US" altLang="en-US" sz="2200" dirty="0" smtClean="0">
                <a:latin typeface="Calibri" panose="020F0502020204030204" pitchFamily="34" charset="0"/>
              </a:rPr>
              <a:t>Ovulation-corpus albicans.</a:t>
            </a:r>
          </a:p>
          <a:p>
            <a:pPr>
              <a:lnSpc>
                <a:spcPct val="100000"/>
              </a:lnSpc>
              <a:spcBef>
                <a:spcPts val="0"/>
              </a:spcBef>
            </a:pPr>
            <a:r>
              <a:rPr lang="en-US" altLang="en-US" sz="2200" dirty="0" smtClean="0">
                <a:latin typeface="Calibri" panose="020F0502020204030204" pitchFamily="34" charset="0"/>
              </a:rPr>
              <a:t>Progestins and estrogens → corpus luteum.</a:t>
            </a:r>
          </a:p>
          <a:p>
            <a:pPr>
              <a:lnSpc>
                <a:spcPct val="100000"/>
              </a:lnSpc>
              <a:spcBef>
                <a:spcPts val="0"/>
              </a:spcBef>
            </a:pPr>
            <a:r>
              <a:rPr lang="en-US" altLang="en-US" sz="2200" dirty="0" smtClean="0">
                <a:latin typeface="Calibri" panose="020F0502020204030204" pitchFamily="34" charset="0"/>
              </a:rPr>
              <a:t>Peaks 12 days after ovulation. </a:t>
            </a:r>
          </a:p>
        </p:txBody>
      </p:sp>
      <p:pic>
        <p:nvPicPr>
          <p:cNvPr id="3" name="Content Placeholder 2"/>
          <p:cNvPicPr>
            <a:picLocks noGrp="1" noChangeAspect="1"/>
          </p:cNvPicPr>
          <p:nvPr>
            <p:ph sz="half" idx="2"/>
          </p:nvPr>
        </p:nvPicPr>
        <p:blipFill>
          <a:blip r:embed="rId3" cstate="print"/>
          <a:stretch>
            <a:fillRect/>
          </a:stretch>
        </p:blipFill>
        <p:spPr>
          <a:xfrm>
            <a:off x="6373503" y="1555845"/>
            <a:ext cx="5363571" cy="5104261"/>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56</a:t>
            </a:fld>
            <a:endParaRPr lang="en-US" dirty="0"/>
          </a:p>
        </p:txBody>
      </p:sp>
    </p:spTree>
    <p:extLst>
      <p:ext uri="{BB962C8B-B14F-4D97-AF65-F5344CB8AC3E}">
        <p14:creationId xmlns:p14="http://schemas.microsoft.com/office/powerpoint/2010/main" val="16141543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The Uterine Tubes</a:t>
            </a:r>
          </a:p>
        </p:txBody>
      </p:sp>
      <p:sp>
        <p:nvSpPr>
          <p:cNvPr id="4" name="Content Placeholder 3"/>
          <p:cNvSpPr>
            <a:spLocks noGrp="1"/>
          </p:cNvSpPr>
          <p:nvPr>
            <p:ph sz="half" idx="2"/>
          </p:nvPr>
        </p:nvSpPr>
        <p:spPr>
          <a:xfrm>
            <a:off x="6578221" y="1473187"/>
            <a:ext cx="5418160" cy="4335284"/>
          </a:xfrm>
        </p:spPr>
        <p:txBody>
          <a:bodyPr>
            <a:normAutofit/>
          </a:bodyPr>
          <a:lstStyle/>
          <a:p>
            <a:pPr>
              <a:lnSpc>
                <a:spcPct val="100000"/>
              </a:lnSpc>
              <a:spcBef>
                <a:spcPts val="0"/>
              </a:spcBef>
            </a:pPr>
            <a:r>
              <a:rPr lang="en-US" altLang="en-US" sz="2200" dirty="0" smtClean="0">
                <a:latin typeface="Calibri" panose="020F0502020204030204" pitchFamily="34" charset="0"/>
              </a:rPr>
              <a:t>AKA: </a:t>
            </a:r>
            <a:r>
              <a:rPr lang="en-US" altLang="en-US" sz="2200" b="1" dirty="0" smtClean="0">
                <a:latin typeface="Calibri" panose="020F0502020204030204" pitchFamily="34" charset="0"/>
              </a:rPr>
              <a:t>fallopian tubes</a:t>
            </a:r>
            <a:r>
              <a:rPr lang="en-US" altLang="en-US" sz="2200" dirty="0" smtClean="0">
                <a:latin typeface="Calibri" panose="020F0502020204030204" pitchFamily="34" charset="0"/>
              </a:rPr>
              <a:t>, </a:t>
            </a:r>
            <a:r>
              <a:rPr lang="en-US" altLang="en-US" sz="2200" b="1" dirty="0" smtClean="0">
                <a:latin typeface="Calibri" panose="020F0502020204030204" pitchFamily="34" charset="0"/>
              </a:rPr>
              <a:t>oviduct</a:t>
            </a:r>
            <a:r>
              <a:rPr lang="en-US" altLang="en-US" sz="2200" dirty="0" smtClean="0">
                <a:latin typeface="Calibri" panose="020F0502020204030204" pitchFamily="34" charset="0"/>
              </a:rPr>
              <a:t>.</a:t>
            </a:r>
          </a:p>
          <a:p>
            <a:pPr>
              <a:lnSpc>
                <a:spcPct val="100000"/>
              </a:lnSpc>
              <a:spcBef>
                <a:spcPts val="0"/>
              </a:spcBef>
            </a:pPr>
            <a:r>
              <a:rPr lang="en-US" altLang="en-US" sz="2200" dirty="0" smtClean="0">
                <a:latin typeface="Calibri" panose="020F0502020204030204" pitchFamily="34" charset="0"/>
              </a:rPr>
              <a:t>Narrow, 13 cm tube extends from ovary to uterus.</a:t>
            </a:r>
          </a:p>
          <a:p>
            <a:pPr lvl="1">
              <a:lnSpc>
                <a:spcPct val="100000"/>
              </a:lnSpc>
              <a:spcBef>
                <a:spcPts val="0"/>
              </a:spcBef>
              <a:buFont typeface="Calibri" panose="020F0502020204030204" pitchFamily="34" charset="0"/>
              <a:buChar char="‒"/>
            </a:pPr>
            <a:r>
              <a:rPr lang="en-US" altLang="en-US" sz="2200" b="1" dirty="0" smtClean="0">
                <a:solidFill>
                  <a:srgbClr val="FF0000"/>
                </a:solidFill>
                <a:latin typeface="Calibri" panose="020F0502020204030204" pitchFamily="34" charset="0"/>
              </a:rPr>
              <a:t>Infundibulum</a:t>
            </a:r>
          </a:p>
          <a:p>
            <a:pPr lvl="2">
              <a:lnSpc>
                <a:spcPct val="100000"/>
              </a:lnSpc>
              <a:spcBef>
                <a:spcPts val="0"/>
              </a:spcBef>
            </a:pPr>
            <a:r>
              <a:rPr lang="en-US" altLang="en-US" sz="2200" dirty="0" smtClean="0">
                <a:latin typeface="Calibri" panose="020F0502020204030204" pitchFamily="34" charset="0"/>
              </a:rPr>
              <a:t>Open, funnel-shaped portion near ovary.</a:t>
            </a:r>
          </a:p>
          <a:p>
            <a:pPr lvl="1">
              <a:lnSpc>
                <a:spcPct val="100000"/>
              </a:lnSpc>
              <a:spcBef>
                <a:spcPts val="0"/>
              </a:spcBef>
              <a:buFont typeface="Calibri" panose="020F0502020204030204" pitchFamily="34" charset="0"/>
              <a:buChar char="‒"/>
            </a:pPr>
            <a:r>
              <a:rPr lang="en-US" altLang="en-US" sz="2200" b="1" dirty="0" smtClean="0">
                <a:solidFill>
                  <a:srgbClr val="7030A0"/>
                </a:solidFill>
                <a:latin typeface="Calibri" panose="020F0502020204030204" pitchFamily="34" charset="0"/>
              </a:rPr>
              <a:t>Fimbriae</a:t>
            </a:r>
          </a:p>
          <a:p>
            <a:pPr lvl="2">
              <a:lnSpc>
                <a:spcPct val="100000"/>
              </a:lnSpc>
              <a:spcBef>
                <a:spcPts val="0"/>
              </a:spcBef>
            </a:pPr>
            <a:r>
              <a:rPr lang="en-US" altLang="en-US" sz="2200" dirty="0" smtClean="0">
                <a:latin typeface="Calibri" panose="020F0502020204030204" pitchFamily="34" charset="0"/>
              </a:rPr>
              <a:t>Moving finger-like processes.</a:t>
            </a:r>
          </a:p>
          <a:p>
            <a:pPr lvl="1">
              <a:lnSpc>
                <a:spcPct val="100000"/>
              </a:lnSpc>
              <a:spcBef>
                <a:spcPts val="0"/>
              </a:spcBef>
              <a:buFont typeface="Calibri" panose="020F0502020204030204" pitchFamily="34" charset="0"/>
              <a:buChar char="‒"/>
            </a:pPr>
            <a:r>
              <a:rPr lang="en-US" altLang="en-US" sz="2200" b="1" dirty="0" smtClean="0">
                <a:solidFill>
                  <a:srgbClr val="002060"/>
                </a:solidFill>
                <a:latin typeface="Calibri" panose="020F0502020204030204" pitchFamily="34" charset="0"/>
              </a:rPr>
              <a:t>Ampulla</a:t>
            </a:r>
          </a:p>
          <a:p>
            <a:pPr lvl="2">
              <a:lnSpc>
                <a:spcPct val="100000"/>
              </a:lnSpc>
              <a:spcBef>
                <a:spcPts val="0"/>
              </a:spcBef>
            </a:pPr>
            <a:r>
              <a:rPr lang="en-US" altLang="en-US" sz="2200" dirty="0" smtClean="0">
                <a:latin typeface="Calibri" panose="020F0502020204030204" pitchFamily="34" charset="0"/>
              </a:rPr>
              <a:t>Central region of tube.</a:t>
            </a:r>
          </a:p>
          <a:p>
            <a:pPr lvl="1">
              <a:lnSpc>
                <a:spcPct val="100000"/>
              </a:lnSpc>
              <a:spcBef>
                <a:spcPts val="0"/>
              </a:spcBef>
              <a:buFont typeface="Calibri" panose="020F0502020204030204" pitchFamily="34" charset="0"/>
              <a:buChar char="‒"/>
            </a:pPr>
            <a:r>
              <a:rPr lang="en-US" altLang="en-US" sz="2200" b="1" dirty="0" smtClean="0">
                <a:solidFill>
                  <a:srgbClr val="FFC000"/>
                </a:solidFill>
                <a:latin typeface="Calibri" panose="020F0502020204030204" pitchFamily="34" charset="0"/>
              </a:rPr>
              <a:t>Isthmus</a:t>
            </a:r>
          </a:p>
          <a:p>
            <a:pPr lvl="2">
              <a:lnSpc>
                <a:spcPct val="100000"/>
              </a:lnSpc>
              <a:spcBef>
                <a:spcPts val="0"/>
              </a:spcBef>
            </a:pPr>
            <a:r>
              <a:rPr lang="en-US" altLang="en-US" sz="2200" dirty="0" smtClean="0">
                <a:latin typeface="Calibri" panose="020F0502020204030204" pitchFamily="34" charset="0"/>
              </a:rPr>
              <a:t>Narrowest portion joins uterus.</a:t>
            </a:r>
          </a:p>
          <a:p>
            <a:endParaRPr lang="en-US" sz="2200" dirty="0">
              <a:latin typeface="Calibri" panose="020F0502020204030204" pitchFamily="34" charset="0"/>
            </a:endParaRP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199" y="1606871"/>
            <a:ext cx="5733243" cy="4998646"/>
          </a:xfrm>
        </p:spPr>
      </p:pic>
      <p:sp>
        <p:nvSpPr>
          <p:cNvPr id="13" name="Rectangle 12"/>
          <p:cNvSpPr/>
          <p:nvPr/>
        </p:nvSpPr>
        <p:spPr>
          <a:xfrm>
            <a:off x="3520128" y="1633338"/>
            <a:ext cx="860804" cy="30464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6"/>
              </a:solidFill>
            </a:endParaRPr>
          </a:p>
        </p:txBody>
      </p:sp>
      <p:sp>
        <p:nvSpPr>
          <p:cNvPr id="14" name="Rectangle 13"/>
          <p:cNvSpPr/>
          <p:nvPr/>
        </p:nvSpPr>
        <p:spPr>
          <a:xfrm>
            <a:off x="5336751" y="1653619"/>
            <a:ext cx="859334" cy="31165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5309455" y="2265527"/>
            <a:ext cx="1323356" cy="3482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5321586" y="2613807"/>
            <a:ext cx="970032" cy="3186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57</a:t>
            </a:fld>
            <a:endParaRPr lang="en-US" dirty="0"/>
          </a:p>
        </p:txBody>
      </p:sp>
    </p:spTree>
    <p:extLst>
      <p:ext uri="{BB962C8B-B14F-4D97-AF65-F5344CB8AC3E}">
        <p14:creationId xmlns:p14="http://schemas.microsoft.com/office/powerpoint/2010/main" val="13698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1000"/>
                                        <p:tgtEl>
                                          <p:spTgt spid="4">
                                            <p:txEl>
                                              <p:pRg st="6" end="6"/>
                                            </p:txEl>
                                          </p:spTgt>
                                        </p:tgtEl>
                                      </p:cBhvr>
                                    </p:animEffect>
                                    <p:anim calcmode="lin" valueType="num">
                                      <p:cBhvr>
                                        <p:cTn id="4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fade">
                                      <p:cBhvr>
                                        <p:cTn id="51" dur="1000"/>
                                        <p:tgtEl>
                                          <p:spTgt spid="4">
                                            <p:txEl>
                                              <p:pRg st="7" end="7"/>
                                            </p:txEl>
                                          </p:spTgt>
                                        </p:tgtEl>
                                      </p:cBhvr>
                                    </p:animEffect>
                                    <p:anim calcmode="lin" valueType="num">
                                      <p:cBhvr>
                                        <p:cTn id="5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ircle(in)">
                                      <p:cBhvr>
                                        <p:cTn id="58" dur="2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fade">
                                      <p:cBhvr>
                                        <p:cTn id="68" dur="1000"/>
                                        <p:tgtEl>
                                          <p:spTgt spid="4">
                                            <p:txEl>
                                              <p:pRg st="9" end="9"/>
                                            </p:txEl>
                                          </p:spTgt>
                                        </p:tgtEl>
                                      </p:cBhvr>
                                    </p:animEffect>
                                    <p:anim calcmode="lin" valueType="num">
                                      <p:cBhvr>
                                        <p:cTn id="6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Uterine Tubes (Fallopian)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7525" y="1757362"/>
            <a:ext cx="6076950" cy="4562475"/>
          </a:xfrm>
        </p:spPr>
      </p:pic>
      <p:sp>
        <p:nvSpPr>
          <p:cNvPr id="5" name="Slide Number Placeholder 4"/>
          <p:cNvSpPr>
            <a:spLocks noGrp="1"/>
          </p:cNvSpPr>
          <p:nvPr>
            <p:ph type="sldNum" sz="quarter" idx="12"/>
          </p:nvPr>
        </p:nvSpPr>
        <p:spPr/>
        <p:txBody>
          <a:bodyPr/>
          <a:lstStyle/>
          <a:p>
            <a:fld id="{99CF1426-4F7B-450A-9927-41E86A484541}" type="slidenum">
              <a:rPr lang="en-US" smtClean="0"/>
              <a:pPr/>
              <a:t>58</a:t>
            </a:fld>
            <a:endParaRPr lang="en-US" dirty="0"/>
          </a:p>
        </p:txBody>
      </p:sp>
    </p:spTree>
    <p:extLst>
      <p:ext uri="{BB962C8B-B14F-4D97-AF65-F5344CB8AC3E}">
        <p14:creationId xmlns:p14="http://schemas.microsoft.com/office/powerpoint/2010/main" val="852196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405697"/>
            <a:ext cx="10515600" cy="1325563"/>
          </a:xfrm>
        </p:spPr>
        <p:txBody>
          <a:bodyPr>
            <a:normAutofit/>
          </a:bodyPr>
          <a:lstStyle/>
          <a:p>
            <a:pPr algn="ctr"/>
            <a:r>
              <a:rPr lang="en-US" altLang="en-US" sz="4000" dirty="0" smtClean="0">
                <a:latin typeface="Calibri Light" panose="020F0302020204030204" pitchFamily="34" charset="0"/>
              </a:rPr>
              <a:t>The Ovarian Cycle and Follicular </a:t>
            </a:r>
            <a:r>
              <a:rPr lang="en-US" altLang="en-US" sz="4000" dirty="0">
                <a:latin typeface="Calibri Light" panose="020F0302020204030204" pitchFamily="34" charset="0"/>
              </a:rPr>
              <a:t>Stages</a:t>
            </a:r>
          </a:p>
        </p:txBody>
      </p:sp>
      <p:sp>
        <p:nvSpPr>
          <p:cNvPr id="53251" name="Rectangle 3"/>
          <p:cNvSpPr>
            <a:spLocks noGrp="1" noChangeArrowheads="1"/>
          </p:cNvSpPr>
          <p:nvPr>
            <p:ph idx="1"/>
          </p:nvPr>
        </p:nvSpPr>
        <p:spPr>
          <a:xfrm>
            <a:off x="838200" y="2308681"/>
            <a:ext cx="10515600" cy="4351338"/>
          </a:xfrm>
        </p:spPr>
        <p:txBody>
          <a:bodyPr>
            <a:normAutofit/>
          </a:bodyPr>
          <a:lstStyle/>
          <a:p>
            <a:pPr>
              <a:lnSpc>
                <a:spcPct val="100000"/>
              </a:lnSpc>
              <a:spcBef>
                <a:spcPts val="0"/>
              </a:spcBef>
            </a:pPr>
            <a:r>
              <a:rPr lang="en-US" altLang="en-US" sz="2200" dirty="0" smtClean="0">
                <a:latin typeface="Calibri" panose="020F0502020204030204" pitchFamily="34" charset="0"/>
              </a:rPr>
              <a:t>Stages of follicular development.</a:t>
            </a:r>
          </a:p>
          <a:p>
            <a:pPr marL="914400" lvl="1" indent="-457200">
              <a:lnSpc>
                <a:spcPct val="100000"/>
              </a:lnSpc>
              <a:spcBef>
                <a:spcPts val="0"/>
              </a:spcBef>
              <a:buFont typeface="+mj-lt"/>
              <a:buAutoNum type="arabicPeriod"/>
            </a:pPr>
            <a:r>
              <a:rPr lang="en-US" altLang="en-US" sz="2200" b="1" dirty="0" smtClean="0">
                <a:solidFill>
                  <a:srgbClr val="FF00FF"/>
                </a:solidFill>
                <a:latin typeface="Calibri" panose="020F0502020204030204" pitchFamily="34" charset="0"/>
              </a:rPr>
              <a:t>Primordial </a:t>
            </a:r>
          </a:p>
          <a:p>
            <a:pPr marL="914400" lvl="1" indent="-457200">
              <a:lnSpc>
                <a:spcPct val="100000"/>
              </a:lnSpc>
              <a:spcBef>
                <a:spcPts val="0"/>
              </a:spcBef>
              <a:buFont typeface="+mj-lt"/>
              <a:buAutoNum type="arabicPeriod"/>
            </a:pPr>
            <a:r>
              <a:rPr lang="en-US" altLang="en-US" sz="2200" b="1" dirty="0" smtClean="0">
                <a:solidFill>
                  <a:srgbClr val="002060"/>
                </a:solidFill>
                <a:latin typeface="Calibri" panose="020F0502020204030204" pitchFamily="34" charset="0"/>
              </a:rPr>
              <a:t>Primary</a:t>
            </a:r>
          </a:p>
          <a:p>
            <a:pPr marL="914400" lvl="1" indent="-457200">
              <a:lnSpc>
                <a:spcPct val="100000"/>
              </a:lnSpc>
              <a:spcBef>
                <a:spcPts val="0"/>
              </a:spcBef>
              <a:buFont typeface="+mj-lt"/>
              <a:buAutoNum type="arabicPeriod"/>
            </a:pPr>
            <a:r>
              <a:rPr lang="en-US" altLang="en-US" sz="2200" b="1" dirty="0" smtClean="0">
                <a:solidFill>
                  <a:srgbClr val="FF0000"/>
                </a:solidFill>
                <a:latin typeface="Calibri" panose="020F0502020204030204" pitchFamily="34" charset="0"/>
              </a:rPr>
              <a:t>Secondary</a:t>
            </a:r>
          </a:p>
          <a:p>
            <a:pPr marL="914400" lvl="1" indent="-457200">
              <a:lnSpc>
                <a:spcPct val="100000"/>
              </a:lnSpc>
              <a:spcBef>
                <a:spcPts val="0"/>
              </a:spcBef>
              <a:buFont typeface="+mj-lt"/>
              <a:buAutoNum type="arabicPeriod"/>
            </a:pPr>
            <a:r>
              <a:rPr lang="en-US" altLang="en-US" sz="2200" b="1" dirty="0" smtClean="0">
                <a:solidFill>
                  <a:srgbClr val="7030A0"/>
                </a:solidFill>
                <a:latin typeface="Calibri" panose="020F0502020204030204" pitchFamily="34" charset="0"/>
              </a:rPr>
              <a:t>Graafian</a:t>
            </a:r>
            <a:r>
              <a:rPr lang="en-US" altLang="en-US" sz="2200" b="1" dirty="0" smtClean="0">
                <a:latin typeface="Calibri" panose="020F0502020204030204" pitchFamily="34" charset="0"/>
              </a:rPr>
              <a:t> </a:t>
            </a:r>
          </a:p>
          <a:p>
            <a:pPr marL="914400" lvl="1" indent="-457200">
              <a:lnSpc>
                <a:spcPct val="100000"/>
              </a:lnSpc>
              <a:spcBef>
                <a:spcPts val="0"/>
              </a:spcBef>
              <a:buFont typeface="+mj-lt"/>
              <a:buAutoNum type="arabicPeriod"/>
            </a:pPr>
            <a:r>
              <a:rPr lang="en-US" altLang="en-US" sz="2200" b="1" dirty="0" smtClean="0">
                <a:solidFill>
                  <a:srgbClr val="FFC000"/>
                </a:solidFill>
                <a:latin typeface="Calibri" panose="020F0502020204030204" pitchFamily="34" charset="0"/>
              </a:rPr>
              <a:t>Ovulation</a:t>
            </a:r>
          </a:p>
          <a:p>
            <a:pPr>
              <a:lnSpc>
                <a:spcPct val="100000"/>
              </a:lnSpc>
              <a:spcBef>
                <a:spcPts val="0"/>
              </a:spcBef>
            </a:pPr>
            <a:r>
              <a:rPr lang="en-US" altLang="en-US" sz="2200" b="1" dirty="0" smtClean="0">
                <a:solidFill>
                  <a:srgbClr val="002060"/>
                </a:solidFill>
                <a:latin typeface="Calibri" panose="020F0502020204030204" pitchFamily="34" charset="0"/>
              </a:rPr>
              <a:t>Corpus luteum</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An ovulation wound. </a:t>
            </a: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H</a:t>
            </a:r>
            <a:r>
              <a:rPr lang="en-US" altLang="en-US" sz="2200" dirty="0" smtClean="0">
                <a:latin typeface="Calibri" panose="020F0502020204030204" pitchFamily="34" charset="0"/>
              </a:rPr>
              <a:t>ormone secreting cells.</a:t>
            </a:r>
          </a:p>
          <a:p>
            <a:pPr>
              <a:lnSpc>
                <a:spcPct val="100000"/>
              </a:lnSpc>
              <a:spcBef>
                <a:spcPts val="0"/>
              </a:spcBef>
            </a:pPr>
            <a:r>
              <a:rPr lang="en-US" altLang="en-US" sz="2200" b="1" dirty="0" smtClean="0">
                <a:solidFill>
                  <a:srgbClr val="C00000"/>
                </a:solidFill>
                <a:latin typeface="Calibri" panose="020F0502020204030204" pitchFamily="34" charset="0"/>
              </a:rPr>
              <a:t>Corpus albicans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Degenerated corpus luteum.</a:t>
            </a:r>
            <a:endParaRPr lang="en-US" altLang="en-US" sz="2200" dirty="0">
              <a:latin typeface="Calibri" panose="020F0502020204030204" pitchFamily="34" charset="0"/>
            </a:endParaRPr>
          </a:p>
        </p:txBody>
      </p:sp>
      <p:pic>
        <p:nvPicPr>
          <p:cNvPr id="53252" name="Picture 4" descr="177775"/>
          <p:cNvPicPr>
            <a:picLocks noChangeAspect="1" noChangeArrowheads="1"/>
          </p:cNvPicPr>
          <p:nvPr/>
        </p:nvPicPr>
        <p:blipFill>
          <a:blip r:embed="rId3" cstate="print">
            <a:extLst>
              <a:ext uri="{28A0092B-C50C-407E-A947-70E740481C1C}">
                <a14:useLocalDpi xmlns:a14="http://schemas.microsoft.com/office/drawing/2010/main" val="0"/>
              </a:ext>
            </a:extLst>
          </a:blip>
          <a:srcRect l="25374" b="11926"/>
          <a:stretch>
            <a:fillRect/>
          </a:stretch>
        </p:blipFill>
        <p:spPr bwMode="auto">
          <a:xfrm>
            <a:off x="5390866" y="1419278"/>
            <a:ext cx="6550925" cy="524074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407808" y="3781654"/>
            <a:ext cx="1411152" cy="421855"/>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7793936" y="1534960"/>
            <a:ext cx="1104404" cy="45624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361873" y="1984187"/>
            <a:ext cx="1329706" cy="378141"/>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5705642" y="1565101"/>
            <a:ext cx="899878" cy="405437"/>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202830" y="4779800"/>
            <a:ext cx="1404117" cy="1388990"/>
          </a:xfrm>
          <a:prstGeom prst="ellipse">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348224" y="5076064"/>
            <a:ext cx="753374" cy="500332"/>
          </a:xfrm>
          <a:prstGeom prst="ellipse">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5573986" y="4511646"/>
            <a:ext cx="705997" cy="591073"/>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0107557" y="5540991"/>
            <a:ext cx="1834234" cy="9144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6414452" y="3176993"/>
            <a:ext cx="368490" cy="97106"/>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022903" y="3042852"/>
            <a:ext cx="368490" cy="97106"/>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761861" y="2854028"/>
            <a:ext cx="272955" cy="24539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64283" y="2883904"/>
            <a:ext cx="368490" cy="971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9255452" y="4443406"/>
            <a:ext cx="175148" cy="33639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35785" y="4585648"/>
            <a:ext cx="805210" cy="521220"/>
          </a:xfrm>
          <a:prstGeom prst="rect">
            <a:avLst/>
          </a:prstGeom>
          <a:noFill/>
        </p:spPr>
        <p:txBody>
          <a:bodyPr wrap="square" rtlCol="0">
            <a:spAutoFit/>
          </a:bodyPr>
          <a:lstStyle/>
          <a:p>
            <a:r>
              <a:rPr lang="en-US" sz="1400" b="1" dirty="0" smtClean="0"/>
              <a:t>Corpus </a:t>
            </a:r>
          </a:p>
          <a:p>
            <a:r>
              <a:rPr lang="en-US" sz="1400" b="1" dirty="0" smtClean="0"/>
              <a:t>Albicans</a:t>
            </a:r>
            <a:endParaRPr lang="en-US" sz="1400" b="1"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59</a:t>
            </a:fld>
            <a:endParaRPr lang="en-US" dirty="0"/>
          </a:p>
        </p:txBody>
      </p:sp>
    </p:spTree>
    <p:extLst>
      <p:ext uri="{BB962C8B-B14F-4D97-AF65-F5344CB8AC3E}">
        <p14:creationId xmlns:p14="http://schemas.microsoft.com/office/powerpoint/2010/main" val="8229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ircle(in)">
                                      <p:cBhvr>
                                        <p:cTn id="56" dur="20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heel(1)">
                                      <p:cBhvr>
                                        <p:cTn id="65" dur="20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circle(in)">
                                      <p:cBhvr>
                                        <p:cTn id="70" dur="20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heel(1)">
                                      <p:cBhvr>
                                        <p:cTn id="79" dur="20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3251">
                                            <p:txEl>
                                              <p:pRg st="6" end="6"/>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3251">
                                            <p:txEl>
                                              <p:pRg st="7" end="7"/>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heel(1)">
                                      <p:cBhvr>
                                        <p:cTn id="92" dur="20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heel(1)">
                                      <p:cBhvr>
                                        <p:cTn id="97" dur="20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53251">
                                            <p:txEl>
                                              <p:pRg st="9" end="9"/>
                                            </p:txEl>
                                          </p:spTgt>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heel(1)">
                                      <p:cBhvr>
                                        <p:cTn id="10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p:txBody>
          <a:bodyPr/>
          <a:lstStyle/>
          <a:p>
            <a:pPr algn="ctr"/>
            <a:r>
              <a:rPr lang="en-US" altLang="en-US" sz="4000" dirty="0" smtClean="0">
                <a:latin typeface="Calibri Light" panose="020F0302020204030204" pitchFamily="34" charset="0"/>
              </a:rPr>
              <a:t>Testes:</a:t>
            </a:r>
            <a:r>
              <a:rPr lang="en-US" altLang="en-US" sz="4000" dirty="0">
                <a:latin typeface="Calibri Light" panose="020F0302020204030204" pitchFamily="34" charset="0"/>
              </a:rPr>
              <a:t> </a:t>
            </a:r>
            <a:r>
              <a:rPr lang="en-US" altLang="en-US" sz="4000" dirty="0" smtClean="0">
                <a:latin typeface="Calibri Light" panose="020F0302020204030204" pitchFamily="34" charset="0"/>
              </a:rPr>
              <a:t>Male Gonads</a:t>
            </a:r>
            <a:endParaRPr lang="en-US" altLang="en-US" sz="4000" dirty="0">
              <a:latin typeface="Calibri Light" panose="020F0302020204030204" pitchFamily="34" charset="0"/>
            </a:endParaRPr>
          </a:p>
        </p:txBody>
      </p:sp>
      <p:pic>
        <p:nvPicPr>
          <p:cNvPr id="4" name="Content Placeholder 3"/>
          <p:cNvPicPr>
            <a:picLocks noGrp="1" noChangeAspect="1"/>
          </p:cNvPicPr>
          <p:nvPr>
            <p:ph idx="1"/>
          </p:nvPr>
        </p:nvPicPr>
        <p:blipFill>
          <a:blip r:embed="rId3"/>
          <a:stretch>
            <a:fillRect/>
          </a:stretch>
        </p:blipFill>
        <p:spPr>
          <a:xfrm>
            <a:off x="1241946" y="1484431"/>
            <a:ext cx="9771797" cy="4875426"/>
          </a:xfrm>
          <a:prstGeom prst="rect">
            <a:avLst/>
          </a:prstGeom>
        </p:spPr>
      </p:pic>
      <p:sp>
        <p:nvSpPr>
          <p:cNvPr id="5" name="Rectangle 4"/>
          <p:cNvSpPr/>
          <p:nvPr/>
        </p:nvSpPr>
        <p:spPr>
          <a:xfrm>
            <a:off x="2115403" y="4804012"/>
            <a:ext cx="1978931" cy="4094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4094334" y="4926842"/>
            <a:ext cx="1269236" cy="136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9CF1426-4F7B-450A-9927-41E86A484541}" type="slidenum">
              <a:rPr lang="en-US" smtClean="0"/>
              <a:pPr/>
              <a:t>6</a:t>
            </a:fld>
            <a:endParaRPr lang="en-US" dirty="0"/>
          </a:p>
        </p:txBody>
      </p:sp>
      <p:sp>
        <p:nvSpPr>
          <p:cNvPr id="3" name="Rectangle 2"/>
          <p:cNvSpPr/>
          <p:nvPr/>
        </p:nvSpPr>
        <p:spPr>
          <a:xfrm>
            <a:off x="3175819" y="4365523"/>
            <a:ext cx="918515" cy="2163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00742" y="5512158"/>
            <a:ext cx="1027359" cy="2137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700741" y="4603450"/>
            <a:ext cx="1313002" cy="2721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41946" y="3394739"/>
            <a:ext cx="918515" cy="4045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41945" y="2528745"/>
            <a:ext cx="1063373" cy="2144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00230" y="2847415"/>
            <a:ext cx="1037719" cy="2718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0253" y="274638"/>
            <a:ext cx="6933063" cy="1143000"/>
          </a:xfrm>
          <a:noFill/>
        </p:spPr>
        <p:txBody>
          <a:bodyPr>
            <a:normAutofit/>
          </a:bodyPr>
          <a:lstStyle/>
          <a:p>
            <a:pPr eaLnBrk="1" hangingPunct="1"/>
            <a:r>
              <a:rPr lang="en-US" altLang="en-US" sz="4000" dirty="0" smtClean="0">
                <a:latin typeface="Calibri Light" panose="020F0302020204030204" pitchFamily="34" charset="0"/>
              </a:rPr>
              <a:t>Histological View of Ovary</a:t>
            </a:r>
          </a:p>
        </p:txBody>
      </p:sp>
      <p:pic>
        <p:nvPicPr>
          <p:cNvPr id="38915" name="Picture 2" descr="ov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895600"/>
            <a:ext cx="5715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95699" y="2895600"/>
            <a:ext cx="1143000" cy="838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Connector 7"/>
          <p:cNvCxnSpPr/>
          <p:nvPr/>
        </p:nvCxnSpPr>
        <p:spPr>
          <a:xfrm flipV="1">
            <a:off x="4862601" y="992038"/>
            <a:ext cx="1204644" cy="1903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38699" y="3733800"/>
            <a:ext cx="1228546" cy="236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920" name="TextBox 11"/>
          <p:cNvSpPr txBox="1">
            <a:spLocks noChangeArrowheads="1"/>
          </p:cNvSpPr>
          <p:nvPr/>
        </p:nvSpPr>
        <p:spPr bwMode="auto">
          <a:xfrm>
            <a:off x="6324600" y="6096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Primordial follicles</a:t>
            </a:r>
          </a:p>
        </p:txBody>
      </p:sp>
      <p:sp>
        <p:nvSpPr>
          <p:cNvPr id="38921" name="TextBox 12"/>
          <p:cNvSpPr txBox="1">
            <a:spLocks noChangeArrowheads="1"/>
          </p:cNvSpPr>
          <p:nvPr/>
        </p:nvSpPr>
        <p:spPr bwMode="auto">
          <a:xfrm>
            <a:off x="8610600" y="609600"/>
            <a:ext cx="168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Primary follicle</a:t>
            </a:r>
          </a:p>
        </p:txBody>
      </p:sp>
      <p:sp>
        <p:nvSpPr>
          <p:cNvPr id="38922" name="TextBox 13"/>
          <p:cNvSpPr txBox="1">
            <a:spLocks noChangeArrowheads="1"/>
          </p:cNvSpPr>
          <p:nvPr/>
        </p:nvSpPr>
        <p:spPr bwMode="auto">
          <a:xfrm>
            <a:off x="6705601" y="4267200"/>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Secondary follicle</a:t>
            </a:r>
          </a:p>
        </p:txBody>
      </p:sp>
      <p:sp>
        <p:nvSpPr>
          <p:cNvPr id="38923" name="TextBox 14"/>
          <p:cNvSpPr txBox="1">
            <a:spLocks noChangeArrowheads="1"/>
          </p:cNvSpPr>
          <p:nvPr/>
        </p:nvSpPr>
        <p:spPr bwMode="auto">
          <a:xfrm>
            <a:off x="8915400" y="42672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Tertiary follicle</a:t>
            </a:r>
          </a:p>
        </p:txBody>
      </p:sp>
      <p:pic>
        <p:nvPicPr>
          <p:cNvPr id="16" name="Picture 4" descr="ovary5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992038"/>
            <a:ext cx="4572000" cy="2993366"/>
          </a:xfrm>
          <a:prstGeom prst="rect">
            <a:avLst/>
          </a:prstGeom>
          <a:solidFill>
            <a:srgbClr val="FFC000"/>
          </a:solidFill>
          <a:ln w="9525">
            <a:solidFill>
              <a:schemeClr val="tx1"/>
            </a:solidFill>
            <a:miter lim="800000"/>
            <a:headEnd/>
            <a:tailEnd/>
          </a:ln>
          <a:extLst/>
        </p:spPr>
      </p:pic>
      <p:cxnSp>
        <p:nvCxnSpPr>
          <p:cNvPr id="19" name="Straight Arrow Connector 18"/>
          <p:cNvCxnSpPr/>
          <p:nvPr/>
        </p:nvCxnSpPr>
        <p:spPr>
          <a:xfrm>
            <a:off x="7418717" y="888521"/>
            <a:ext cx="405441" cy="85401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454557" y="940286"/>
            <a:ext cx="628293" cy="114010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7677510" y="2448464"/>
            <a:ext cx="2057400" cy="1752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7124700" y="3695700"/>
            <a:ext cx="11430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9CF1426-4F7B-450A-9927-41E86A484541}" type="slidenum">
              <a:rPr lang="en-US" smtClean="0"/>
              <a:pPr/>
              <a:t>60</a:t>
            </a:fld>
            <a:endParaRPr lang="en-US" dirty="0"/>
          </a:p>
        </p:txBody>
      </p:sp>
    </p:spTree>
    <p:extLst>
      <p:ext uri="{BB962C8B-B14F-4D97-AF65-F5344CB8AC3E}">
        <p14:creationId xmlns:p14="http://schemas.microsoft.com/office/powerpoint/2010/main" val="72169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Primordial Follicle</a:t>
            </a:r>
          </a:p>
        </p:txBody>
      </p:sp>
      <p:pic>
        <p:nvPicPr>
          <p:cNvPr id="6" name="Content Placeholder 5"/>
          <p:cNvPicPr>
            <a:picLocks noGrp="1" noChangeAspect="1"/>
          </p:cNvPicPr>
          <p:nvPr>
            <p:ph idx="1"/>
          </p:nvPr>
        </p:nvPicPr>
        <p:blipFill>
          <a:blip r:embed="rId3"/>
          <a:stretch>
            <a:fillRect/>
          </a:stretch>
        </p:blipFill>
        <p:spPr>
          <a:xfrm>
            <a:off x="3534770" y="2456596"/>
            <a:ext cx="5390865" cy="4320871"/>
          </a:xfrm>
          <a:prstGeom prst="rect">
            <a:avLst/>
          </a:prstGeom>
        </p:spPr>
      </p:pic>
      <p:sp>
        <p:nvSpPr>
          <p:cNvPr id="7" name="Rectangle 6"/>
          <p:cNvSpPr/>
          <p:nvPr/>
        </p:nvSpPr>
        <p:spPr>
          <a:xfrm>
            <a:off x="1588833" y="1526232"/>
            <a:ext cx="9302083" cy="430887"/>
          </a:xfrm>
          <a:prstGeom prst="rect">
            <a:avLst/>
          </a:prstGeom>
        </p:spPr>
        <p:txBody>
          <a:bodyPr wrap="square">
            <a:spAutoFit/>
          </a:bodyPr>
          <a:lstStyle/>
          <a:p>
            <a:pPr marL="285750" indent="-285750">
              <a:buFont typeface="Wingdings" panose="05000000000000000000" pitchFamily="2" charset="2"/>
              <a:buChar char="Ø"/>
            </a:pPr>
            <a:r>
              <a:rPr lang="en-US" sz="2200" dirty="0" smtClean="0">
                <a:latin typeface="Calibri" panose="020F0502020204030204" pitchFamily="34" charset="0"/>
              </a:rPr>
              <a:t>Will mature and be released as a secondary oocyte or degenerate (atresia).</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61</a:t>
            </a:fld>
            <a:endParaRPr lang="en-US" dirty="0"/>
          </a:p>
        </p:txBody>
      </p:sp>
    </p:spTree>
    <p:extLst>
      <p:ext uri="{BB962C8B-B14F-4D97-AF65-F5344CB8AC3E}">
        <p14:creationId xmlns:p14="http://schemas.microsoft.com/office/powerpoint/2010/main" val="227231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Formation of Primary Follicle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0056" y="2402008"/>
            <a:ext cx="5868537" cy="4375458"/>
          </a:xfrm>
        </p:spPr>
      </p:pic>
      <p:sp>
        <p:nvSpPr>
          <p:cNvPr id="6" name="Rectangle 5"/>
          <p:cNvSpPr/>
          <p:nvPr/>
        </p:nvSpPr>
        <p:spPr>
          <a:xfrm>
            <a:off x="2433223" y="1633896"/>
            <a:ext cx="7352214" cy="430887"/>
          </a:xfrm>
          <a:prstGeom prst="rect">
            <a:avLst/>
          </a:prstGeom>
        </p:spPr>
        <p:txBody>
          <a:bodyPr wrap="square">
            <a:spAutoFit/>
          </a:bodyPr>
          <a:lstStyle/>
          <a:p>
            <a:pPr marL="285750" indent="-285750">
              <a:buFont typeface="Wingdings" panose="05000000000000000000" pitchFamily="2" charset="2"/>
              <a:buChar char="Ø"/>
            </a:pPr>
            <a:r>
              <a:rPr lang="en-US" sz="2200" dirty="0">
                <a:latin typeface="Calibri" panose="020F0502020204030204" pitchFamily="34" charset="0"/>
              </a:rPr>
              <a:t>Activation of a primordial follicle into primary </a:t>
            </a:r>
            <a:r>
              <a:rPr lang="en-US" sz="2200" dirty="0" smtClean="0">
                <a:latin typeface="Calibri" panose="020F0502020204030204" pitchFamily="34" charset="0"/>
              </a:rPr>
              <a:t>follicles.</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62</a:t>
            </a:fld>
            <a:endParaRPr lang="en-US" dirty="0"/>
          </a:p>
        </p:txBody>
      </p:sp>
    </p:spTree>
    <p:extLst>
      <p:ext uri="{BB962C8B-B14F-4D97-AF65-F5344CB8AC3E}">
        <p14:creationId xmlns:p14="http://schemas.microsoft.com/office/powerpoint/2010/main" val="9341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Formation of Secondary Follicle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1133" y="2737051"/>
            <a:ext cx="5281679" cy="4080004"/>
          </a:xfrm>
        </p:spPr>
      </p:pic>
      <p:sp>
        <p:nvSpPr>
          <p:cNvPr id="6" name="Rectangle 5"/>
          <p:cNvSpPr/>
          <p:nvPr/>
        </p:nvSpPr>
        <p:spPr>
          <a:xfrm>
            <a:off x="838201" y="1534320"/>
            <a:ext cx="10666862" cy="1384995"/>
          </a:xfrm>
          <a:prstGeom prst="rect">
            <a:avLst/>
          </a:prstGeom>
        </p:spPr>
        <p:txBody>
          <a:bodyPr wrap="square">
            <a:spAutoFit/>
          </a:bodyPr>
          <a:lstStyle/>
          <a:p>
            <a:pPr marL="285750" indent="-285750">
              <a:spcBef>
                <a:spcPct val="0"/>
              </a:spcBef>
              <a:buFont typeface="Wingdings" panose="05000000000000000000" pitchFamily="2" charset="2"/>
              <a:buChar char="Ø"/>
            </a:pPr>
            <a:r>
              <a:rPr lang="en-US" altLang="en-US" sz="2200" dirty="0" smtClean="0">
                <a:latin typeface="Calibri" panose="020F0502020204030204" pitchFamily="34" charset="0"/>
              </a:rPr>
              <a:t>Many </a:t>
            </a:r>
            <a:r>
              <a:rPr lang="en-US" altLang="en-US" sz="2200" dirty="0">
                <a:latin typeface="Calibri" panose="020F0502020204030204" pitchFamily="34" charset="0"/>
              </a:rPr>
              <a:t>primordial follicles develop into primary follicles, but only a few </a:t>
            </a:r>
            <a:r>
              <a:rPr lang="en-US" altLang="en-US" sz="2200" dirty="0" smtClean="0">
                <a:latin typeface="Calibri" panose="020F0502020204030204" pitchFamily="34" charset="0"/>
              </a:rPr>
              <a:t>mature under the control of growth factor.</a:t>
            </a:r>
          </a:p>
          <a:p>
            <a:pPr marL="285750" indent="-285750">
              <a:spcBef>
                <a:spcPct val="0"/>
              </a:spcBef>
              <a:buFont typeface="Wingdings" panose="05000000000000000000" pitchFamily="2" charset="2"/>
              <a:buChar char="Ø"/>
            </a:pPr>
            <a:r>
              <a:rPr lang="en-US" altLang="en-US" sz="2200" b="1" dirty="0" smtClean="0">
                <a:latin typeface="Calibri" panose="020F0502020204030204" pitchFamily="34" charset="0"/>
              </a:rPr>
              <a:t>SECONDARY </a:t>
            </a:r>
            <a:r>
              <a:rPr lang="en-US" altLang="en-US" sz="2200" b="1" u="sng" dirty="0" smtClean="0">
                <a:latin typeface="Calibri" panose="020F0502020204030204" pitchFamily="34" charset="0"/>
              </a:rPr>
              <a:t>FOLLICLE</a:t>
            </a:r>
            <a:r>
              <a:rPr lang="en-US" altLang="en-US" sz="2200" b="1" dirty="0" smtClean="0">
                <a:latin typeface="Calibri" panose="020F0502020204030204" pitchFamily="34" charset="0"/>
              </a:rPr>
              <a:t> – PRIMARY </a:t>
            </a:r>
            <a:r>
              <a:rPr lang="en-US" altLang="en-US" sz="2200" b="1" u="sng" dirty="0" smtClean="0">
                <a:latin typeface="Calibri" panose="020F0502020204030204" pitchFamily="34" charset="0"/>
              </a:rPr>
              <a:t>OOCYTE</a:t>
            </a:r>
            <a:endParaRPr lang="en-US" altLang="en-US" sz="2200" b="1" u="sng" dirty="0">
              <a:latin typeface="Calibri" panose="020F0502020204030204" pitchFamily="34" charset="0"/>
            </a:endParaRPr>
          </a:p>
          <a:p>
            <a:pPr marL="171450" indent="-171450">
              <a:spcBef>
                <a:spcPct val="0"/>
              </a:spcBef>
              <a:buFont typeface="Arial" panose="020B0604020202020204" pitchFamily="34" charset="0"/>
              <a:buChar char="•"/>
            </a:pPr>
            <a:endParaRPr lang="en-US" alt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63</a:t>
            </a:fld>
            <a:endParaRPr lang="en-US" dirty="0"/>
          </a:p>
        </p:txBody>
      </p:sp>
    </p:spTree>
    <p:extLst>
      <p:ext uri="{BB962C8B-B14F-4D97-AF65-F5344CB8AC3E}">
        <p14:creationId xmlns:p14="http://schemas.microsoft.com/office/powerpoint/2010/main" val="391920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Formation of Tertiary Follicle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6407" y="2639496"/>
            <a:ext cx="5308978" cy="4075203"/>
          </a:xfrm>
        </p:spPr>
      </p:pic>
      <p:sp>
        <p:nvSpPr>
          <p:cNvPr id="6" name="Rectangle 5"/>
          <p:cNvSpPr/>
          <p:nvPr/>
        </p:nvSpPr>
        <p:spPr>
          <a:xfrm>
            <a:off x="1241942" y="1559596"/>
            <a:ext cx="9580728" cy="769441"/>
          </a:xfrm>
          <a:prstGeom prst="rect">
            <a:avLst/>
          </a:prstGeom>
        </p:spPr>
        <p:txBody>
          <a:bodyPr wrap="square">
            <a:spAutoFit/>
          </a:bodyPr>
          <a:lstStyle/>
          <a:p>
            <a:pPr marL="285750" indent="-285750">
              <a:buFont typeface="Wingdings" panose="05000000000000000000" pitchFamily="2" charset="2"/>
              <a:buChar char="Ø"/>
            </a:pPr>
            <a:r>
              <a:rPr lang="en-US" sz="2200" dirty="0" smtClean="0">
                <a:latin typeface="Calibri" panose="020F0502020204030204" pitchFamily="34" charset="0"/>
              </a:rPr>
              <a:t>Day </a:t>
            </a:r>
            <a:r>
              <a:rPr lang="en-US" sz="2200" dirty="0">
                <a:latin typeface="Calibri" panose="020F0502020204030204" pitchFamily="34" charset="0"/>
              </a:rPr>
              <a:t>10 to 14 the chosen follicle becomes a tertiary or mature graafian </a:t>
            </a:r>
            <a:r>
              <a:rPr lang="en-US" sz="2200" dirty="0" smtClean="0">
                <a:latin typeface="Calibri" panose="020F0502020204030204" pitchFamily="34" charset="0"/>
              </a:rPr>
              <a:t>follicle, </a:t>
            </a:r>
            <a:r>
              <a:rPr lang="en-US" sz="2200" dirty="0">
                <a:latin typeface="Calibri" panose="020F0502020204030204" pitchFamily="34" charset="0"/>
              </a:rPr>
              <a:t>~15 mm in </a:t>
            </a:r>
            <a:r>
              <a:rPr lang="en-US" sz="2200" dirty="0" smtClean="0">
                <a:latin typeface="Calibri" panose="020F0502020204030204" pitchFamily="34" charset="0"/>
              </a:rPr>
              <a:t>diameter.</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64</a:t>
            </a:fld>
            <a:endParaRPr lang="en-US" dirty="0"/>
          </a:p>
        </p:txBody>
      </p:sp>
    </p:spTree>
    <p:extLst>
      <p:ext uri="{BB962C8B-B14F-4D97-AF65-F5344CB8AC3E}">
        <p14:creationId xmlns:p14="http://schemas.microsoft.com/office/powerpoint/2010/main" val="26336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70" y="997527"/>
            <a:ext cx="6480299" cy="4860224"/>
          </a:xfrm>
        </p:spPr>
      </p:pic>
      <p:sp>
        <p:nvSpPr>
          <p:cNvPr id="4" name="Slide Number Placeholder 3"/>
          <p:cNvSpPr>
            <a:spLocks noGrp="1"/>
          </p:cNvSpPr>
          <p:nvPr>
            <p:ph type="sldNum" sz="quarter" idx="12"/>
          </p:nvPr>
        </p:nvSpPr>
        <p:spPr/>
        <p:txBody>
          <a:bodyPr/>
          <a:lstStyle/>
          <a:p>
            <a:fld id="{99CF1426-4F7B-450A-9927-41E86A484541}" type="slidenum">
              <a:rPr lang="en-US" smtClean="0"/>
              <a:pPr/>
              <a:t>65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45029"/>
            <a:ext cx="6353628" cy="4765221"/>
          </a:xfrm>
          <a:prstGeom prst="rect">
            <a:avLst/>
          </a:prstGeom>
        </p:spPr>
      </p:pic>
    </p:spTree>
    <p:extLst>
      <p:ext uri="{BB962C8B-B14F-4D97-AF65-F5344CB8AC3E}">
        <p14:creationId xmlns:p14="http://schemas.microsoft.com/office/powerpoint/2010/main" val="3230858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9CF1426-4F7B-450A-9927-41E86A484541}" type="slidenum">
              <a:rPr lang="en-US" smtClean="0"/>
              <a:pPr/>
              <a:t>66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058" y="724395"/>
            <a:ext cx="9909104" cy="4916384"/>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640" y="533400"/>
            <a:ext cx="6809839" cy="5107379"/>
          </a:xfrm>
        </p:spPr>
      </p:pic>
    </p:spTree>
    <p:extLst>
      <p:ext uri="{BB962C8B-B14F-4D97-AF65-F5344CB8AC3E}">
        <p14:creationId xmlns:p14="http://schemas.microsoft.com/office/powerpoint/2010/main" val="2635606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201354"/>
            <a:ext cx="10515600" cy="1325563"/>
          </a:xfrm>
          <a:noFill/>
        </p:spPr>
        <p:txBody>
          <a:bodyPr>
            <a:normAutofit/>
          </a:bodyPr>
          <a:lstStyle/>
          <a:p>
            <a:pPr algn="ctr" eaLnBrk="1" hangingPunct="1"/>
            <a:r>
              <a:rPr lang="en-US" altLang="en-US" sz="4000" dirty="0" smtClean="0">
                <a:latin typeface="Calibri Light" panose="020F0302020204030204" pitchFamily="34" charset="0"/>
              </a:rPr>
              <a:t>                                            The Process of Oogenesis</a:t>
            </a:r>
          </a:p>
        </p:txBody>
      </p:sp>
      <p:pic>
        <p:nvPicPr>
          <p:cNvPr id="8" name="Content Placeholder 7"/>
          <p:cNvPicPr>
            <a:picLocks noGrp="1" noChangeAspect="1"/>
          </p:cNvPicPr>
          <p:nvPr>
            <p:ph idx="1"/>
          </p:nvPr>
        </p:nvPicPr>
        <p:blipFill>
          <a:blip r:embed="rId3" cstate="print"/>
          <a:stretch>
            <a:fillRect/>
          </a:stretch>
        </p:blipFill>
        <p:spPr>
          <a:xfrm>
            <a:off x="366155" y="182880"/>
            <a:ext cx="5348845" cy="6597641"/>
          </a:xfrm>
          <a:prstGeom prst="rect">
            <a:avLst/>
          </a:prstGeom>
        </p:spPr>
      </p:pic>
      <p:sp>
        <p:nvSpPr>
          <p:cNvPr id="2" name="Rectangle 1"/>
          <p:cNvSpPr/>
          <p:nvPr/>
        </p:nvSpPr>
        <p:spPr>
          <a:xfrm>
            <a:off x="6309819" y="2187392"/>
            <a:ext cx="3953301" cy="1446550"/>
          </a:xfrm>
          <a:prstGeom prst="rect">
            <a:avLst/>
          </a:prstGeom>
        </p:spPr>
        <p:txBody>
          <a:bodyPr wrap="square">
            <a:spAutoFit/>
          </a:bodyPr>
          <a:lstStyle/>
          <a:p>
            <a:pPr marL="800100" lvl="1" indent="-342900">
              <a:spcBef>
                <a:spcPts val="0"/>
              </a:spcBef>
              <a:spcAft>
                <a:spcPts val="0"/>
              </a:spcAft>
              <a:buClrTx/>
              <a:buFont typeface="Arial" panose="020B0604020202020204" pitchFamily="34" charset="0"/>
              <a:buChar char="•"/>
            </a:pPr>
            <a:r>
              <a:rPr lang="en-US" altLang="en-US" sz="2200" dirty="0">
                <a:solidFill>
                  <a:srgbClr val="000000"/>
                </a:solidFill>
                <a:latin typeface="Calibri" panose="020F0502020204030204" pitchFamily="34" charset="0"/>
              </a:rPr>
              <a:t>AKA: ovum </a:t>
            </a:r>
            <a:r>
              <a:rPr lang="en-US" altLang="en-US" sz="2200" dirty="0" smtClean="0">
                <a:solidFill>
                  <a:srgbClr val="000000"/>
                </a:solidFill>
                <a:latin typeface="Calibri" panose="020F0502020204030204" pitchFamily="34" charset="0"/>
              </a:rPr>
              <a:t>production.</a:t>
            </a:r>
            <a:endParaRPr lang="en-US" altLang="en-US" sz="2200" dirty="0">
              <a:solidFill>
                <a:srgbClr val="000000"/>
              </a:solidFill>
              <a:latin typeface="Calibri" panose="020F0502020204030204" pitchFamily="34" charset="0"/>
            </a:endParaRPr>
          </a:p>
          <a:p>
            <a:pPr marL="800100" lvl="1" indent="-342900">
              <a:spcBef>
                <a:spcPts val="0"/>
              </a:spcBef>
              <a:spcAft>
                <a:spcPts val="0"/>
              </a:spcAft>
              <a:buClrTx/>
              <a:buFont typeface="Arial" panose="020B0604020202020204" pitchFamily="34" charset="0"/>
              <a:buChar char="•"/>
            </a:pPr>
            <a:r>
              <a:rPr lang="en-US" altLang="en-US" sz="2200" dirty="0">
                <a:solidFill>
                  <a:srgbClr val="000000"/>
                </a:solidFill>
                <a:latin typeface="Calibri" panose="020F0502020204030204" pitchFamily="34" charset="0"/>
              </a:rPr>
              <a:t>Begins before </a:t>
            </a:r>
            <a:r>
              <a:rPr lang="en-US" altLang="en-US" sz="2200" dirty="0" smtClean="0">
                <a:solidFill>
                  <a:srgbClr val="000000"/>
                </a:solidFill>
                <a:latin typeface="Calibri" panose="020F0502020204030204" pitchFamily="34" charset="0"/>
              </a:rPr>
              <a:t>birth.</a:t>
            </a:r>
            <a:endParaRPr lang="en-US" altLang="en-US" sz="2200" dirty="0">
              <a:solidFill>
                <a:srgbClr val="000000"/>
              </a:solidFill>
              <a:latin typeface="Calibri" panose="020F0502020204030204" pitchFamily="34" charset="0"/>
            </a:endParaRPr>
          </a:p>
          <a:p>
            <a:pPr marL="800100" lvl="1" indent="-342900">
              <a:spcBef>
                <a:spcPts val="0"/>
              </a:spcBef>
              <a:spcAft>
                <a:spcPts val="0"/>
              </a:spcAft>
              <a:buClrTx/>
              <a:buFont typeface="Arial" panose="020B0604020202020204" pitchFamily="34" charset="0"/>
              <a:buChar char="•"/>
            </a:pPr>
            <a:r>
              <a:rPr lang="en-US" altLang="en-US" sz="2200" dirty="0">
                <a:solidFill>
                  <a:srgbClr val="000000"/>
                </a:solidFill>
                <a:latin typeface="Calibri" panose="020F0502020204030204" pitchFamily="34" charset="0"/>
              </a:rPr>
              <a:t>Accelerates at </a:t>
            </a:r>
            <a:r>
              <a:rPr lang="en-US" altLang="en-US" sz="2200" dirty="0" smtClean="0">
                <a:solidFill>
                  <a:srgbClr val="000000"/>
                </a:solidFill>
                <a:latin typeface="Calibri" panose="020F0502020204030204" pitchFamily="34" charset="0"/>
              </a:rPr>
              <a:t>puberty.</a:t>
            </a:r>
            <a:endParaRPr lang="en-US" altLang="en-US" sz="2200" dirty="0">
              <a:solidFill>
                <a:srgbClr val="000000"/>
              </a:solidFill>
              <a:latin typeface="Calibri" panose="020F0502020204030204" pitchFamily="34" charset="0"/>
            </a:endParaRPr>
          </a:p>
          <a:p>
            <a:pPr marL="800100" lvl="1" indent="-342900">
              <a:spcBef>
                <a:spcPts val="0"/>
              </a:spcBef>
              <a:spcAft>
                <a:spcPts val="0"/>
              </a:spcAft>
              <a:buClrTx/>
              <a:buFont typeface="Arial" panose="020B0604020202020204" pitchFamily="34" charset="0"/>
              <a:buChar char="•"/>
            </a:pPr>
            <a:r>
              <a:rPr lang="en-US" altLang="en-US" sz="2200" dirty="0">
                <a:solidFill>
                  <a:srgbClr val="000000"/>
                </a:solidFill>
                <a:latin typeface="Calibri" panose="020F0502020204030204" pitchFamily="34" charset="0"/>
              </a:rPr>
              <a:t>Ends at </a:t>
            </a:r>
            <a:r>
              <a:rPr lang="en-US" altLang="en-US" sz="2200" dirty="0" smtClean="0">
                <a:solidFill>
                  <a:srgbClr val="000000"/>
                </a:solidFill>
                <a:latin typeface="Calibri" panose="020F0502020204030204" pitchFamily="34" charset="0"/>
              </a:rPr>
              <a:t>menopause.</a:t>
            </a:r>
            <a:endParaRPr lang="en-US" altLang="en-US" sz="2200" dirty="0">
              <a:solidFill>
                <a:srgbClr val="000000"/>
              </a:solidFill>
              <a:latin typeface="Calibri" panose="020F0502020204030204" pitchFamily="34" charset="0"/>
            </a:endParaRPr>
          </a:p>
        </p:txBody>
      </p:sp>
      <p:sp>
        <p:nvSpPr>
          <p:cNvPr id="3" name="TextBox 2"/>
          <p:cNvSpPr txBox="1"/>
          <p:nvPr/>
        </p:nvSpPr>
        <p:spPr>
          <a:xfrm>
            <a:off x="6755633" y="4203511"/>
            <a:ext cx="4026230" cy="769441"/>
          </a:xfrm>
          <a:prstGeom prst="rect">
            <a:avLst/>
          </a:prstGeom>
          <a:noFill/>
        </p:spPr>
        <p:txBody>
          <a:bodyPr wrap="none" rtlCol="0">
            <a:spAutoFit/>
          </a:bodyPr>
          <a:lstStyle/>
          <a:p>
            <a:endParaRPr lang="en-US" sz="2200" dirty="0" smtClean="0">
              <a:latin typeface="Calibri" panose="020F0502020204030204" pitchFamily="34" charset="0"/>
            </a:endParaRPr>
          </a:p>
          <a:p>
            <a:pPr marL="285750" indent="-285750">
              <a:buFont typeface="Wingdings" panose="05000000000000000000" pitchFamily="2" charset="2"/>
              <a:buChar char="Ø"/>
            </a:pPr>
            <a:r>
              <a:rPr lang="en-US" sz="2200" dirty="0">
                <a:latin typeface="Calibri" panose="020F0502020204030204" pitchFamily="34" charset="0"/>
                <a:hlinkClick r:id="rId4"/>
              </a:rPr>
              <a:t>https://youtu.be/-iF9dwVQUvc</a:t>
            </a:r>
            <a:endParaRPr lang="en-US" sz="2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67</a:t>
            </a:fld>
            <a:endParaRPr lang="en-US" dirty="0"/>
          </a:p>
        </p:txBody>
      </p:sp>
      <p:sp>
        <p:nvSpPr>
          <p:cNvPr id="5" name="Oval 4"/>
          <p:cNvSpPr/>
          <p:nvPr/>
        </p:nvSpPr>
        <p:spPr>
          <a:xfrm>
            <a:off x="249381" y="4343559"/>
            <a:ext cx="1698172" cy="12615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45329" y="2646217"/>
            <a:ext cx="1269671" cy="987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33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92165"/>
            <a:ext cx="10515600" cy="1325563"/>
          </a:xfrm>
          <a:noFill/>
        </p:spPr>
        <p:txBody>
          <a:bodyPr>
            <a:normAutofit/>
          </a:bodyPr>
          <a:lstStyle/>
          <a:p>
            <a:pPr algn="ctr" eaLnBrk="1" hangingPunct="1"/>
            <a:r>
              <a:rPr lang="en-US" altLang="en-US" sz="4000" dirty="0" smtClean="0">
                <a:latin typeface="Calibri Light" panose="020F0302020204030204" pitchFamily="34" charset="0"/>
              </a:rPr>
              <a:t>Graafian Follicle and Ovulation </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6914" y="1103831"/>
            <a:ext cx="8584441" cy="5037660"/>
          </a:xfrm>
        </p:spPr>
      </p:pic>
      <p:sp>
        <p:nvSpPr>
          <p:cNvPr id="9" name="TextBox 8"/>
          <p:cNvSpPr txBox="1"/>
          <p:nvPr/>
        </p:nvSpPr>
        <p:spPr>
          <a:xfrm>
            <a:off x="941697" y="6059608"/>
            <a:ext cx="10399594"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rPr>
              <a:t>Ovulation marks end of follicular phase of ovarian cycle and beginning of luteal phase.</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68</a:t>
            </a:fld>
            <a:endParaRPr lang="en-US" dirty="0"/>
          </a:p>
        </p:txBody>
      </p:sp>
    </p:spTree>
    <p:extLst>
      <p:ext uri="{BB962C8B-B14F-4D97-AF65-F5344CB8AC3E}">
        <p14:creationId xmlns:p14="http://schemas.microsoft.com/office/powerpoint/2010/main" val="358382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Formation of the Corpus Luteum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1816" y="2442949"/>
            <a:ext cx="5404512" cy="4135272"/>
          </a:xfrm>
        </p:spPr>
      </p:pic>
      <p:sp>
        <p:nvSpPr>
          <p:cNvPr id="6" name="TextBox 5"/>
          <p:cNvSpPr txBox="1"/>
          <p:nvPr/>
        </p:nvSpPr>
        <p:spPr>
          <a:xfrm>
            <a:off x="996285" y="1567858"/>
            <a:ext cx="9549004" cy="769441"/>
          </a:xfrm>
          <a:prstGeom prst="rect">
            <a:avLst/>
          </a:prstGeom>
          <a:noFill/>
        </p:spPr>
        <p:txBody>
          <a:bodyPr wrap="squar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rPr>
              <a:t>Endocrine structure that secretes </a:t>
            </a:r>
            <a:r>
              <a:rPr lang="en-US" sz="2200" b="1" u="sng" dirty="0" smtClean="0">
                <a:latin typeface="Calibri" panose="020F0502020204030204" pitchFamily="34" charset="0"/>
              </a:rPr>
              <a:t>progesterone</a:t>
            </a:r>
            <a:r>
              <a:rPr lang="en-US" sz="2200" dirty="0" smtClean="0">
                <a:latin typeface="Calibri" panose="020F0502020204030204" pitchFamily="34" charset="0"/>
              </a:rPr>
              <a:t> preparing uterus for pregnancy (also estradiol).</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69</a:t>
            </a:fld>
            <a:endParaRPr lang="en-US" dirty="0"/>
          </a:p>
        </p:txBody>
      </p:sp>
    </p:spTree>
    <p:extLst>
      <p:ext uri="{BB962C8B-B14F-4D97-AF65-F5344CB8AC3E}">
        <p14:creationId xmlns:p14="http://schemas.microsoft.com/office/powerpoint/2010/main" val="19997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normAutofit fontScale="90000"/>
          </a:bodyPr>
          <a:lstStyle/>
          <a:p>
            <a:pPr algn="ctr"/>
            <a:r>
              <a:rPr lang="en-US" altLang="en-US" sz="4000" dirty="0" smtClean="0"/>
              <a:t/>
            </a:r>
            <a:br>
              <a:rPr lang="en-US" altLang="en-US" sz="4000" dirty="0" smtClean="0"/>
            </a:br>
            <a:r>
              <a:rPr lang="en-US" altLang="en-US" sz="4400" dirty="0" smtClean="0">
                <a:latin typeface="Calibri Light" panose="020F0302020204030204" pitchFamily="34" charset="0"/>
              </a:rPr>
              <a:t>Ductal </a:t>
            </a:r>
            <a:r>
              <a:rPr lang="en-US" altLang="en-US" sz="4400" b="1" u="sng" dirty="0" smtClean="0">
                <a:latin typeface="Calibri Light" panose="020F0302020204030204" pitchFamily="34" charset="0"/>
              </a:rPr>
              <a:t>Pathway of </a:t>
            </a:r>
            <a:r>
              <a:rPr lang="en-US" altLang="en-US" sz="4400" b="1" u="sng" dirty="0" smtClean="0">
                <a:latin typeface="Calibri Light" panose="020F0302020204030204" pitchFamily="34" charset="0"/>
              </a:rPr>
              <a:t>Sperm</a:t>
            </a:r>
            <a:r>
              <a:rPr lang="en-US" altLang="en-US" sz="4400" dirty="0" smtClean="0">
                <a:latin typeface="Calibri Light" panose="020F0302020204030204" pitchFamily="34" charset="0"/>
              </a:rPr>
              <a:t> Through </a:t>
            </a:r>
            <a:r>
              <a:rPr lang="en-US" altLang="en-US" sz="4400" dirty="0">
                <a:latin typeface="Calibri Light" panose="020F0302020204030204" pitchFamily="34" charset="0"/>
              </a:rPr>
              <a:t>Testis</a:t>
            </a:r>
          </a:p>
        </p:txBody>
      </p:sp>
      <p:pic>
        <p:nvPicPr>
          <p:cNvPr id="4" name="Content Placeholder 3"/>
          <p:cNvPicPr>
            <a:picLocks noGrp="1" noChangeAspect="1"/>
          </p:cNvPicPr>
          <p:nvPr>
            <p:ph sz="half" idx="1"/>
          </p:nvPr>
        </p:nvPicPr>
        <p:blipFill>
          <a:blip r:embed="rId3"/>
          <a:stretch>
            <a:fillRect/>
          </a:stretch>
        </p:blipFill>
        <p:spPr>
          <a:xfrm>
            <a:off x="1009409" y="1825625"/>
            <a:ext cx="4839181" cy="4351338"/>
          </a:xfrm>
          <a:prstGeom prst="rect">
            <a:avLst/>
          </a:prstGeom>
        </p:spPr>
      </p:pic>
      <p:sp>
        <p:nvSpPr>
          <p:cNvPr id="3" name="Content Placeholder 2"/>
          <p:cNvSpPr>
            <a:spLocks noGrp="1"/>
          </p:cNvSpPr>
          <p:nvPr>
            <p:ph sz="half" idx="2"/>
          </p:nvPr>
        </p:nvSpPr>
        <p:spPr/>
        <p:txBody>
          <a:bodyPr/>
          <a:lstStyle/>
          <a:p>
            <a:pPr marL="457200" indent="-457200">
              <a:lnSpc>
                <a:spcPct val="100000"/>
              </a:lnSpc>
              <a:spcBef>
                <a:spcPts val="0"/>
              </a:spcBef>
              <a:buFont typeface="+mj-lt"/>
              <a:buAutoNum type="arabicPeriod"/>
            </a:pPr>
            <a:r>
              <a:rPr lang="en-US" altLang="en-US" sz="2200" b="1" dirty="0">
                <a:latin typeface="Calibri" panose="020F0502020204030204" pitchFamily="34" charset="0"/>
              </a:rPr>
              <a:t>Seminiferous tubules </a:t>
            </a:r>
          </a:p>
          <a:p>
            <a:pPr marL="457200" indent="-457200">
              <a:lnSpc>
                <a:spcPct val="100000"/>
              </a:lnSpc>
              <a:spcBef>
                <a:spcPts val="0"/>
              </a:spcBef>
              <a:buFont typeface="+mj-lt"/>
              <a:buAutoNum type="arabicPeriod"/>
            </a:pPr>
            <a:r>
              <a:rPr lang="en-US" altLang="en-US" sz="2200" b="1" dirty="0">
                <a:latin typeface="Calibri" panose="020F0502020204030204" pitchFamily="34" charset="0"/>
              </a:rPr>
              <a:t>Straight tubules</a:t>
            </a:r>
          </a:p>
          <a:p>
            <a:pPr marL="457200" indent="-457200">
              <a:lnSpc>
                <a:spcPct val="100000"/>
              </a:lnSpc>
              <a:spcBef>
                <a:spcPts val="0"/>
              </a:spcBef>
              <a:buFont typeface="+mj-lt"/>
              <a:buAutoNum type="arabicPeriod"/>
            </a:pPr>
            <a:r>
              <a:rPr lang="en-US" altLang="en-US" sz="2200" b="1" dirty="0">
                <a:latin typeface="Calibri" panose="020F0502020204030204" pitchFamily="34" charset="0"/>
              </a:rPr>
              <a:t>Rete testis</a:t>
            </a:r>
          </a:p>
          <a:p>
            <a:pPr marL="457200" indent="-457200">
              <a:lnSpc>
                <a:spcPct val="100000"/>
              </a:lnSpc>
              <a:spcBef>
                <a:spcPts val="0"/>
              </a:spcBef>
              <a:buFont typeface="+mj-lt"/>
              <a:buAutoNum type="arabicPeriod"/>
            </a:pPr>
            <a:r>
              <a:rPr lang="en-US" altLang="en-US" sz="2200" b="1" dirty="0">
                <a:latin typeface="Calibri" panose="020F0502020204030204" pitchFamily="34" charset="0"/>
              </a:rPr>
              <a:t>Efferent ducts</a:t>
            </a:r>
          </a:p>
          <a:p>
            <a:pPr marL="457200" indent="-457200">
              <a:lnSpc>
                <a:spcPct val="100000"/>
              </a:lnSpc>
              <a:spcBef>
                <a:spcPts val="0"/>
              </a:spcBef>
              <a:buFont typeface="+mj-lt"/>
              <a:buAutoNum type="arabicPeriod"/>
            </a:pPr>
            <a:r>
              <a:rPr lang="en-US" altLang="en-US" sz="2200" b="1" dirty="0">
                <a:latin typeface="Calibri" panose="020F0502020204030204" pitchFamily="34" charset="0"/>
              </a:rPr>
              <a:t>Ductus epididymis</a:t>
            </a:r>
          </a:p>
          <a:p>
            <a:pPr marL="457200" indent="-457200">
              <a:lnSpc>
                <a:spcPct val="100000"/>
              </a:lnSpc>
              <a:spcBef>
                <a:spcPts val="0"/>
              </a:spcBef>
              <a:buFont typeface="+mj-lt"/>
              <a:buAutoNum type="arabicPeriod"/>
            </a:pPr>
            <a:r>
              <a:rPr lang="en-US" altLang="en-US" sz="2200" b="1" dirty="0">
                <a:latin typeface="Calibri" panose="020F0502020204030204" pitchFamily="34" charset="0"/>
              </a:rPr>
              <a:t>Ductus (vas) deferens</a:t>
            </a:r>
          </a:p>
          <a:p>
            <a:pPr lvl="1"/>
            <a:endParaRPr lang="en-US" altLang="en-US" dirty="0"/>
          </a:p>
          <a:p>
            <a:pPr marL="0" indent="0">
              <a:buNone/>
            </a:pPr>
            <a:endParaRPr lang="en-US" dirty="0"/>
          </a:p>
        </p:txBody>
      </p:sp>
      <p:sp>
        <p:nvSpPr>
          <p:cNvPr id="2" name="Slide Number Placeholder 1"/>
          <p:cNvSpPr>
            <a:spLocks noGrp="1"/>
          </p:cNvSpPr>
          <p:nvPr>
            <p:ph type="sldNum" sz="quarter" idx="12"/>
          </p:nvPr>
        </p:nvSpPr>
        <p:spPr/>
        <p:txBody>
          <a:bodyPr/>
          <a:lstStyle/>
          <a:p>
            <a:fld id="{99CF1426-4F7B-450A-9927-41E86A484541}" type="slidenum">
              <a:rPr lang="en-US" smtClean="0"/>
              <a:pPr/>
              <a:t>7</a:t>
            </a:fld>
            <a:endParaRPr lang="en-US" dirty="0"/>
          </a:p>
        </p:txBody>
      </p:sp>
    </p:spTree>
    <p:extLst>
      <p:ext uri="{BB962C8B-B14F-4D97-AF65-F5344CB8AC3E}">
        <p14:creationId xmlns:p14="http://schemas.microsoft.com/office/powerpoint/2010/main" val="3014330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Formation of Corpus Albicans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1003" y="2169993"/>
            <a:ext cx="5459104" cy="4490113"/>
          </a:xfrm>
        </p:spPr>
      </p:pic>
      <p:sp>
        <p:nvSpPr>
          <p:cNvPr id="6" name="Rectangle 5"/>
          <p:cNvSpPr/>
          <p:nvPr/>
        </p:nvSpPr>
        <p:spPr>
          <a:xfrm>
            <a:off x="1146409" y="1532298"/>
            <a:ext cx="9676263" cy="430887"/>
          </a:xfrm>
          <a:prstGeom prst="rect">
            <a:avLst/>
          </a:prstGeom>
        </p:spPr>
        <p:txBody>
          <a:bodyPr wrap="square">
            <a:spAutoFit/>
          </a:bodyPr>
          <a:lstStyle/>
          <a:p>
            <a:pPr marL="285750" indent="-285750">
              <a:spcBef>
                <a:spcPct val="0"/>
              </a:spcBef>
              <a:buFont typeface="Wingdings" panose="05000000000000000000" pitchFamily="2" charset="2"/>
              <a:buChar char="Ø"/>
            </a:pPr>
            <a:r>
              <a:rPr lang="en-US" altLang="en-US" sz="2200" dirty="0">
                <a:latin typeface="Calibri" panose="020F0502020204030204" pitchFamily="34" charset="0"/>
              </a:rPr>
              <a:t>Disintegration, or involution, of corpus luteum marks end of ovarian </a:t>
            </a:r>
            <a:r>
              <a:rPr lang="en-US" altLang="en-US" sz="2200" dirty="0" smtClean="0">
                <a:latin typeface="Calibri" panose="020F0502020204030204" pitchFamily="34" charset="0"/>
              </a:rPr>
              <a:t>cycle.</a:t>
            </a:r>
            <a:endParaRPr lang="en-US" alt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70</a:t>
            </a:fld>
            <a:endParaRPr lang="en-US" dirty="0"/>
          </a:p>
        </p:txBody>
      </p:sp>
    </p:spTree>
    <p:extLst>
      <p:ext uri="{BB962C8B-B14F-4D97-AF65-F5344CB8AC3E}">
        <p14:creationId xmlns:p14="http://schemas.microsoft.com/office/powerpoint/2010/main" val="27570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8200" y="464024"/>
            <a:ext cx="10515600" cy="803582"/>
          </a:xfrm>
          <a:noFill/>
        </p:spPr>
        <p:txBody>
          <a:bodyPr/>
          <a:lstStyle/>
          <a:p>
            <a:pPr algn="ctr" eaLnBrk="1" hangingPunct="1"/>
            <a:r>
              <a:rPr lang="en-US" altLang="en-US" dirty="0" smtClean="0">
                <a:latin typeface="Calibri Light" panose="020F0302020204030204" pitchFamily="34" charset="0"/>
              </a:rPr>
              <a:t>Regulation of Female Reproductive Cycle</a:t>
            </a:r>
          </a:p>
        </p:txBody>
      </p:sp>
      <p:pic>
        <p:nvPicPr>
          <p:cNvPr id="5" name="Content Placeholder 4" descr="28_25Figure-L"/>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61317" y="1411725"/>
            <a:ext cx="9075761" cy="45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60807" y="6059605"/>
            <a:ext cx="6482096"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4"/>
              </a:rPr>
              <a:t>Video on regulation of the female reproductive cycle</a:t>
            </a:r>
            <a:endParaRPr lang="en-US" sz="22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99CF1426-4F7B-450A-9927-41E86A484541}" type="slidenum">
              <a:rPr lang="en-US" smtClean="0"/>
              <a:pPr/>
              <a:t>71</a:t>
            </a:fld>
            <a:endParaRPr lang="en-US" dirty="0"/>
          </a:p>
        </p:txBody>
      </p:sp>
    </p:spTree>
    <p:extLst>
      <p:ext uri="{BB962C8B-B14F-4D97-AF65-F5344CB8AC3E}">
        <p14:creationId xmlns:p14="http://schemas.microsoft.com/office/powerpoint/2010/main" val="13198243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222"/>
            <a:ext cx="10515600" cy="1325563"/>
          </a:xfrm>
        </p:spPr>
        <p:txBody>
          <a:bodyPr>
            <a:normAutofit/>
          </a:bodyPr>
          <a:lstStyle/>
          <a:p>
            <a:pPr algn="ctr"/>
            <a:r>
              <a:rPr lang="en-US" sz="4000" dirty="0" smtClean="0">
                <a:latin typeface="Calibri Light" panose="020F0302020204030204" pitchFamily="34" charset="0"/>
              </a:rPr>
              <a:t>Review of the Ovarian Cycle</a:t>
            </a:r>
            <a:endParaRPr lang="en-US" sz="4000" dirty="0">
              <a:latin typeface="Calibri Light" panose="020F0302020204030204" pitchFamily="34" charset="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1003" y="1690688"/>
            <a:ext cx="9553433" cy="4901181"/>
          </a:xfrm>
        </p:spPr>
      </p:pic>
      <p:sp>
        <p:nvSpPr>
          <p:cNvPr id="3" name="TextBox 2"/>
          <p:cNvSpPr txBox="1"/>
          <p:nvPr/>
        </p:nvSpPr>
        <p:spPr>
          <a:xfrm>
            <a:off x="3957844" y="1078174"/>
            <a:ext cx="4299045"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4"/>
              </a:rPr>
              <a:t>Video on the ovarian cycle</a:t>
            </a:r>
            <a:endParaRPr lang="en-US" sz="2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72</a:t>
            </a:fld>
            <a:endParaRPr lang="en-US" dirty="0"/>
          </a:p>
        </p:txBody>
      </p:sp>
    </p:spTree>
    <p:extLst>
      <p:ext uri="{BB962C8B-B14F-4D97-AF65-F5344CB8AC3E}">
        <p14:creationId xmlns:p14="http://schemas.microsoft.com/office/powerpoint/2010/main" val="22850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491324" y="365125"/>
            <a:ext cx="11204812" cy="1325563"/>
          </a:xfrm>
          <a:noFill/>
        </p:spPr>
        <p:txBody>
          <a:bodyPr>
            <a:noAutofit/>
          </a:bodyPr>
          <a:lstStyle/>
          <a:p>
            <a:pPr algn="ctr" eaLnBrk="1" hangingPunct="1"/>
            <a:r>
              <a:rPr lang="en-US" altLang="en-US" sz="4000" dirty="0" smtClean="0">
                <a:latin typeface="Calibri Light" panose="020F0302020204030204" pitchFamily="34" charset="0"/>
              </a:rPr>
              <a:t>Review: Hormones of Female Reproductive Cycle</a:t>
            </a:r>
          </a:p>
        </p:txBody>
      </p:sp>
      <p:pic>
        <p:nvPicPr>
          <p:cNvPr id="3" name="Content Placeholder 2"/>
          <p:cNvPicPr>
            <a:picLocks noGrp="1" noChangeAspect="1"/>
          </p:cNvPicPr>
          <p:nvPr>
            <p:ph idx="1"/>
          </p:nvPr>
        </p:nvPicPr>
        <p:blipFill>
          <a:blip r:embed="rId3"/>
          <a:stretch>
            <a:fillRect/>
          </a:stretch>
        </p:blipFill>
        <p:spPr>
          <a:xfrm>
            <a:off x="1228299" y="1937984"/>
            <a:ext cx="9962865" cy="4812187"/>
          </a:xfrm>
          <a:prstGeom prst="rect">
            <a:avLst/>
          </a:prstGeom>
        </p:spPr>
      </p:pic>
      <p:sp>
        <p:nvSpPr>
          <p:cNvPr id="2" name="TextBox 1"/>
          <p:cNvSpPr txBox="1"/>
          <p:nvPr/>
        </p:nvSpPr>
        <p:spPr>
          <a:xfrm>
            <a:off x="3166279" y="1351128"/>
            <a:ext cx="6155145"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smtClean="0">
                <a:latin typeface="Calibri" panose="020F0502020204030204" pitchFamily="34" charset="0"/>
                <a:hlinkClick r:id="rId4"/>
              </a:rPr>
              <a:t>Video on the hormones of the reproductive cycle</a:t>
            </a:r>
            <a:endParaRPr lang="en-US" sz="2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73</a:t>
            </a:fld>
            <a:endParaRPr lang="en-US" dirty="0"/>
          </a:p>
        </p:txBody>
      </p:sp>
    </p:spTree>
    <p:extLst>
      <p:ext uri="{BB962C8B-B14F-4D97-AF65-F5344CB8AC3E}">
        <p14:creationId xmlns:p14="http://schemas.microsoft.com/office/powerpoint/2010/main" val="35709803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929" y="370549"/>
            <a:ext cx="7000568" cy="6545495"/>
          </a:xfrm>
        </p:spPr>
      </p:pic>
      <p:sp>
        <p:nvSpPr>
          <p:cNvPr id="4" name="Slide Number Placeholder 3"/>
          <p:cNvSpPr>
            <a:spLocks noGrp="1"/>
          </p:cNvSpPr>
          <p:nvPr>
            <p:ph type="sldNum" sz="quarter" idx="12"/>
          </p:nvPr>
        </p:nvSpPr>
        <p:spPr/>
        <p:txBody>
          <a:bodyPr/>
          <a:lstStyle/>
          <a:p>
            <a:fld id="{99CF1426-4F7B-450A-9927-41E86A484541}" type="slidenum">
              <a:rPr lang="en-US" smtClean="0"/>
              <a:pPr/>
              <a:t>74</a:t>
            </a:fld>
            <a:endParaRPr lang="en-US" dirty="0"/>
          </a:p>
        </p:txBody>
      </p:sp>
    </p:spTree>
    <p:extLst>
      <p:ext uri="{BB962C8B-B14F-4D97-AF65-F5344CB8AC3E}">
        <p14:creationId xmlns:p14="http://schemas.microsoft.com/office/powerpoint/2010/main" val="1819627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Autofit/>
          </a:bodyPr>
          <a:lstStyle/>
          <a:p>
            <a:pPr algn="ctr"/>
            <a:r>
              <a:rPr lang="en-US" altLang="en-US" dirty="0" smtClean="0">
                <a:latin typeface="Calibri Light" panose="020F0302020204030204" pitchFamily="34" charset="0"/>
              </a:rPr>
              <a:t>Menopause:</a:t>
            </a:r>
            <a:br>
              <a:rPr lang="en-US" altLang="en-US" dirty="0" smtClean="0">
                <a:latin typeface="Calibri Light" panose="020F0302020204030204" pitchFamily="34" charset="0"/>
              </a:rPr>
            </a:br>
            <a:r>
              <a:rPr lang="en-US" altLang="en-US" dirty="0" smtClean="0">
                <a:latin typeface="Calibri Light" panose="020F0302020204030204" pitchFamily="34" charset="0"/>
              </a:rPr>
              <a:t>Cessation of Ovulation and Menstruation </a:t>
            </a:r>
            <a:endParaRPr lang="en-US" altLang="en-US" dirty="0">
              <a:latin typeface="Calibri Light" panose="020F0302020204030204" pitchFamily="34" charset="0"/>
            </a:endParaRPr>
          </a:p>
        </p:txBody>
      </p:sp>
      <p:sp>
        <p:nvSpPr>
          <p:cNvPr id="178179" name="Rectangle 3"/>
          <p:cNvSpPr>
            <a:spLocks noGrp="1" noChangeArrowheads="1"/>
          </p:cNvSpPr>
          <p:nvPr>
            <p:ph sz="half" idx="1"/>
          </p:nvPr>
        </p:nvSpPr>
        <p:spPr>
          <a:xfrm>
            <a:off x="415118" y="2043991"/>
            <a:ext cx="11608558" cy="4370457"/>
          </a:xfrm>
        </p:spPr>
        <p:txBody>
          <a:bodyPr>
            <a:normAutofit/>
          </a:bodyPr>
          <a:lstStyle/>
          <a:p>
            <a:pPr>
              <a:lnSpc>
                <a:spcPct val="100000"/>
              </a:lnSpc>
              <a:spcBef>
                <a:spcPts val="0"/>
              </a:spcBef>
            </a:pPr>
            <a:r>
              <a:rPr lang="en-US" altLang="en-US" sz="2200" dirty="0" smtClean="0">
                <a:latin typeface="Calibri" panose="020F0502020204030204" pitchFamily="34" charset="0"/>
              </a:rPr>
              <a:t>Midlife change in hormone secretion accompanied by </a:t>
            </a:r>
            <a:r>
              <a:rPr lang="en-US" altLang="en-US" sz="2200" i="1" dirty="0" smtClean="0">
                <a:latin typeface="Calibri" panose="020F0502020204030204" pitchFamily="34" charset="0"/>
              </a:rPr>
              <a:t>menopause.</a:t>
            </a:r>
          </a:p>
          <a:p>
            <a:pPr>
              <a:lnSpc>
                <a:spcPct val="100000"/>
              </a:lnSpc>
              <a:spcBef>
                <a:spcPts val="0"/>
              </a:spcBef>
            </a:pPr>
            <a:r>
              <a:rPr lang="en-US" altLang="en-US" sz="2200" dirty="0" smtClean="0">
                <a:latin typeface="Calibri" panose="020F0502020204030204" pitchFamily="34" charset="0"/>
              </a:rPr>
              <a:t>Age related depletion of follicles means ↓ secretion of estrogen and progesterone.</a:t>
            </a:r>
          </a:p>
          <a:p>
            <a:pPr>
              <a:lnSpc>
                <a:spcPct val="100000"/>
              </a:lnSpc>
              <a:spcBef>
                <a:spcPts val="0"/>
              </a:spcBef>
            </a:pPr>
            <a:r>
              <a:rPr lang="en-US" altLang="en-US" sz="2200" dirty="0" smtClean="0">
                <a:latin typeface="Calibri" panose="020F0502020204030204" pitchFamily="34" charset="0"/>
              </a:rPr>
              <a:t>May consider hormone replacement therapy (HRT).</a:t>
            </a:r>
          </a:p>
          <a:p>
            <a:pPr>
              <a:lnSpc>
                <a:spcPct val="100000"/>
              </a:lnSpc>
              <a:spcBef>
                <a:spcPts val="0"/>
              </a:spcBef>
            </a:pPr>
            <a:r>
              <a:rPr lang="en-US" sz="2200" dirty="0">
                <a:latin typeface="Calibri" panose="020F0502020204030204" pitchFamily="34" charset="0"/>
              </a:rPr>
              <a:t>Perimenopause</a:t>
            </a:r>
          </a:p>
          <a:p>
            <a:pPr lvl="1">
              <a:lnSpc>
                <a:spcPct val="100000"/>
              </a:lnSpc>
              <a:spcBef>
                <a:spcPts val="0"/>
              </a:spcBef>
              <a:buFont typeface="Calibri" panose="020F0502020204030204" pitchFamily="34" charset="0"/>
              <a:buChar char="‒"/>
            </a:pPr>
            <a:r>
              <a:rPr lang="en-US" sz="2200" dirty="0" smtClean="0">
                <a:latin typeface="Calibri" panose="020F0502020204030204" pitchFamily="34" charset="0"/>
              </a:rPr>
              <a:t>Interval </a:t>
            </a:r>
            <a:r>
              <a:rPr lang="en-US" sz="2200" dirty="0">
                <a:latin typeface="Calibri" panose="020F0502020204030204" pitchFamily="34" charset="0"/>
              </a:rPr>
              <a:t>immediately preceding </a:t>
            </a:r>
            <a:r>
              <a:rPr lang="en-US" sz="2200" dirty="0" smtClean="0">
                <a:latin typeface="Calibri" panose="020F0502020204030204" pitchFamily="34" charset="0"/>
              </a:rPr>
              <a:t>menopause.</a:t>
            </a:r>
            <a:endParaRPr 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sz="2200" dirty="0">
                <a:latin typeface="Calibri" panose="020F0502020204030204" pitchFamily="34" charset="0"/>
              </a:rPr>
              <a:t>Ovarian and uterine cycles become </a:t>
            </a:r>
            <a:r>
              <a:rPr lang="en-US" sz="2200" dirty="0" smtClean="0">
                <a:latin typeface="Calibri" panose="020F0502020204030204" pitchFamily="34" charset="0"/>
              </a:rPr>
              <a:t>irregular.</a:t>
            </a:r>
            <a:endParaRPr lang="en-US" sz="2200" dirty="0">
              <a:latin typeface="Calibri" panose="020F0502020204030204" pitchFamily="34" charset="0"/>
            </a:endParaRPr>
          </a:p>
        </p:txBody>
      </p:sp>
      <p:pic>
        <p:nvPicPr>
          <p:cNvPr id="3" name="Content Placeholder 2"/>
          <p:cNvPicPr>
            <a:picLocks noGrp="1" noChangeAspect="1"/>
          </p:cNvPicPr>
          <p:nvPr>
            <p:ph sz="half" idx="2"/>
          </p:nvPr>
        </p:nvPicPr>
        <p:blipFill>
          <a:blip r:embed="rId3"/>
          <a:stretch>
            <a:fillRect/>
          </a:stretch>
        </p:blipFill>
        <p:spPr>
          <a:xfrm>
            <a:off x="7250836" y="2920621"/>
            <a:ext cx="4636364" cy="3741867"/>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75</a:t>
            </a:fld>
            <a:endParaRPr lang="en-US" dirty="0"/>
          </a:p>
        </p:txBody>
      </p:sp>
    </p:spTree>
    <p:extLst>
      <p:ext uri="{BB962C8B-B14F-4D97-AF65-F5344CB8AC3E}">
        <p14:creationId xmlns:p14="http://schemas.microsoft.com/office/powerpoint/2010/main" val="41435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1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8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Anatomy of the Mammary Glands</a:t>
            </a:r>
          </a:p>
        </p:txBody>
      </p:sp>
      <p:sp>
        <p:nvSpPr>
          <p:cNvPr id="60421" name="Content Placeholder 6"/>
          <p:cNvSpPr>
            <a:spLocks noGrp="1"/>
          </p:cNvSpPr>
          <p:nvPr>
            <p:ph sz="half" idx="1"/>
          </p:nvPr>
        </p:nvSpPr>
        <p:spPr/>
        <p:txBody>
          <a:bodyPr>
            <a:normAutofit/>
          </a:bodyPr>
          <a:lstStyle/>
          <a:p>
            <a:pPr eaLnBrk="1" hangingPunct="1">
              <a:lnSpc>
                <a:spcPct val="100000"/>
              </a:lnSpc>
              <a:spcBef>
                <a:spcPts val="0"/>
              </a:spcBef>
            </a:pPr>
            <a:r>
              <a:rPr lang="en-US" altLang="en-US" sz="2200" b="1" dirty="0" smtClean="0">
                <a:latin typeface="Calibri" panose="020F0502020204030204" pitchFamily="34" charset="0"/>
              </a:rPr>
              <a:t>Lactation</a:t>
            </a:r>
          </a:p>
          <a:p>
            <a:pPr>
              <a:lnSpc>
                <a:spcPct val="100000"/>
              </a:lnSpc>
              <a:spcBef>
                <a:spcPts val="0"/>
              </a:spcBef>
            </a:pPr>
            <a:r>
              <a:rPr lang="en-US" altLang="en-US" sz="2200" dirty="0">
                <a:latin typeface="Calibri" panose="020F0502020204030204" pitchFamily="34" charset="0"/>
              </a:rPr>
              <a:t>15-20 Lactiferous </a:t>
            </a:r>
            <a:r>
              <a:rPr lang="en-US" altLang="en-US" sz="2200" dirty="0" smtClean="0">
                <a:latin typeface="Calibri" panose="020F0502020204030204" pitchFamily="34" charset="0"/>
              </a:rPr>
              <a:t>sinuses.</a:t>
            </a:r>
          </a:p>
          <a:p>
            <a:pPr eaLnBrk="1" hangingPunct="1">
              <a:lnSpc>
                <a:spcPct val="100000"/>
              </a:lnSpc>
              <a:spcBef>
                <a:spcPts val="0"/>
              </a:spcBef>
            </a:pPr>
            <a:r>
              <a:rPr lang="en-US" altLang="en-US" sz="2200" dirty="0" smtClean="0">
                <a:latin typeface="Calibri" panose="020F0502020204030204" pitchFamily="34" charset="0"/>
              </a:rPr>
              <a:t>Controlled by placenta, hormones.</a:t>
            </a:r>
          </a:p>
          <a:p>
            <a:pPr lvl="1">
              <a:lnSpc>
                <a:spcPct val="100000"/>
              </a:lnSpc>
              <a:spcBef>
                <a:spcPts val="0"/>
              </a:spcBef>
              <a:buFont typeface="Calibri" panose="020F0502020204030204" pitchFamily="34" charset="0"/>
              <a:buChar char="‒"/>
            </a:pPr>
            <a:r>
              <a:rPr lang="en-US" altLang="en-US" sz="2200" b="1" u="sng" dirty="0" smtClean="0">
                <a:latin typeface="Calibri" panose="020F0502020204030204" pitchFamily="34" charset="0"/>
              </a:rPr>
              <a:t>Prolactin</a:t>
            </a:r>
          </a:p>
          <a:p>
            <a:pPr lvl="2">
              <a:spcBef>
                <a:spcPts val="0"/>
              </a:spcBef>
              <a:buFont typeface="Calibri" panose="020F0502020204030204" pitchFamily="34" charset="0"/>
              <a:buChar char="‒"/>
            </a:pPr>
            <a:r>
              <a:rPr lang="en-US" sz="1800" dirty="0"/>
              <a:t>Prolactin promotes the synthesis of milk but many hormones also play a role including progesterone, estrogen and human placental </a:t>
            </a:r>
            <a:r>
              <a:rPr lang="en-US" sz="1800" dirty="0" err="1"/>
              <a:t>lactogen</a:t>
            </a:r>
            <a:r>
              <a:rPr lang="en-US" sz="1800" dirty="0"/>
              <a:t>.</a:t>
            </a:r>
          </a:p>
          <a:p>
            <a:pPr lvl="2">
              <a:spcBef>
                <a:spcPts val="0"/>
              </a:spcBef>
              <a:buFont typeface="Calibri" panose="020F0502020204030204" pitchFamily="34" charset="0"/>
              <a:buChar char="‒"/>
            </a:pPr>
            <a:endParaRPr lang="en-US" altLang="en-US" sz="1800" dirty="0" smtClean="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u="sng" dirty="0" smtClean="0">
                <a:latin typeface="Calibri" panose="020F0502020204030204" pitchFamily="34" charset="0"/>
              </a:rPr>
              <a:t>Oxytocin</a:t>
            </a:r>
            <a:r>
              <a:rPr lang="en-US" altLang="en-US" sz="2200" dirty="0" smtClean="0">
                <a:latin typeface="Calibri" panose="020F0502020204030204" pitchFamily="34" charset="0"/>
              </a:rPr>
              <a:t> </a:t>
            </a:r>
          </a:p>
          <a:p>
            <a:pPr lvl="2">
              <a:spcBef>
                <a:spcPts val="0"/>
              </a:spcBef>
              <a:buFont typeface="Calibri" panose="020F0502020204030204" pitchFamily="34" charset="0"/>
              <a:buChar char="‒"/>
            </a:pPr>
            <a:r>
              <a:rPr lang="en-US" altLang="en-US" sz="1800" dirty="0" smtClean="0">
                <a:latin typeface="Calibri" panose="020F0502020204030204" pitchFamily="34" charset="0"/>
              </a:rPr>
              <a:t>Causes contractions during labor and after birth milk letdown</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1260098"/>
            <a:ext cx="5491258" cy="5131558"/>
          </a:xfrm>
        </p:spPr>
      </p:pic>
      <p:sp>
        <p:nvSpPr>
          <p:cNvPr id="2" name="Slide Number Placeholder 1"/>
          <p:cNvSpPr>
            <a:spLocks noGrp="1"/>
          </p:cNvSpPr>
          <p:nvPr>
            <p:ph type="sldNum" sz="quarter" idx="12"/>
          </p:nvPr>
        </p:nvSpPr>
        <p:spPr/>
        <p:txBody>
          <a:bodyPr/>
          <a:lstStyle/>
          <a:p>
            <a:fld id="{99CF1426-4F7B-450A-9927-41E86A484541}" type="slidenum">
              <a:rPr lang="en-US" smtClean="0"/>
              <a:pPr/>
              <a:t>76</a:t>
            </a:fld>
            <a:endParaRPr lang="en-US" dirty="0"/>
          </a:p>
        </p:txBody>
      </p:sp>
    </p:spTree>
    <p:extLst>
      <p:ext uri="{BB962C8B-B14F-4D97-AF65-F5344CB8AC3E}">
        <p14:creationId xmlns:p14="http://schemas.microsoft.com/office/powerpoint/2010/main" val="403738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fade">
                                      <p:cBhvr>
                                        <p:cTn id="7" dur="1000"/>
                                        <p:tgtEl>
                                          <p:spTgt spid="60421">
                                            <p:txEl>
                                              <p:pRg st="0" end="0"/>
                                            </p:txEl>
                                          </p:spTgt>
                                        </p:tgtEl>
                                      </p:cBhvr>
                                    </p:animEffect>
                                    <p:anim calcmode="lin" valueType="num">
                                      <p:cBhvr>
                                        <p:cTn id="8" dur="1000" fill="hold"/>
                                        <p:tgtEl>
                                          <p:spTgt spid="604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4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0421">
                                            <p:txEl>
                                              <p:pRg st="1" end="1"/>
                                            </p:txEl>
                                          </p:spTgt>
                                        </p:tgtEl>
                                        <p:attrNameLst>
                                          <p:attrName>style.visibility</p:attrName>
                                        </p:attrNameLst>
                                      </p:cBhvr>
                                      <p:to>
                                        <p:strVal val="visible"/>
                                      </p:to>
                                    </p:set>
                                    <p:animEffect transition="in" filter="fade">
                                      <p:cBhvr>
                                        <p:cTn id="12" dur="1000"/>
                                        <p:tgtEl>
                                          <p:spTgt spid="60421">
                                            <p:txEl>
                                              <p:pRg st="1" end="1"/>
                                            </p:txEl>
                                          </p:spTgt>
                                        </p:tgtEl>
                                      </p:cBhvr>
                                    </p:animEffect>
                                    <p:anim calcmode="lin" valueType="num">
                                      <p:cBhvr>
                                        <p:cTn id="13" dur="1000" fill="hold"/>
                                        <p:tgtEl>
                                          <p:spTgt spid="604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04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0421">
                                            <p:txEl>
                                              <p:pRg st="2" end="2"/>
                                            </p:txEl>
                                          </p:spTgt>
                                        </p:tgtEl>
                                        <p:attrNameLst>
                                          <p:attrName>style.visibility</p:attrName>
                                        </p:attrNameLst>
                                      </p:cBhvr>
                                      <p:to>
                                        <p:strVal val="visible"/>
                                      </p:to>
                                    </p:set>
                                    <p:animEffect transition="in" filter="fade">
                                      <p:cBhvr>
                                        <p:cTn id="19" dur="1000"/>
                                        <p:tgtEl>
                                          <p:spTgt spid="60421">
                                            <p:txEl>
                                              <p:pRg st="2" end="2"/>
                                            </p:txEl>
                                          </p:spTgt>
                                        </p:tgtEl>
                                      </p:cBhvr>
                                    </p:animEffect>
                                    <p:anim calcmode="lin" valueType="num">
                                      <p:cBhvr>
                                        <p:cTn id="20" dur="1000" fill="hold"/>
                                        <p:tgtEl>
                                          <p:spTgt spid="6042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0421">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0421">
                                            <p:txEl>
                                              <p:pRg st="3" end="3"/>
                                            </p:txEl>
                                          </p:spTgt>
                                        </p:tgtEl>
                                        <p:attrNameLst>
                                          <p:attrName>style.visibility</p:attrName>
                                        </p:attrNameLst>
                                      </p:cBhvr>
                                      <p:to>
                                        <p:strVal val="visible"/>
                                      </p:to>
                                    </p:set>
                                    <p:animEffect transition="in" filter="fade">
                                      <p:cBhvr>
                                        <p:cTn id="24" dur="1000"/>
                                        <p:tgtEl>
                                          <p:spTgt spid="60421">
                                            <p:txEl>
                                              <p:pRg st="3" end="3"/>
                                            </p:txEl>
                                          </p:spTgt>
                                        </p:tgtEl>
                                      </p:cBhvr>
                                    </p:animEffect>
                                    <p:anim calcmode="lin" valueType="num">
                                      <p:cBhvr>
                                        <p:cTn id="25" dur="1000" fill="hold"/>
                                        <p:tgtEl>
                                          <p:spTgt spid="604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04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0421">
                                            <p:txEl>
                                              <p:pRg st="4" end="4"/>
                                            </p:txEl>
                                          </p:spTgt>
                                        </p:tgtEl>
                                        <p:attrNameLst>
                                          <p:attrName>style.visibility</p:attrName>
                                        </p:attrNameLst>
                                      </p:cBhvr>
                                      <p:to>
                                        <p:strVal val="visible"/>
                                      </p:to>
                                    </p:set>
                                    <p:animEffect transition="in" filter="fade">
                                      <p:cBhvr>
                                        <p:cTn id="29" dur="1000"/>
                                        <p:tgtEl>
                                          <p:spTgt spid="60421">
                                            <p:txEl>
                                              <p:pRg st="4" end="4"/>
                                            </p:txEl>
                                          </p:spTgt>
                                        </p:tgtEl>
                                      </p:cBhvr>
                                    </p:animEffect>
                                    <p:anim calcmode="lin" valueType="num">
                                      <p:cBhvr>
                                        <p:cTn id="30" dur="1000" fill="hold"/>
                                        <p:tgtEl>
                                          <p:spTgt spid="604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0421">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0421">
                                            <p:txEl>
                                              <p:pRg st="6" end="6"/>
                                            </p:txEl>
                                          </p:spTgt>
                                        </p:tgtEl>
                                        <p:attrNameLst>
                                          <p:attrName>style.visibility</p:attrName>
                                        </p:attrNameLst>
                                      </p:cBhvr>
                                      <p:to>
                                        <p:strVal val="visible"/>
                                      </p:to>
                                    </p:set>
                                    <p:animEffect transition="in" filter="fade">
                                      <p:cBhvr>
                                        <p:cTn id="34" dur="1000"/>
                                        <p:tgtEl>
                                          <p:spTgt spid="60421">
                                            <p:txEl>
                                              <p:pRg st="6" end="6"/>
                                            </p:txEl>
                                          </p:spTgt>
                                        </p:tgtEl>
                                      </p:cBhvr>
                                    </p:animEffect>
                                    <p:anim calcmode="lin" valueType="num">
                                      <p:cBhvr>
                                        <p:cTn id="35" dur="1000" fill="hold"/>
                                        <p:tgtEl>
                                          <p:spTgt spid="60421">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0421">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0421">
                                            <p:txEl>
                                              <p:pRg st="7" end="7"/>
                                            </p:txEl>
                                          </p:spTgt>
                                        </p:tgtEl>
                                        <p:attrNameLst>
                                          <p:attrName>style.visibility</p:attrName>
                                        </p:attrNameLst>
                                      </p:cBhvr>
                                      <p:to>
                                        <p:strVal val="visible"/>
                                      </p:to>
                                    </p:set>
                                    <p:animEffect transition="in" filter="fade">
                                      <p:cBhvr>
                                        <p:cTn id="39" dur="1000"/>
                                        <p:tgtEl>
                                          <p:spTgt spid="60421">
                                            <p:txEl>
                                              <p:pRg st="7" end="7"/>
                                            </p:txEl>
                                          </p:spTgt>
                                        </p:tgtEl>
                                      </p:cBhvr>
                                    </p:animEffect>
                                    <p:anim calcmode="lin" valueType="num">
                                      <p:cBhvr>
                                        <p:cTn id="40" dur="1000" fill="hold"/>
                                        <p:tgtEl>
                                          <p:spTgt spid="60421">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604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Axillary lymph nodes drain lymph vessels from the lateral quadrant of the breast.  These nodes are clinically significant in breast cancer and metastasis from the breast to the axillary lymph nodes. </a:t>
            </a:r>
          </a:p>
          <a:p>
            <a:pPr>
              <a:spcBef>
                <a:spcPts val="0"/>
              </a:spcBef>
            </a:pPr>
            <a:r>
              <a:rPr lang="en-US" altLang="en-US" sz="2200" b="1" dirty="0">
                <a:latin typeface="Calibri" panose="020F0502020204030204" pitchFamily="34" charset="0"/>
              </a:rPr>
              <a:t>Breast cancer</a:t>
            </a:r>
          </a:p>
          <a:p>
            <a:pPr lvl="1">
              <a:spcBef>
                <a:spcPts val="0"/>
              </a:spcBef>
              <a:buFont typeface="Calibri" panose="020F0502020204030204" pitchFamily="34" charset="0"/>
              <a:buChar char="‒"/>
            </a:pPr>
            <a:r>
              <a:rPr lang="en-US" altLang="en-US" sz="2200" dirty="0">
                <a:latin typeface="Calibri" panose="020F0502020204030204" pitchFamily="34" charset="0"/>
              </a:rPr>
              <a:t>Mammary gland tumor.</a:t>
            </a:r>
          </a:p>
          <a:p>
            <a:pPr lvl="1">
              <a:spcBef>
                <a:spcPts val="0"/>
              </a:spcBef>
              <a:buFont typeface="Calibri" panose="020F0502020204030204" pitchFamily="34" charset="0"/>
              <a:buChar char="‒"/>
            </a:pPr>
            <a:r>
              <a:rPr lang="en-US" altLang="en-US" sz="2200" dirty="0">
                <a:latin typeface="Calibri" panose="020F0502020204030204" pitchFamily="34" charset="0"/>
              </a:rPr>
              <a:t>40,500 deaths/yr. in U.S.</a:t>
            </a:r>
          </a:p>
          <a:p>
            <a:pPr lvl="1">
              <a:spcBef>
                <a:spcPts val="0"/>
              </a:spcBef>
              <a:buFont typeface="Calibri" panose="020F0502020204030204" pitchFamily="34" charset="0"/>
              <a:buChar char="‒"/>
            </a:pPr>
            <a:r>
              <a:rPr lang="en-US" altLang="en-US" sz="2200" dirty="0">
                <a:latin typeface="Calibri" panose="020F0502020204030204" pitchFamily="34" charset="0"/>
              </a:rPr>
              <a:t>450 male deaths.</a:t>
            </a:r>
          </a:p>
          <a:p>
            <a:pPr lvl="1">
              <a:spcBef>
                <a:spcPts val="0"/>
              </a:spcBef>
              <a:buFont typeface="Calibri" panose="020F0502020204030204" pitchFamily="34" charset="0"/>
              <a:buChar char="‒"/>
            </a:pPr>
            <a:r>
              <a:rPr lang="en-US" altLang="en-US" sz="2200" dirty="0">
                <a:latin typeface="Calibri" panose="020F0502020204030204" pitchFamily="34" charset="0"/>
              </a:rPr>
              <a:t>12 % chance.</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85000" y="2603500"/>
            <a:ext cx="3810000" cy="2857500"/>
          </a:xfrm>
        </p:spPr>
      </p:pic>
      <p:sp>
        <p:nvSpPr>
          <p:cNvPr id="5" name="Slide Number Placeholder 4"/>
          <p:cNvSpPr>
            <a:spLocks noGrp="1"/>
          </p:cNvSpPr>
          <p:nvPr>
            <p:ph type="sldNum" sz="quarter" idx="12"/>
          </p:nvPr>
        </p:nvSpPr>
        <p:spPr/>
        <p:txBody>
          <a:bodyPr/>
          <a:lstStyle/>
          <a:p>
            <a:fld id="{99CF1426-4F7B-450A-9927-41E86A484541}" type="slidenum">
              <a:rPr lang="en-US" smtClean="0"/>
              <a:pPr/>
              <a:t>77</a:t>
            </a:fld>
            <a:endParaRPr lang="en-US" dirty="0"/>
          </a:p>
        </p:txBody>
      </p:sp>
    </p:spTree>
    <p:extLst>
      <p:ext uri="{BB962C8B-B14F-4D97-AF65-F5344CB8AC3E}">
        <p14:creationId xmlns:p14="http://schemas.microsoft.com/office/powerpoint/2010/main" val="3343696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noFill/>
        </p:spPr>
        <p:txBody>
          <a:bodyPr>
            <a:noAutofit/>
          </a:bodyPr>
          <a:lstStyle/>
          <a:p>
            <a:pPr algn="ctr" eaLnBrk="1" hangingPunct="1"/>
            <a:r>
              <a:rPr lang="en-US" altLang="en-US" dirty="0" smtClean="0">
                <a:latin typeface="Calibri Light" panose="020F0302020204030204" pitchFamily="34" charset="0"/>
              </a:rPr>
              <a:t>Histological Perspective:</a:t>
            </a:r>
            <a:br>
              <a:rPr lang="en-US" altLang="en-US" dirty="0" smtClean="0">
                <a:latin typeface="Calibri Light" panose="020F0302020204030204" pitchFamily="34" charset="0"/>
              </a:rPr>
            </a:br>
            <a:r>
              <a:rPr lang="en-US" altLang="en-US" dirty="0" smtClean="0">
                <a:latin typeface="Calibri Light" panose="020F0302020204030204" pitchFamily="34" charset="0"/>
              </a:rPr>
              <a:t>Inactive and Active Mammary Glands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27795"/>
            <a:ext cx="5181600" cy="4146997"/>
          </a:xfr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6000" y="1917512"/>
            <a:ext cx="5181600" cy="4157280"/>
          </a:xfrm>
        </p:spPr>
      </p:pic>
      <p:sp>
        <p:nvSpPr>
          <p:cNvPr id="2" name="Slide Number Placeholder 1"/>
          <p:cNvSpPr>
            <a:spLocks noGrp="1"/>
          </p:cNvSpPr>
          <p:nvPr>
            <p:ph type="sldNum" sz="quarter" idx="12"/>
          </p:nvPr>
        </p:nvSpPr>
        <p:spPr/>
        <p:txBody>
          <a:bodyPr/>
          <a:lstStyle/>
          <a:p>
            <a:fld id="{99CF1426-4F7B-450A-9927-41E86A484541}" type="slidenum">
              <a:rPr lang="en-US" smtClean="0"/>
              <a:pPr/>
              <a:t>78</a:t>
            </a:fld>
            <a:endParaRPr lang="en-US" dirty="0"/>
          </a:p>
        </p:txBody>
      </p:sp>
    </p:spTree>
    <p:extLst>
      <p:ext uri="{BB962C8B-B14F-4D97-AF65-F5344CB8AC3E}">
        <p14:creationId xmlns:p14="http://schemas.microsoft.com/office/powerpoint/2010/main" val="19979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Review &amp; Genetics Homework</a:t>
            </a:r>
            <a:endParaRPr lang="en-US" dirty="0"/>
          </a:p>
        </p:txBody>
      </p:sp>
      <p:sp>
        <p:nvSpPr>
          <p:cNvPr id="3" name="Content Placeholder 2"/>
          <p:cNvSpPr>
            <a:spLocks noGrp="1"/>
          </p:cNvSpPr>
          <p:nvPr>
            <p:ph idx="1"/>
          </p:nvPr>
        </p:nvSpPr>
        <p:spPr/>
        <p:txBody>
          <a:bodyPr/>
          <a:lstStyle/>
          <a:p>
            <a:pPr marL="0" indent="0">
              <a:buNone/>
            </a:pPr>
            <a:r>
              <a:rPr lang="en-US" b="1" dirty="0" smtClean="0"/>
              <a:t>Mitosis .vs. Meiosis</a:t>
            </a:r>
            <a:endParaRPr lang="en-US" b="1" dirty="0">
              <a:hlinkClick r:id="rId2"/>
            </a:endParaRPr>
          </a:p>
          <a:p>
            <a:r>
              <a:rPr lang="en-US" dirty="0" smtClean="0">
                <a:hlinkClick r:id="rId2"/>
              </a:rPr>
              <a:t>https</a:t>
            </a:r>
            <a:r>
              <a:rPr lang="en-US" dirty="0">
                <a:hlinkClick r:id="rId2"/>
              </a:rPr>
              <a:t>://www.youtube.com/watch?v=bRcjB11hDCU</a:t>
            </a:r>
            <a:endParaRPr lang="en-US" dirty="0"/>
          </a:p>
          <a:p>
            <a:pPr marL="0" indent="0">
              <a:buNone/>
            </a:pPr>
            <a:r>
              <a:rPr lang="en-US" b="1" dirty="0"/>
              <a:t>Meiosis Review:</a:t>
            </a:r>
            <a:endParaRPr lang="en-US" b="1" dirty="0">
              <a:hlinkClick r:id="rId3"/>
            </a:endParaRPr>
          </a:p>
          <a:p>
            <a:r>
              <a:rPr lang="en-US" dirty="0">
                <a:hlinkClick r:id="rId3"/>
              </a:rPr>
              <a:t>https://www.youtube.com/watch?v=nMEyeKQClqI</a:t>
            </a:r>
            <a:endParaRPr lang="en-US" dirty="0"/>
          </a:p>
          <a:p>
            <a:pPr marL="0" indent="0">
              <a:buNone/>
            </a:pPr>
            <a:r>
              <a:rPr lang="en-US" b="1" dirty="0" smtClean="0"/>
              <a:t>Homework:</a:t>
            </a:r>
          </a:p>
          <a:p>
            <a:r>
              <a:rPr lang="en-US" dirty="0" smtClean="0"/>
              <a:t> 10 points</a:t>
            </a:r>
            <a:endParaRPr lang="en-US" dirty="0"/>
          </a:p>
        </p:txBody>
      </p:sp>
      <p:sp>
        <p:nvSpPr>
          <p:cNvPr id="4" name="Slide Number Placeholder 3"/>
          <p:cNvSpPr>
            <a:spLocks noGrp="1"/>
          </p:cNvSpPr>
          <p:nvPr>
            <p:ph type="sldNum" sz="quarter" idx="12"/>
          </p:nvPr>
        </p:nvSpPr>
        <p:spPr/>
        <p:txBody>
          <a:bodyPr/>
          <a:lstStyle/>
          <a:p>
            <a:fld id="{99CF1426-4F7B-450A-9927-41E86A484541}" type="slidenum">
              <a:rPr lang="en-US" smtClean="0"/>
              <a:pPr/>
              <a:t>79</a:t>
            </a:fld>
            <a:endParaRPr lang="en-US" dirty="0"/>
          </a:p>
        </p:txBody>
      </p:sp>
    </p:spTree>
    <p:extLst>
      <p:ext uri="{BB962C8B-B14F-4D97-AF65-F5344CB8AC3E}">
        <p14:creationId xmlns:p14="http://schemas.microsoft.com/office/powerpoint/2010/main" val="3385325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normAutofit/>
          </a:bodyPr>
          <a:lstStyle/>
          <a:p>
            <a:pPr algn="ctr" eaLnBrk="1" hangingPunct="1">
              <a:defRPr/>
            </a:pPr>
            <a:r>
              <a:rPr lang="en-US" sz="4000" dirty="0" smtClean="0">
                <a:latin typeface="Calibri Light" panose="020F0302020204030204" pitchFamily="34" charset="0"/>
              </a:rPr>
              <a:t>Anatomy of the Penis: Transverse Section</a:t>
            </a:r>
          </a:p>
        </p:txBody>
      </p:sp>
      <p:sp>
        <p:nvSpPr>
          <p:cNvPr id="4" name="Content Placeholder 3"/>
          <p:cNvSpPr>
            <a:spLocks noGrp="1"/>
          </p:cNvSpPr>
          <p:nvPr>
            <p:ph idx="1"/>
          </p:nvPr>
        </p:nvSpPr>
        <p:spPr/>
        <p:txBody>
          <a:bodyPr>
            <a:normAutofit/>
          </a:bodyPr>
          <a:lstStyle/>
          <a:p>
            <a:pPr>
              <a:lnSpc>
                <a:spcPct val="100000"/>
              </a:lnSpc>
              <a:spcBef>
                <a:spcPts val="0"/>
              </a:spcBef>
            </a:pPr>
            <a:r>
              <a:rPr lang="en-US" altLang="en-US" sz="2200" b="1" dirty="0">
                <a:solidFill>
                  <a:srgbClr val="002060"/>
                </a:solidFill>
                <a:latin typeface="Calibri" panose="020F0502020204030204" pitchFamily="34" charset="0"/>
              </a:rPr>
              <a:t>Corpora cavernosa</a:t>
            </a: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Upper </a:t>
            </a:r>
            <a:r>
              <a:rPr lang="en-US" altLang="en-US" sz="2200" u="sng" dirty="0">
                <a:latin typeface="Calibri" panose="020F0502020204030204" pitchFamily="34" charset="0"/>
              </a:rPr>
              <a:t>paired</a:t>
            </a:r>
            <a:r>
              <a:rPr lang="en-US" altLang="en-US" sz="2200" dirty="0">
                <a:latin typeface="Calibri" panose="020F0502020204030204" pitchFamily="34" charset="0"/>
              </a:rPr>
              <a:t>, </a:t>
            </a:r>
            <a:r>
              <a:rPr lang="en-US" altLang="en-US" sz="2200" u="sng" dirty="0">
                <a:latin typeface="Calibri" panose="020F0502020204030204" pitchFamily="34" charset="0"/>
              </a:rPr>
              <a:t>erectile </a:t>
            </a:r>
            <a:r>
              <a:rPr lang="en-US" altLang="en-US" sz="2200" u="sng" dirty="0" smtClean="0">
                <a:latin typeface="Calibri" panose="020F0502020204030204" pitchFamily="34" charset="0"/>
              </a:rPr>
              <a:t>tissue </a:t>
            </a:r>
            <a:r>
              <a:rPr lang="en-US" altLang="en-US" sz="2200" dirty="0" smtClean="0">
                <a:latin typeface="Calibri" panose="020F0502020204030204" pitchFamily="34" charset="0"/>
              </a:rPr>
              <a:t>masses.</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Begins as crura of the </a:t>
            </a:r>
            <a:r>
              <a:rPr lang="en-US" altLang="en-US" sz="2200" dirty="0" smtClean="0">
                <a:latin typeface="Calibri" panose="020F0502020204030204" pitchFamily="34" charset="0"/>
              </a:rPr>
              <a:t>penis.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Covered </a:t>
            </a:r>
            <a:r>
              <a:rPr lang="en-US" altLang="en-US" sz="2200" dirty="0">
                <a:latin typeface="Calibri" panose="020F0502020204030204" pitchFamily="34" charset="0"/>
              </a:rPr>
              <a:t>by ischiocavernosus </a:t>
            </a:r>
            <a:r>
              <a:rPr lang="en-US" altLang="en-US" sz="2200" dirty="0" smtClean="0">
                <a:latin typeface="Calibri" panose="020F0502020204030204" pitchFamily="34" charset="0"/>
              </a:rPr>
              <a:t>muscle.</a:t>
            </a:r>
            <a:endParaRPr lang="en-US" altLang="en-US" sz="2200" dirty="0">
              <a:latin typeface="Calibri" panose="020F0502020204030204" pitchFamily="34" charset="0"/>
            </a:endParaRPr>
          </a:p>
          <a:p>
            <a:pPr>
              <a:lnSpc>
                <a:spcPct val="100000"/>
              </a:lnSpc>
              <a:spcBef>
                <a:spcPts val="0"/>
              </a:spcBef>
            </a:pPr>
            <a:r>
              <a:rPr lang="en-US" altLang="en-US" sz="2200" b="1" dirty="0">
                <a:solidFill>
                  <a:srgbClr val="C00000"/>
                </a:solidFill>
                <a:latin typeface="Calibri" panose="020F0502020204030204" pitchFamily="34" charset="0"/>
              </a:rPr>
              <a:t>Corpus spongiosum</a:t>
            </a: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Lower erectile tissue </a:t>
            </a:r>
            <a:r>
              <a:rPr lang="en-US" altLang="en-US" sz="2200" dirty="0" smtClean="0">
                <a:latin typeface="Calibri" panose="020F0502020204030204" pitchFamily="34" charset="0"/>
              </a:rPr>
              <a:t>mass.</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b="1" u="sng" dirty="0">
                <a:latin typeface="Calibri" panose="020F0502020204030204" pitchFamily="34" charset="0"/>
              </a:rPr>
              <a:t>Surrounds </a:t>
            </a:r>
            <a:r>
              <a:rPr lang="en-US" altLang="en-US" sz="2200" b="1" u="sng" dirty="0" smtClean="0">
                <a:latin typeface="Calibri" panose="020F0502020204030204" pitchFamily="34" charset="0"/>
              </a:rPr>
              <a:t>urethra</a:t>
            </a:r>
            <a:r>
              <a:rPr lang="en-US" altLang="en-US" sz="2200" dirty="0" smtClean="0">
                <a:latin typeface="Calibri" panose="020F0502020204030204" pitchFamily="34" charset="0"/>
              </a:rPr>
              <a:t>.</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Begins </a:t>
            </a:r>
            <a:r>
              <a:rPr lang="en-US" altLang="en-US" sz="2200" dirty="0">
                <a:latin typeface="Calibri" panose="020F0502020204030204" pitchFamily="34" charset="0"/>
              </a:rPr>
              <a:t>as bulb of </a:t>
            </a:r>
            <a:r>
              <a:rPr lang="en-US" altLang="en-US" sz="2200" dirty="0" smtClean="0">
                <a:latin typeface="Calibri" panose="020F0502020204030204" pitchFamily="34" charset="0"/>
              </a:rPr>
              <a:t>penis.</a:t>
            </a:r>
          </a:p>
          <a:p>
            <a:pPr lvl="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Covered </a:t>
            </a:r>
            <a:r>
              <a:rPr lang="en-US" altLang="en-US" sz="2200" dirty="0">
                <a:latin typeface="Calibri" panose="020F0502020204030204" pitchFamily="34" charset="0"/>
              </a:rPr>
              <a:t>by bulbospongiosus </a:t>
            </a:r>
            <a:r>
              <a:rPr lang="en-US" altLang="en-US" sz="2200" dirty="0" smtClean="0">
                <a:latin typeface="Calibri" panose="020F0502020204030204" pitchFamily="34" charset="0"/>
              </a:rPr>
              <a:t>muscle.</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r>
              <a:rPr lang="en-US" altLang="en-US" sz="2200" dirty="0">
                <a:latin typeface="Calibri" panose="020F0502020204030204" pitchFamily="34" charset="0"/>
              </a:rPr>
              <a:t>Ends as </a:t>
            </a:r>
            <a:r>
              <a:rPr lang="en-US" altLang="en-US" sz="2200" u="sng" dirty="0">
                <a:latin typeface="Calibri" panose="020F0502020204030204" pitchFamily="34" charset="0"/>
              </a:rPr>
              <a:t>glans </a:t>
            </a:r>
            <a:r>
              <a:rPr lang="en-US" altLang="en-US" sz="2200" u="sng" dirty="0" smtClean="0">
                <a:latin typeface="Calibri" panose="020F0502020204030204" pitchFamily="34" charset="0"/>
              </a:rPr>
              <a:t>penis</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1">
              <a:lnSpc>
                <a:spcPct val="100000"/>
              </a:lnSpc>
              <a:spcBef>
                <a:spcPts val="0"/>
              </a:spcBef>
              <a:buFont typeface="Calibri" panose="020F0502020204030204" pitchFamily="34" charset="0"/>
              <a:buChar char="‒"/>
            </a:pPr>
            <a:endParaRPr lang="en-US" sz="2200" dirty="0">
              <a:latin typeface="Calibri" panose="020F0502020204030204" pitchFamily="34" charset="0"/>
            </a:endParaRPr>
          </a:p>
        </p:txBody>
      </p:sp>
      <p:pic>
        <p:nvPicPr>
          <p:cNvPr id="5" name="Content Placeholder 4"/>
          <p:cNvPicPr>
            <a:picLocks noGrp="1" noChangeAspect="1"/>
          </p:cNvPicPr>
          <p:nvPr>
            <p:ph sz="half" idx="4294967295"/>
          </p:nvPr>
        </p:nvPicPr>
        <p:blipFill>
          <a:blip r:embed="rId3"/>
          <a:stretch>
            <a:fillRect/>
          </a:stretch>
        </p:blipFill>
        <p:spPr>
          <a:xfrm>
            <a:off x="6599583" y="2422525"/>
            <a:ext cx="5181600" cy="3157538"/>
          </a:xfrm>
          <a:prstGeom prst="rect">
            <a:avLst/>
          </a:prstGeom>
        </p:spPr>
      </p:pic>
      <p:sp>
        <p:nvSpPr>
          <p:cNvPr id="6" name="Rectangle 5"/>
          <p:cNvSpPr/>
          <p:nvPr/>
        </p:nvSpPr>
        <p:spPr>
          <a:xfrm>
            <a:off x="9786456" y="3133317"/>
            <a:ext cx="1967431" cy="3195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813752" y="5058767"/>
            <a:ext cx="2018856" cy="3866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6960358" y="3411940"/>
            <a:ext cx="2398716" cy="1050877"/>
          </a:xfrm>
          <a:prstGeom prst="ellipse">
            <a:avLst/>
          </a:prstGeom>
          <a:no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697336" y="4476465"/>
            <a:ext cx="914403" cy="60277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99CF1426-4F7B-450A-9927-41E86A484541}" type="slidenum">
              <a:rPr lang="en-US" smtClean="0"/>
              <a:pPr/>
              <a:t>8</a:t>
            </a:fld>
            <a:endParaRPr lang="en-US" dirty="0"/>
          </a:p>
        </p:txBody>
      </p:sp>
    </p:spTree>
    <p:extLst>
      <p:ext uri="{BB962C8B-B14F-4D97-AF65-F5344CB8AC3E}">
        <p14:creationId xmlns:p14="http://schemas.microsoft.com/office/powerpoint/2010/main" val="25309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fade">
                                      <p:cBhvr>
                                        <p:cTn id="54" dur="1000"/>
                                        <p:tgtEl>
                                          <p:spTgt spid="4">
                                            <p:txEl>
                                              <p:pRg st="7" end="7"/>
                                            </p:txEl>
                                          </p:spTgt>
                                        </p:tgtEl>
                                      </p:cBhvr>
                                    </p:animEffect>
                                    <p:anim calcmode="lin" valueType="num">
                                      <p:cBhvr>
                                        <p:cTn id="5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1000"/>
                                        <p:tgtEl>
                                          <p:spTgt spid="4">
                                            <p:txEl>
                                              <p:pRg st="8" end="8"/>
                                            </p:txEl>
                                          </p:spTgt>
                                        </p:tgtEl>
                                      </p:cBhvr>
                                    </p:animEffect>
                                    <p:anim calcmode="lin" valueType="num">
                                      <p:cBhvr>
                                        <p:cTn id="6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fade">
                                      <p:cBhvr>
                                        <p:cTn id="64" dur="1000"/>
                                        <p:tgtEl>
                                          <p:spTgt spid="4">
                                            <p:txEl>
                                              <p:pRg st="9" end="9"/>
                                            </p:txEl>
                                          </p:spTgt>
                                        </p:tgtEl>
                                      </p:cBhvr>
                                    </p:animEffect>
                                    <p:anim calcmode="lin" valueType="num">
                                      <p:cBhvr>
                                        <p:cTn id="6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heel(1)">
                                      <p:cBhvr>
                                        <p:cTn id="71" dur="20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circle(in)">
                                      <p:cBhvr>
                                        <p:cTn id="7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13" y="610518"/>
            <a:ext cx="7063790" cy="5943600"/>
          </a:xfrm>
        </p:spPr>
      </p:pic>
      <p:sp>
        <p:nvSpPr>
          <p:cNvPr id="4" name="Slide Number Placeholder 3"/>
          <p:cNvSpPr>
            <a:spLocks noGrp="1"/>
          </p:cNvSpPr>
          <p:nvPr>
            <p:ph type="sldNum" sz="quarter" idx="12"/>
          </p:nvPr>
        </p:nvSpPr>
        <p:spPr/>
        <p:txBody>
          <a:bodyPr/>
          <a:lstStyle/>
          <a:p>
            <a:fld id="{99CF1426-4F7B-450A-9927-41E86A484541}" type="slidenum">
              <a:rPr lang="en-US" smtClean="0"/>
              <a:pPr/>
              <a:t>80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566" y="1112704"/>
            <a:ext cx="5861434" cy="5029787"/>
          </a:xfrm>
          <a:prstGeom prst="rect">
            <a:avLst/>
          </a:prstGeom>
        </p:spPr>
      </p:pic>
    </p:spTree>
    <p:extLst>
      <p:ext uri="{BB962C8B-B14F-4D97-AF65-F5344CB8AC3E}">
        <p14:creationId xmlns:p14="http://schemas.microsoft.com/office/powerpoint/2010/main" val="3965127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3495" y="-1255922"/>
            <a:ext cx="10258905" cy="8549088"/>
          </a:xfrm>
        </p:spPr>
      </p:pic>
      <p:sp>
        <p:nvSpPr>
          <p:cNvPr id="4" name="Slide Number Placeholder 3"/>
          <p:cNvSpPr>
            <a:spLocks noGrp="1"/>
          </p:cNvSpPr>
          <p:nvPr>
            <p:ph type="sldNum" sz="quarter" idx="12"/>
          </p:nvPr>
        </p:nvSpPr>
        <p:spPr/>
        <p:txBody>
          <a:bodyPr/>
          <a:lstStyle/>
          <a:p>
            <a:fld id="{99CF1426-4F7B-450A-9927-41E86A484541}" type="slidenum">
              <a:rPr lang="en-US" smtClean="0"/>
              <a:pPr/>
              <a:t>81</a:t>
            </a:fld>
            <a:endParaRPr lang="en-US" dirty="0"/>
          </a:p>
        </p:txBody>
      </p:sp>
    </p:spTree>
    <p:extLst>
      <p:ext uri="{BB962C8B-B14F-4D97-AF65-F5344CB8AC3E}">
        <p14:creationId xmlns:p14="http://schemas.microsoft.com/office/powerpoint/2010/main" val="29130156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56" y="347472"/>
            <a:ext cx="9651944" cy="6349543"/>
          </a:xfrm>
        </p:spPr>
      </p:pic>
      <p:sp>
        <p:nvSpPr>
          <p:cNvPr id="4" name="Slide Number Placeholder 3"/>
          <p:cNvSpPr>
            <a:spLocks noGrp="1"/>
          </p:cNvSpPr>
          <p:nvPr>
            <p:ph type="sldNum" sz="quarter" idx="12"/>
          </p:nvPr>
        </p:nvSpPr>
        <p:spPr/>
        <p:txBody>
          <a:bodyPr/>
          <a:lstStyle/>
          <a:p>
            <a:fld id="{99CF1426-4F7B-450A-9927-41E86A484541}" type="slidenum">
              <a:rPr lang="en-US" smtClean="0"/>
              <a:pPr/>
              <a:t>82</a:t>
            </a:fld>
            <a:endParaRPr lang="en-US" dirty="0"/>
          </a:p>
        </p:txBody>
      </p:sp>
    </p:spTree>
    <p:extLst>
      <p:ext uri="{BB962C8B-B14F-4D97-AF65-F5344CB8AC3E}">
        <p14:creationId xmlns:p14="http://schemas.microsoft.com/office/powerpoint/2010/main" val="523430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Light" panose="020F0302020204030204" pitchFamily="34" charset="0"/>
              </a:rPr>
              <a:t>Activities</a:t>
            </a:r>
            <a:endParaRPr lang="en-US" dirty="0">
              <a:latin typeface="Calibri Light" panose="020F030202020403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latin typeface="Calibri" panose="020F0502020204030204" pitchFamily="34" charset="0"/>
              </a:rPr>
              <a:t>Study and review all models of female reproduction for structure identification.</a:t>
            </a:r>
          </a:p>
          <a:p>
            <a:pPr>
              <a:buFont typeface="Wingdings" panose="05000000000000000000" pitchFamily="2" charset="2"/>
              <a:buChar char="Ø"/>
            </a:pPr>
            <a:r>
              <a:rPr lang="en-US" dirty="0" smtClean="0">
                <a:latin typeface="Calibri" panose="020F0502020204030204" pitchFamily="34" charset="0"/>
              </a:rPr>
              <a:t>Microscopic observation: histology of the uterus and ovary.</a:t>
            </a:r>
          </a:p>
          <a:p>
            <a:pPr>
              <a:buFont typeface="Wingdings" panose="05000000000000000000" pitchFamily="2" charset="2"/>
              <a:buChar char="Ø"/>
            </a:pPr>
            <a:r>
              <a:rPr lang="en-US" dirty="0" smtClean="0">
                <a:latin typeface="Calibri" panose="020F0502020204030204" pitchFamily="34" charset="0"/>
              </a:rPr>
              <a:t>Answer all associated questions in Survival Guide.</a:t>
            </a:r>
          </a:p>
          <a:p>
            <a:pPr>
              <a:buFont typeface="Wingdings" panose="05000000000000000000" pitchFamily="2" charset="2"/>
              <a:buChar char="Ø"/>
            </a:pP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9CF1426-4F7B-450A-9927-41E86A484541}" type="slidenum">
              <a:rPr lang="en-US" smtClean="0"/>
              <a:pPr/>
              <a:t>83</a:t>
            </a:fld>
            <a:endParaRPr lang="en-US" dirty="0"/>
          </a:p>
        </p:txBody>
      </p:sp>
      <p:pic>
        <p:nvPicPr>
          <p:cNvPr id="2052" name="Picture 4" descr="http://www.zipanatomy.com/images/female-reproductive/Slid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885" y="3068553"/>
            <a:ext cx="4866801" cy="3445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ocw.tufts.edu/data/4/221179/221181_x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3143250"/>
            <a:ext cx="4953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207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noFill/>
        </p:spPr>
        <p:txBody>
          <a:bodyPr>
            <a:normAutofit/>
          </a:bodyPr>
          <a:lstStyle/>
          <a:p>
            <a:pPr algn="ctr" eaLnBrk="1" hangingPunct="1"/>
            <a:r>
              <a:rPr lang="en-US" altLang="en-US" sz="4000" dirty="0" smtClean="0">
                <a:latin typeface="Calibri Light" panose="020F0302020204030204" pitchFamily="34" charset="0"/>
              </a:rPr>
              <a:t>Clinical Correlation: Cervical Cancer</a:t>
            </a:r>
          </a:p>
        </p:txBody>
      </p:sp>
      <p:sp>
        <p:nvSpPr>
          <p:cNvPr id="54275" name="Content Placeholder 2"/>
          <p:cNvSpPr>
            <a:spLocks noGrp="1"/>
          </p:cNvSpPr>
          <p:nvPr>
            <p:ph sz="half" idx="1"/>
          </p:nvPr>
        </p:nvSpPr>
        <p:spPr/>
        <p:txBody>
          <a:bodyPr>
            <a:normAutofit/>
          </a:bodyPr>
          <a:lstStyle/>
          <a:p>
            <a:pPr eaLnBrk="1" hangingPunct="1">
              <a:lnSpc>
                <a:spcPct val="100000"/>
              </a:lnSpc>
              <a:spcBef>
                <a:spcPts val="0"/>
              </a:spcBef>
            </a:pPr>
            <a:r>
              <a:rPr lang="en-US" altLang="en-US" sz="2200" dirty="0" smtClean="0">
                <a:latin typeface="Calibri" panose="020F0502020204030204" pitchFamily="34" charset="0"/>
              </a:rPr>
              <a:t>Women between 14-35 years old.</a:t>
            </a:r>
          </a:p>
          <a:p>
            <a:pPr eaLnBrk="1" hangingPunct="1">
              <a:lnSpc>
                <a:spcPct val="100000"/>
              </a:lnSpc>
              <a:spcBef>
                <a:spcPts val="0"/>
              </a:spcBef>
            </a:pPr>
            <a:r>
              <a:rPr lang="en-US" altLang="en-US" sz="2200" dirty="0" smtClean="0">
                <a:latin typeface="Calibri" panose="020F0502020204030204" pitchFamily="34" charset="0"/>
              </a:rPr>
              <a:t>13,000 women Dx/yr. in U.S.</a:t>
            </a:r>
          </a:p>
          <a:p>
            <a:pPr eaLnBrk="1" hangingPunct="1">
              <a:lnSpc>
                <a:spcPct val="100000"/>
              </a:lnSpc>
              <a:spcBef>
                <a:spcPts val="0"/>
              </a:spcBef>
            </a:pPr>
            <a:r>
              <a:rPr lang="en-US" altLang="en-US" sz="2200" dirty="0">
                <a:latin typeface="Calibri" panose="020F0502020204030204" pitchFamily="34" charset="0"/>
              </a:rPr>
              <a:t>~</a:t>
            </a:r>
            <a:r>
              <a:rPr lang="en-US" altLang="en-US" sz="2200" dirty="0" smtClean="0">
                <a:latin typeface="Calibri" panose="020F0502020204030204" pitchFamily="34" charset="0"/>
              </a:rPr>
              <a:t>4,000 women die/yr.</a:t>
            </a:r>
          </a:p>
          <a:p>
            <a:pPr eaLnBrk="1" hangingPunct="1">
              <a:lnSpc>
                <a:spcPct val="100000"/>
              </a:lnSpc>
              <a:spcBef>
                <a:spcPts val="0"/>
              </a:spcBef>
            </a:pPr>
            <a:r>
              <a:rPr lang="en-US" altLang="en-US" sz="2200" dirty="0" smtClean="0">
                <a:latin typeface="Calibri" panose="020F0502020204030204" pitchFamily="34" charset="0"/>
              </a:rPr>
              <a:t>Human Papilloma Virus (HPV)</a:t>
            </a:r>
          </a:p>
          <a:p>
            <a:pPr lvl="1" eaLnBrk="1" hangingPunct="1">
              <a:lnSpc>
                <a:spcPct val="100000"/>
              </a:lnSpc>
              <a:spcBef>
                <a:spcPts val="0"/>
              </a:spcBef>
              <a:buFont typeface="Calibri" panose="020F0502020204030204" pitchFamily="34" charset="0"/>
              <a:buChar char="‒"/>
            </a:pPr>
            <a:r>
              <a:rPr lang="en-US" altLang="en-US" sz="2200" dirty="0" smtClean="0">
                <a:latin typeface="Calibri" panose="020F0502020204030204" pitchFamily="34" charset="0"/>
              </a:rPr>
              <a:t>35,000 women diagnosed/yr. in U.S.</a:t>
            </a:r>
          </a:p>
          <a:p>
            <a:pPr lvl="1" eaLnBrk="1" hangingPunct="1">
              <a:lnSpc>
                <a:spcPct val="100000"/>
              </a:lnSpc>
              <a:spcBef>
                <a:spcPts val="0"/>
              </a:spcBef>
              <a:buFont typeface="Calibri" panose="020F0502020204030204" pitchFamily="34" charset="0"/>
              <a:buChar char="‒"/>
            </a:pPr>
            <a:r>
              <a:rPr lang="en-US" altLang="en-US" sz="2200" i="1" dirty="0" smtClean="0">
                <a:latin typeface="Calibri" panose="020F0502020204030204" pitchFamily="34" charset="0"/>
              </a:rPr>
              <a:t>Gardasil</a:t>
            </a:r>
            <a:endParaRPr lang="en-US" altLang="en-US" sz="2200" dirty="0" smtClean="0">
              <a:latin typeface="Calibri" panose="020F0502020204030204" pitchFamily="34" charset="0"/>
            </a:endParaRPr>
          </a:p>
          <a:p>
            <a:pPr lvl="2">
              <a:lnSpc>
                <a:spcPct val="100000"/>
              </a:lnSpc>
              <a:spcBef>
                <a:spcPts val="0"/>
              </a:spcBef>
            </a:pPr>
            <a:r>
              <a:rPr lang="en-US" altLang="en-US" sz="2200" dirty="0" smtClean="0">
                <a:latin typeface="Calibri" panose="020F0502020204030204" pitchFamily="34" charset="0"/>
              </a:rPr>
              <a:t>Effective vaccine.</a:t>
            </a:r>
          </a:p>
        </p:txBody>
      </p:sp>
      <p:pic>
        <p:nvPicPr>
          <p:cNvPr id="3" name="Content Placeholder 2"/>
          <p:cNvPicPr>
            <a:picLocks noGrp="1" noChangeAspect="1"/>
          </p:cNvPicPr>
          <p:nvPr>
            <p:ph sz="half" idx="2"/>
          </p:nvPr>
        </p:nvPicPr>
        <p:blipFill>
          <a:blip r:embed="rId3"/>
          <a:stretch>
            <a:fillRect/>
          </a:stretch>
        </p:blipFill>
        <p:spPr>
          <a:xfrm>
            <a:off x="6288177" y="1825625"/>
            <a:ext cx="4949646" cy="4351338"/>
          </a:xfrm>
          <a:prstGeom prst="rect">
            <a:avLst/>
          </a:prstGeom>
        </p:spPr>
      </p:pic>
      <p:sp>
        <p:nvSpPr>
          <p:cNvPr id="2" name="Slide Number Placeholder 1"/>
          <p:cNvSpPr>
            <a:spLocks noGrp="1"/>
          </p:cNvSpPr>
          <p:nvPr>
            <p:ph type="sldNum" sz="quarter" idx="12"/>
          </p:nvPr>
        </p:nvSpPr>
        <p:spPr/>
        <p:txBody>
          <a:bodyPr/>
          <a:lstStyle/>
          <a:p>
            <a:fld id="{99CF1426-4F7B-450A-9927-41E86A484541}" type="slidenum">
              <a:rPr lang="en-US" smtClean="0"/>
              <a:pPr/>
              <a:t>84</a:t>
            </a:fld>
            <a:endParaRPr lang="en-US" dirty="0"/>
          </a:p>
        </p:txBody>
      </p:sp>
    </p:spTree>
    <p:extLst>
      <p:ext uri="{BB962C8B-B14F-4D97-AF65-F5344CB8AC3E}">
        <p14:creationId xmlns:p14="http://schemas.microsoft.com/office/powerpoint/2010/main" val="42105087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pPr algn="ctr" eaLnBrk="1" hangingPunct="1"/>
            <a:r>
              <a:rPr lang="en-US" altLang="en-US" sz="4000" dirty="0">
                <a:latin typeface="Calibri Light" panose="020F0302020204030204" pitchFamily="34" charset="0"/>
              </a:rPr>
              <a:t>Works Cited</a:t>
            </a:r>
          </a:p>
        </p:txBody>
      </p:sp>
      <p:sp>
        <p:nvSpPr>
          <p:cNvPr id="34819" name="Content Placeholder 4"/>
          <p:cNvSpPr>
            <a:spLocks noGrp="1"/>
          </p:cNvSpPr>
          <p:nvPr>
            <p:ph idx="1"/>
          </p:nvPr>
        </p:nvSpPr>
        <p:spPr/>
        <p:txBody>
          <a:bodyPr rtlCol="0">
            <a:normAutofit/>
          </a:bodyPr>
          <a:lstStyle/>
          <a:p>
            <a:pPr marL="457200" indent="-457200">
              <a:spcBef>
                <a:spcPct val="0"/>
              </a:spcBef>
              <a:buNone/>
              <a:defRPr/>
            </a:pPr>
            <a:r>
              <a:rPr lang="en-US" altLang="en-US" sz="2200" dirty="0">
                <a:latin typeface="Calibri" panose="020F0502020204030204" pitchFamily="34" charset="0"/>
              </a:rPr>
              <a:t>Marieb, E. N. (2012). </a:t>
            </a:r>
            <a:r>
              <a:rPr lang="en-US" altLang="en-US" sz="2200" i="1" dirty="0">
                <a:latin typeface="Calibri" panose="020F0502020204030204" pitchFamily="34" charset="0"/>
              </a:rPr>
              <a:t>Essentials of human anatomy &amp; physiology </a:t>
            </a:r>
          </a:p>
          <a:p>
            <a:pPr marL="457200" indent="-457200">
              <a:spcBef>
                <a:spcPct val="0"/>
              </a:spcBef>
              <a:buNone/>
              <a:defRPr/>
            </a:pPr>
            <a:r>
              <a:rPr lang="en-US" altLang="en-US" sz="2200" i="1" dirty="0">
                <a:latin typeface="Calibri" panose="020F0502020204030204" pitchFamily="34" charset="0"/>
              </a:rPr>
              <a:t>	</a:t>
            </a:r>
            <a:r>
              <a:rPr lang="en-US" altLang="en-US" sz="2200" dirty="0">
                <a:latin typeface="Calibri" panose="020F0502020204030204" pitchFamily="34" charset="0"/>
              </a:rPr>
              <a:t>(6</a:t>
            </a:r>
            <a:r>
              <a:rPr lang="en-US" altLang="en-US" sz="2200" baseline="30000" dirty="0">
                <a:latin typeface="Calibri" panose="020F0502020204030204" pitchFamily="34" charset="0"/>
              </a:rPr>
              <a:t>th</a:t>
            </a:r>
            <a:r>
              <a:rPr lang="en-US" altLang="en-US" sz="2200" dirty="0">
                <a:latin typeface="Calibri" panose="020F0502020204030204" pitchFamily="34" charset="0"/>
              </a:rPr>
              <a:t> ed.). Boston: Pearson Education, Inc.</a:t>
            </a:r>
          </a:p>
          <a:p>
            <a:pPr marL="457200" indent="-457200">
              <a:spcBef>
                <a:spcPct val="0"/>
              </a:spcBef>
              <a:buNone/>
              <a:defRPr/>
            </a:pPr>
            <a:r>
              <a:rPr lang="en-US" altLang="en-US" sz="2200" dirty="0">
                <a:latin typeface="Calibri" panose="020F0502020204030204" pitchFamily="34" charset="0"/>
              </a:rPr>
              <a:t>Marieb, E.N., Mitchell, S.J. &amp; Smith, L.A. (2012). </a:t>
            </a:r>
            <a:r>
              <a:rPr lang="en-US" altLang="en-US" sz="2200" i="1" dirty="0">
                <a:latin typeface="Calibri" panose="020F0502020204030204" pitchFamily="34" charset="0"/>
              </a:rPr>
              <a:t>Human anatomy and physiology laboratory manual </a:t>
            </a:r>
            <a:r>
              <a:rPr lang="en-US" altLang="en-US" sz="2200" dirty="0">
                <a:latin typeface="Calibri" panose="020F0502020204030204" pitchFamily="34" charset="0"/>
              </a:rPr>
              <a:t>(10</a:t>
            </a:r>
            <a:r>
              <a:rPr lang="en-US" altLang="en-US" sz="2200" baseline="30000" dirty="0">
                <a:latin typeface="Calibri" panose="020F0502020204030204" pitchFamily="34" charset="0"/>
              </a:rPr>
              <a:t>th</a:t>
            </a:r>
            <a:r>
              <a:rPr lang="en-US" altLang="en-US" sz="2200" dirty="0">
                <a:latin typeface="Calibri" panose="020F0502020204030204" pitchFamily="34" charset="0"/>
              </a:rPr>
              <a:t> ed.). Boston: Pearson Education, Inc.</a:t>
            </a:r>
          </a:p>
          <a:p>
            <a:pPr marL="457200" indent="-457200">
              <a:spcBef>
                <a:spcPct val="0"/>
              </a:spcBef>
              <a:buNone/>
              <a:defRPr/>
            </a:pPr>
            <a:r>
              <a:rPr lang="en-US" altLang="en-US" sz="2200" dirty="0">
                <a:latin typeface="Calibri" panose="020F0502020204030204" pitchFamily="34" charset="0"/>
              </a:rPr>
              <a:t>Martini, F., Nath, J. &amp; Bartholomew, E.F. (2012). </a:t>
            </a:r>
            <a:r>
              <a:rPr lang="en-US" altLang="en-US" sz="2200" i="1" dirty="0">
                <a:latin typeface="Calibri" panose="020F0502020204030204" pitchFamily="34" charset="0"/>
              </a:rPr>
              <a:t>Fundamentals of anatomy &amp; physiology </a:t>
            </a:r>
            <a:r>
              <a:rPr lang="en-US" altLang="en-US" sz="2200" dirty="0">
                <a:latin typeface="Calibri" panose="020F0502020204030204" pitchFamily="34" charset="0"/>
              </a:rPr>
              <a:t>(9</a:t>
            </a:r>
            <a:r>
              <a:rPr lang="en-US" altLang="en-US" sz="2200" baseline="30000" dirty="0">
                <a:latin typeface="Calibri" panose="020F0502020204030204" pitchFamily="34" charset="0"/>
              </a:rPr>
              <a:t>th</a:t>
            </a:r>
            <a:r>
              <a:rPr lang="en-US" altLang="en-US" sz="2200" dirty="0">
                <a:latin typeface="Calibri" panose="020F0502020204030204" pitchFamily="34" charset="0"/>
              </a:rPr>
              <a:t> ed.).  Boston: Pearson Education, Inc.</a:t>
            </a:r>
          </a:p>
          <a:p>
            <a:pPr marL="457200" indent="-457200">
              <a:spcBef>
                <a:spcPct val="0"/>
              </a:spcBef>
              <a:buNone/>
              <a:defRPr/>
            </a:pPr>
            <a:r>
              <a:rPr lang="en-US" altLang="en-US" sz="2200" dirty="0">
                <a:latin typeface="Calibri" panose="020F0502020204030204" pitchFamily="34" charset="0"/>
              </a:rPr>
              <a:t>McPhee, J. &amp; Papadakis, M. (2012) </a:t>
            </a:r>
            <a:r>
              <a:rPr lang="en-US" altLang="en-US" sz="2200" i="1" dirty="0">
                <a:latin typeface="Calibri" panose="020F0502020204030204" pitchFamily="34" charset="0"/>
              </a:rPr>
              <a:t>Current medical diagnosis &amp; treatment </a:t>
            </a:r>
            <a:r>
              <a:rPr lang="en-US" altLang="en-US" sz="2200" dirty="0">
                <a:latin typeface="Calibri" panose="020F0502020204030204" pitchFamily="34" charset="0"/>
              </a:rPr>
              <a:t>(51</a:t>
            </a:r>
            <a:r>
              <a:rPr lang="en-US" altLang="en-US" sz="2200" baseline="30000" dirty="0">
                <a:latin typeface="Calibri" panose="020F0502020204030204" pitchFamily="34" charset="0"/>
              </a:rPr>
              <a:t>st</a:t>
            </a:r>
            <a:r>
              <a:rPr lang="en-US" altLang="en-US" sz="2200" dirty="0">
                <a:latin typeface="Calibri" panose="020F0502020204030204" pitchFamily="34" charset="0"/>
              </a:rPr>
              <a:t> ed.). New York: McGraw Hill.</a:t>
            </a:r>
          </a:p>
          <a:p>
            <a:pPr marL="457200" indent="-457200">
              <a:spcBef>
                <a:spcPct val="0"/>
              </a:spcBef>
              <a:buNone/>
              <a:defRPr/>
            </a:pPr>
            <a:r>
              <a:rPr lang="en-US" altLang="en-US" sz="2200" dirty="0">
                <a:latin typeface="Calibri" panose="020F0502020204030204" pitchFamily="34" charset="0"/>
              </a:rPr>
              <a:t>Patton, T. &amp; Thibodeau, G. (2013). </a:t>
            </a:r>
            <a:r>
              <a:rPr lang="en-US" altLang="en-US" sz="2200" i="1" dirty="0">
                <a:latin typeface="Calibri" panose="020F0502020204030204" pitchFamily="34" charset="0"/>
              </a:rPr>
              <a:t>Anatomy &amp; physiology </a:t>
            </a:r>
            <a:r>
              <a:rPr lang="en-US" altLang="en-US" sz="2200" dirty="0">
                <a:latin typeface="Calibri" panose="020F0502020204030204" pitchFamily="34" charset="0"/>
              </a:rPr>
              <a:t>(8</a:t>
            </a:r>
            <a:r>
              <a:rPr lang="en-US" altLang="en-US" sz="2200" baseline="30000" dirty="0">
                <a:latin typeface="Calibri" panose="020F0502020204030204" pitchFamily="34" charset="0"/>
              </a:rPr>
              <a:t>th</a:t>
            </a:r>
            <a:r>
              <a:rPr lang="en-US" altLang="en-US" sz="2200" dirty="0">
                <a:latin typeface="Calibri" panose="020F0502020204030204" pitchFamily="34" charset="0"/>
              </a:rPr>
              <a:t> ed.). </a:t>
            </a:r>
          </a:p>
          <a:p>
            <a:pPr marL="457200" indent="-457200">
              <a:spcBef>
                <a:spcPct val="0"/>
              </a:spcBef>
              <a:buNone/>
              <a:defRPr/>
            </a:pPr>
            <a:r>
              <a:rPr lang="en-US" altLang="en-US" sz="2200" dirty="0">
                <a:latin typeface="Calibri" panose="020F0502020204030204" pitchFamily="34" charset="0"/>
              </a:rPr>
              <a:t>	St. Louis:Mosby Elsevier.</a:t>
            </a:r>
          </a:p>
          <a:p>
            <a:pPr marL="457200" indent="-457200">
              <a:spcBef>
                <a:spcPct val="0"/>
              </a:spcBef>
              <a:buNone/>
              <a:defRPr/>
            </a:pPr>
            <a:r>
              <a:rPr lang="en-US" altLang="en-US" sz="2200" dirty="0">
                <a:latin typeface="Calibri" panose="020F0502020204030204" pitchFamily="34" charset="0"/>
              </a:rPr>
              <a:t>Saladin, K. S. (2012). </a:t>
            </a:r>
            <a:r>
              <a:rPr lang="en-US" altLang="en-US" sz="2200" i="1" dirty="0">
                <a:latin typeface="Calibri" panose="020F0502020204030204" pitchFamily="34" charset="0"/>
              </a:rPr>
              <a:t>Anatomy &amp; physiology: The unity of form and function </a:t>
            </a:r>
            <a:r>
              <a:rPr lang="en-US" altLang="en-US" sz="2200" dirty="0">
                <a:latin typeface="Calibri" panose="020F0502020204030204" pitchFamily="34" charset="0"/>
              </a:rPr>
              <a:t>(6</a:t>
            </a:r>
            <a:r>
              <a:rPr lang="en-US" altLang="en-US" sz="2200" baseline="30000" dirty="0">
                <a:latin typeface="Calibri" panose="020F0502020204030204" pitchFamily="34" charset="0"/>
              </a:rPr>
              <a:t>th</a:t>
            </a:r>
            <a:r>
              <a:rPr lang="en-US" altLang="en-US" sz="2200" dirty="0">
                <a:latin typeface="Calibri" panose="020F0502020204030204" pitchFamily="34" charset="0"/>
              </a:rPr>
              <a:t> ed.). New York: McGraw Hill.</a:t>
            </a:r>
          </a:p>
          <a:p>
            <a:pPr marL="457200" indent="-457200">
              <a:spcBef>
                <a:spcPct val="0"/>
              </a:spcBef>
              <a:buNone/>
              <a:defRPr/>
            </a:pPr>
            <a:r>
              <a:rPr lang="en-US" sz="2200" dirty="0">
                <a:latin typeface="Calibri" panose="020F0502020204030204" pitchFamily="34" charset="0"/>
              </a:rPr>
              <a:t>Tortora, G.J. &amp; Derrickson, B.H. (2012). </a:t>
            </a:r>
            <a:r>
              <a:rPr lang="en-US" sz="2200" i="1" dirty="0">
                <a:latin typeface="Calibri" panose="020F0502020204030204" pitchFamily="34" charset="0"/>
              </a:rPr>
              <a:t>Principles of anatomy and physiology</a:t>
            </a:r>
            <a:r>
              <a:rPr lang="en-US" sz="2200" dirty="0">
                <a:latin typeface="Calibri" panose="020F0502020204030204" pitchFamily="34" charset="0"/>
              </a:rPr>
              <a:t> (13th ed.). Hoboken, NJ: Wiley</a:t>
            </a:r>
            <a:endParaRPr lang="en-US" altLang="en-US" sz="2200" dirty="0">
              <a:latin typeface="Calibri" panose="020F0502020204030204" pitchFamily="34" charset="0"/>
            </a:endParaRPr>
          </a:p>
          <a:p>
            <a:pPr marL="457200" indent="-457200">
              <a:spcBef>
                <a:spcPct val="0"/>
              </a:spcBef>
              <a:buNone/>
              <a:defRPr/>
            </a:pPr>
            <a:endParaRPr lang="en-US" altLang="en-US" sz="2400" dirty="0"/>
          </a:p>
        </p:txBody>
      </p:sp>
      <p:sp>
        <p:nvSpPr>
          <p:cNvPr id="7" name="Slide Number Placeholder 6"/>
          <p:cNvSpPr>
            <a:spLocks noGrp="1"/>
          </p:cNvSpPr>
          <p:nvPr>
            <p:ph type="sldNum" sz="quarter" idx="12"/>
          </p:nvPr>
        </p:nvSpPr>
        <p:spPr/>
        <p:txBody>
          <a:bodyPr/>
          <a:lstStyle/>
          <a:p>
            <a:pPr>
              <a:defRPr/>
            </a:pPr>
            <a:fld id="{4717C1CA-858D-4F20-AF09-2442390BB3A9}" type="slidenum">
              <a:rPr lang="en-US"/>
              <a:pPr>
                <a:defRPr/>
              </a:pPr>
              <a:t>85</a:t>
            </a:fld>
            <a:endParaRPr lang="en-US" dirty="0"/>
          </a:p>
        </p:txBody>
      </p:sp>
    </p:spTree>
    <p:extLst>
      <p:ext uri="{BB962C8B-B14F-4D97-AF65-F5344CB8AC3E}">
        <p14:creationId xmlns:p14="http://schemas.microsoft.com/office/powerpoint/2010/main" val="572002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noFill/>
        </p:spPr>
        <p:txBody>
          <a:bodyPr rtlCol="0">
            <a:normAutofit/>
          </a:bodyPr>
          <a:lstStyle/>
          <a:p>
            <a:pPr algn="ctr">
              <a:defRPr/>
            </a:pPr>
            <a:r>
              <a:rPr lang="en-US" sz="4000" dirty="0" smtClean="0">
                <a:latin typeface="Calibri Light" panose="020F0302020204030204" pitchFamily="34" charset="0"/>
              </a:rPr>
              <a:t>Ductus Deferens and Accessory Glands</a:t>
            </a:r>
          </a:p>
        </p:txBody>
      </p:sp>
      <p:pic>
        <p:nvPicPr>
          <p:cNvPr id="3" name="Content Placeholder 2"/>
          <p:cNvPicPr>
            <a:picLocks noGrp="1" noChangeAspect="1"/>
          </p:cNvPicPr>
          <p:nvPr>
            <p:ph idx="1"/>
          </p:nvPr>
        </p:nvPicPr>
        <p:blipFill>
          <a:blip r:embed="rId3"/>
          <a:stretch>
            <a:fillRect/>
          </a:stretch>
        </p:blipFill>
        <p:spPr>
          <a:xfrm>
            <a:off x="3834771" y="1825625"/>
            <a:ext cx="4522458" cy="4351338"/>
          </a:xfrm>
          <a:prstGeom prst="rect">
            <a:avLst/>
          </a:prstGeom>
        </p:spPr>
      </p:pic>
      <p:sp>
        <p:nvSpPr>
          <p:cNvPr id="2" name="Rectangle 1"/>
          <p:cNvSpPr/>
          <p:nvPr/>
        </p:nvSpPr>
        <p:spPr>
          <a:xfrm>
            <a:off x="3962399" y="2864444"/>
            <a:ext cx="1250543" cy="30183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140656" y="4940490"/>
            <a:ext cx="1255344" cy="4367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962400" y="4135272"/>
            <a:ext cx="1255344" cy="304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813945" y="1760558"/>
            <a:ext cx="914400" cy="532263"/>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6645446" y="2180246"/>
            <a:ext cx="598227" cy="74676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047731" y="2312499"/>
            <a:ext cx="223414" cy="64022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12942" y="2952724"/>
            <a:ext cx="637912" cy="61943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57921" y="4313850"/>
            <a:ext cx="901517" cy="1535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570258" y="5008728"/>
            <a:ext cx="526701" cy="2642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845491" y="5008728"/>
            <a:ext cx="251468" cy="3210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99CF1426-4F7B-450A-9927-41E86A484541}" type="slidenum">
              <a:rPr lang="en-US" smtClean="0"/>
              <a:pPr/>
              <a:t>9</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14" y="2180246"/>
            <a:ext cx="3514414" cy="3620786"/>
          </a:xfrm>
          <a:prstGeom prst="rect">
            <a:avLst/>
          </a:prstGeom>
        </p:spPr>
      </p:pic>
    </p:spTree>
    <p:extLst>
      <p:ext uri="{BB962C8B-B14F-4D97-AF65-F5344CB8AC3E}">
        <p14:creationId xmlns:p14="http://schemas.microsoft.com/office/powerpoint/2010/main" val="21913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4"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10242</TotalTime>
  <Words>4607</Words>
  <Application>Microsoft Office PowerPoint</Application>
  <PresentationFormat>Widescreen</PresentationFormat>
  <Paragraphs>908</Paragraphs>
  <Slides>85</Slides>
  <Notes>69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ＭＳ Ｐゴシック</vt:lpstr>
      <vt:lpstr>Arial</vt:lpstr>
      <vt:lpstr>Calibri</vt:lpstr>
      <vt:lpstr>Calibri Light</vt:lpstr>
      <vt:lpstr>Times</vt:lpstr>
      <vt:lpstr>Wingdings</vt:lpstr>
      <vt:lpstr>Wingdings 2</vt:lpstr>
      <vt:lpstr>HDOfficeLightV0</vt:lpstr>
      <vt:lpstr>Clarity</vt:lpstr>
      <vt:lpstr>BI 233 Laboratory  Reproductive System: Male and Female</vt:lpstr>
      <vt:lpstr>Reproductive System Defined</vt:lpstr>
      <vt:lpstr>Terminology</vt:lpstr>
      <vt:lpstr>Gonads</vt:lpstr>
      <vt:lpstr>Male Reproductive System</vt:lpstr>
      <vt:lpstr>Testes: Male Gonads</vt:lpstr>
      <vt:lpstr> Ductal Pathway of Sperm Through Testis</vt:lpstr>
      <vt:lpstr>Anatomy of the Penis: Transverse Section</vt:lpstr>
      <vt:lpstr>Ductus Deferens and Accessory Glands</vt:lpstr>
      <vt:lpstr>Ejaculatory Duct: Formed from duct of seminal vesicle and ampulla</vt:lpstr>
      <vt:lpstr>Seminal Glands</vt:lpstr>
      <vt:lpstr>Prostate Gland</vt:lpstr>
      <vt:lpstr>Bulbourethral Gland</vt:lpstr>
      <vt:lpstr>Urethra</vt:lpstr>
      <vt:lpstr>Spermatic Cord……. Extends Between Abdominopelvic Cavity and Testes</vt:lpstr>
      <vt:lpstr>PowerPoint Presentation</vt:lpstr>
      <vt:lpstr>Testes Form Inside Abdominal Cavity</vt:lpstr>
      <vt:lpstr>Descent of the Testes</vt:lpstr>
      <vt:lpstr>Cryptorchidism: Non-descended Testes</vt:lpstr>
      <vt:lpstr>Inguinal Canal</vt:lpstr>
      <vt:lpstr>Testosterone</vt:lpstr>
      <vt:lpstr>Regulation of Male Reproduction</vt:lpstr>
      <vt:lpstr>Changes Associated with Male Climacteric Occur Gradually and Over a Longer Time Period</vt:lpstr>
      <vt:lpstr>Histology of the Testes</vt:lpstr>
      <vt:lpstr>Sperm Formation Occurs in Seminiferous Tubules</vt:lpstr>
      <vt:lpstr>Spermatogenesis is the Formation of Sperm</vt:lpstr>
      <vt:lpstr>Spermatogenesis Involves: Mitosis, Meiosis and Spermiogenesis</vt:lpstr>
      <vt:lpstr>Spermatogenesis and Spermatogonia </vt:lpstr>
      <vt:lpstr>Spermatogenesis and Secondary Spermatocytes</vt:lpstr>
      <vt:lpstr>Spermiogenesis and Spermiation</vt:lpstr>
      <vt:lpstr>Spermiogenesis</vt:lpstr>
      <vt:lpstr>Supporting Nurse Cells of Sperm Formation</vt:lpstr>
      <vt:lpstr>Spermatogenesis and Nurse Cells</vt:lpstr>
      <vt:lpstr>Anatomy of the Spermatozoon</vt:lpstr>
      <vt:lpstr>Transformation of spermatids into Spermatazoa</vt:lpstr>
      <vt:lpstr>Epididymis: Site of Sperm Maturation</vt:lpstr>
      <vt:lpstr>Function of the Epididymis and Spermatozoa</vt:lpstr>
      <vt:lpstr>Ductus Deferens: Conveys sperm by peristaltic contractions</vt:lpstr>
      <vt:lpstr>Semen</vt:lpstr>
      <vt:lpstr>PowerPoint Presentation</vt:lpstr>
      <vt:lpstr>Activities</vt:lpstr>
      <vt:lpstr>PowerPoint Presentation</vt:lpstr>
      <vt:lpstr>PowerPoint Presentation</vt:lpstr>
      <vt:lpstr>PowerPoint Presentation</vt:lpstr>
      <vt:lpstr>PowerPoint Presentation</vt:lpstr>
      <vt:lpstr>Female Reproductive System Consists of…..</vt:lpstr>
      <vt:lpstr>Vulva: External Genitalia - Homology</vt:lpstr>
      <vt:lpstr>The Vagina and its Function</vt:lpstr>
      <vt:lpstr>Internal Anatomy of the Uterus</vt:lpstr>
      <vt:lpstr>The Uterine Wall</vt:lpstr>
      <vt:lpstr>The Uterus</vt:lpstr>
      <vt:lpstr>Histology of the Uterus</vt:lpstr>
      <vt:lpstr>Review of the Uterine/Menstrual Cycle</vt:lpstr>
      <vt:lpstr>The Uterine Cycle: Begins with Menses</vt:lpstr>
      <vt:lpstr>The Uterine Cycle: Proliferative Phase</vt:lpstr>
      <vt:lpstr>The Uterine Cycle: Secretory Phase</vt:lpstr>
      <vt:lpstr>The Uterine Tubes</vt:lpstr>
      <vt:lpstr>Uterine Tubes (Fallopian)</vt:lpstr>
      <vt:lpstr>The Ovarian Cycle and Follicular Stages</vt:lpstr>
      <vt:lpstr>Histological View of Ovary</vt:lpstr>
      <vt:lpstr>Primordial Follicle</vt:lpstr>
      <vt:lpstr>Formation of Primary Follicle</vt:lpstr>
      <vt:lpstr>Formation of Secondary Follicle</vt:lpstr>
      <vt:lpstr>Formation of Tertiary Follicle</vt:lpstr>
      <vt:lpstr>PowerPoint Presentation</vt:lpstr>
      <vt:lpstr>PowerPoint Presentation</vt:lpstr>
      <vt:lpstr>                                            The Process of Oogenesis</vt:lpstr>
      <vt:lpstr>Graafian Follicle and Ovulation </vt:lpstr>
      <vt:lpstr>Formation of the Corpus Luteum</vt:lpstr>
      <vt:lpstr>Formation of Corpus Albicans</vt:lpstr>
      <vt:lpstr>Regulation of Female Reproductive Cycle</vt:lpstr>
      <vt:lpstr>Review of the Ovarian Cycle</vt:lpstr>
      <vt:lpstr>Review: Hormones of Female Reproductive Cycle</vt:lpstr>
      <vt:lpstr>PowerPoint Presentation</vt:lpstr>
      <vt:lpstr>Menopause: Cessation of Ovulation and Menstruation </vt:lpstr>
      <vt:lpstr>Anatomy of the Mammary Glands</vt:lpstr>
      <vt:lpstr>Breasts</vt:lpstr>
      <vt:lpstr>Histological Perspective: Inactive and Active Mammary Glands</vt:lpstr>
      <vt:lpstr>Meiosis Review &amp; Genetics Homework</vt:lpstr>
      <vt:lpstr>PowerPoint Presentation</vt:lpstr>
      <vt:lpstr>PowerPoint Presentation</vt:lpstr>
      <vt:lpstr>PowerPoint Presentation</vt:lpstr>
      <vt:lpstr>Activities</vt:lpstr>
      <vt:lpstr>Clinical Correlation: Cervical Cancer</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Nervous Tissue</dc:title>
  <dc:creator>Schuldt</dc:creator>
  <cp:lastModifiedBy>Windows User</cp:lastModifiedBy>
  <cp:revision>955</cp:revision>
  <dcterms:created xsi:type="dcterms:W3CDTF">2015-10-26T14:33:33Z</dcterms:created>
  <dcterms:modified xsi:type="dcterms:W3CDTF">2018-05-23T21:19:33Z</dcterms:modified>
</cp:coreProperties>
</file>