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</p:sldMasterIdLst>
  <p:notesMasterIdLst>
    <p:notesMasterId r:id="rId71"/>
  </p:notesMasterIdLst>
  <p:sldIdLst>
    <p:sldId id="725" r:id="rId3"/>
    <p:sldId id="1119" r:id="rId4"/>
    <p:sldId id="1121" r:id="rId5"/>
    <p:sldId id="1122" r:id="rId6"/>
    <p:sldId id="1123" r:id="rId7"/>
    <p:sldId id="1124" r:id="rId8"/>
    <p:sldId id="1125" r:id="rId9"/>
    <p:sldId id="1126" r:id="rId10"/>
    <p:sldId id="1129" r:id="rId11"/>
    <p:sldId id="1130" r:id="rId12"/>
    <p:sldId id="1131" r:id="rId13"/>
    <p:sldId id="1120" r:id="rId14"/>
    <p:sldId id="1133" r:id="rId15"/>
    <p:sldId id="1134" r:id="rId16"/>
    <p:sldId id="1135" r:id="rId17"/>
    <p:sldId id="1136" r:id="rId18"/>
    <p:sldId id="1197" r:id="rId19"/>
    <p:sldId id="1171" r:id="rId20"/>
    <p:sldId id="1137" r:id="rId21"/>
    <p:sldId id="1138" r:id="rId22"/>
    <p:sldId id="1140" r:id="rId23"/>
    <p:sldId id="1180" r:id="rId24"/>
    <p:sldId id="1182" r:id="rId25"/>
    <p:sldId id="1183" r:id="rId26"/>
    <p:sldId id="1184" r:id="rId27"/>
    <p:sldId id="1181" r:id="rId28"/>
    <p:sldId id="1141" r:id="rId29"/>
    <p:sldId id="1176" r:id="rId30"/>
    <p:sldId id="1187" r:id="rId31"/>
    <p:sldId id="1144" r:id="rId32"/>
    <p:sldId id="1188" r:id="rId33"/>
    <p:sldId id="1145" r:id="rId34"/>
    <p:sldId id="1147" r:id="rId35"/>
    <p:sldId id="1148" r:id="rId36"/>
    <p:sldId id="1190" r:id="rId37"/>
    <p:sldId id="1193" r:id="rId38"/>
    <p:sldId id="1195" r:id="rId39"/>
    <p:sldId id="1177" r:id="rId40"/>
    <p:sldId id="1149" r:id="rId41"/>
    <p:sldId id="1185" r:id="rId42"/>
    <p:sldId id="1189" r:id="rId43"/>
    <p:sldId id="1152" r:id="rId44"/>
    <p:sldId id="1151" r:id="rId45"/>
    <p:sldId id="1196" r:id="rId46"/>
    <p:sldId id="1153" r:id="rId47"/>
    <p:sldId id="1154" r:id="rId48"/>
    <p:sldId id="1178" r:id="rId49"/>
    <p:sldId id="1155" r:id="rId50"/>
    <p:sldId id="1156" r:id="rId51"/>
    <p:sldId id="1198" r:id="rId52"/>
    <p:sldId id="1157" r:id="rId53"/>
    <p:sldId id="1158" r:id="rId54"/>
    <p:sldId id="1160" r:id="rId55"/>
    <p:sldId id="1194" r:id="rId56"/>
    <p:sldId id="1186" r:id="rId57"/>
    <p:sldId id="1161" r:id="rId58"/>
    <p:sldId id="1162" r:id="rId59"/>
    <p:sldId id="1192" r:id="rId60"/>
    <p:sldId id="1163" r:id="rId61"/>
    <p:sldId id="1164" r:id="rId62"/>
    <p:sldId id="1165" r:id="rId63"/>
    <p:sldId id="1179" r:id="rId64"/>
    <p:sldId id="1166" r:id="rId65"/>
    <p:sldId id="1191" r:id="rId66"/>
    <p:sldId id="1167" r:id="rId67"/>
    <p:sldId id="1168" r:id="rId68"/>
    <p:sldId id="1169" r:id="rId69"/>
    <p:sldId id="1170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9"/>
    <a:srgbClr val="004DE6"/>
    <a:srgbClr val="9BDBFB"/>
    <a:srgbClr val="4CB5C0"/>
    <a:srgbClr val="FF3399"/>
    <a:srgbClr val="FFFF00"/>
    <a:srgbClr val="93ACDD"/>
    <a:srgbClr val="FF6600"/>
    <a:srgbClr val="9966FF"/>
    <a:srgbClr val="4D7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Retrieved from http://1.bp.blogspot.com/--uNk8ktyNyY/TZjak_W3aiI/AAAAAAAAAOk/Yc6lbvDzWJ8/s1600/Picture+8.png, 2016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F5580-F60D-40FD-8660-42D517EF42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10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7580BF-6C51-42A7-93E2-0698D5CBC057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0914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A&amp;P 8e</a:t>
            </a: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8FDED7-30B4-4D97-ADA0-712DC858D3D5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4180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Retrieved</a:t>
            </a:r>
            <a:r>
              <a:rPr lang="en-US" altLang="en-US" baseline="0" dirty="0" smtClean="0">
                <a:latin typeface="Arial" panose="020B0604020202020204" pitchFamily="34" charset="0"/>
              </a:rPr>
              <a:t> from http://www.buzzle.com/img/articleImages/611118-57232-53.jpg, 2016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B3115B-BF18-47D7-92EB-5A1D75AACB43}" type="slidenum">
              <a:rPr lang="en-US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212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1E2A84-7C0B-4248-B38C-531703942B38}" type="slidenum">
              <a:rPr lang="en-US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8560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A7796A-B654-48FB-88A3-B764175E185F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2006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http://ueu.co/wp-content/uploads/2014/09/loadBinary117.gif, 2016</a:t>
            </a: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5F39A7-DA2F-4F37-B7E6-F351E9878B12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6827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Retrieved from http://www.columbia.edu/cu/biology/courses/w2501/Histopictures/Esophagus.jpg, 2016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8E19CF-E313-40A1-A128-72C841227991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0167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Serosa image retrieved from http://www.ouhsc.edu/histology/Glass%20slides/56_06.jpg, 2016</a:t>
            </a:r>
          </a:p>
          <a:p>
            <a:r>
              <a:rPr lang="en-US" dirty="0" smtClean="0"/>
              <a:t>Adventitia image</a:t>
            </a:r>
            <a:r>
              <a:rPr lang="en-US" baseline="0" dirty="0" smtClean="0"/>
              <a:t> retrieved from </a:t>
            </a:r>
            <a:r>
              <a:rPr lang="en-US" dirty="0" smtClean="0"/>
              <a:t>http://www.dartmouth.edu/~anatomy/Histo/lab_5/GI/DMS131/21.gif,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3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A&amp;P 8e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2A83C4-C5A8-4F96-AC3F-82EEB10E7FD3}" type="slidenum">
              <a:rPr lang="en-US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1659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dirty="0" smtClean="0"/>
              <a:t>Patton A&amp;P 8e</a:t>
            </a:r>
            <a:endParaRPr lang="en-US" sz="1200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EFFACB-5E7F-4C92-9CCC-2DEC9CBF732A}" type="slidenum">
              <a:rPr lang="en-US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788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B61FCF-61FB-40FA-83A8-B7EA9D3BA55D}" type="slidenum">
              <a:rPr lang="en-US" altLang="en-US"/>
              <a:pPr eaLnBrk="1" hangingPunct="1">
                <a:spcBef>
                  <a:spcPct val="0"/>
                </a:spcBef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3424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A80674-DB73-44BB-921B-0A478C6DE8CB}" type="slidenum">
              <a:rPr lang="en-US" altLang="en-US"/>
              <a:pPr eaLnBrk="1" hangingPunct="1">
                <a:spcBef>
                  <a:spcPct val="0"/>
                </a:spcBef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4854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https://http://www.ab.ust.hk/hseo/sftywise/200906/stomach1.bmp,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65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https://instruction.cvhs.okstate.edu/histology/HistologyReference/imagesco/stomachcellsF.jpg,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25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44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</a:t>
            </a:r>
            <a:r>
              <a:rPr lang="en-US" baseline="0" dirty="0" smtClean="0"/>
              <a:t> http://www.bu.edu/histology/i/11402hoa.jpg, 2016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35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46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</a:t>
            </a:r>
            <a:r>
              <a:rPr lang="en-US" dirty="0" smtClean="0"/>
              <a:t>https://classconnection.s3.amazonaws.com/400/flashcards/3682400/jpg/slide54-14106FA6C250DDCF377.jpg,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25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10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59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http://legacy.owensboro.kctcs.edu/gcaplan/anat2/histology/jen2.jpg,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3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Retrieved</a:t>
            </a:r>
            <a:r>
              <a:rPr lang="en-US" altLang="en-US" baseline="0" dirty="0" smtClean="0">
                <a:latin typeface="Arial" panose="020B0604020202020204" pitchFamily="34" charset="0"/>
              </a:rPr>
              <a:t> from http://www.zo.utexas.edu/faculty/sjasper/images/f31.6.jpg, 2016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8B3970-C9ED-4EF6-8825-0839132FDEBE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592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Tortora Principles of A&amp;P 13e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13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A&amp;P 8e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43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http://www.kln.ac.lk/science/depts/zoology/images/stories/zoo/Kumudu/histology%20of%20large%20intestine%20fig%201.jpg,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786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A&amp;P 8e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34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http://www.highlands.edu/academics/divisions/scipe/biology/faculty/harnden/2122/images/colon1.jpg,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390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https://www.google.com/url?sa=i&amp;rct=j&amp;q=&amp;esrc=s&amp;source=images&amp;cd=&amp;ved=&amp;url=http%3A%2F%2Faccessmedicine.mhmedical.com%2Fdata%2FBooks%2Fmesc13%2Fmesc13_c015f032.png&amp;psig=AFQjCNF_9scZZzwu05EA_3e1AgdGlnmaCw&amp;ust=1457049832149219&amp;cad=rjt,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135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A&amp;P 8e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834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A&amp;P 8e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81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517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</a:t>
            </a:r>
            <a:r>
              <a:rPr lang="en-US" baseline="0" dirty="0" smtClean="0"/>
              <a:t> from http://ocw.tufts.edu/data/15/342521/342526/342553_xlarge.jpg, 2016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8A5CE-258A-48CC-8925-569401AEF260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12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89FD6D-F210-4771-A6C8-973CAB4DD227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2971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091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http://www.med.uc.edu/labmanuals/GA/GASTROINTESTINAL-ENDOCRINE-REPRODUCTION/index_files/image032.jpg,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857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A&amp;P 8e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546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http://www.easynotecards.com/uploads/378/42/593ab409_13673075871__8000_00000027.jpg,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1376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858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Retrieved from http://stevegallik.org/sites/histologyolm.stevegallik.org/images/H_Pancreas_004_01.jpg,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77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Retrieved from http://www.pathguy.com/~lulo/lulo0028.jpg, 2016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823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Patton A&amp;P 8e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559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Retrieved from http://www.thecarexofoundation.org/.jpg,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76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Retrieved from http://www.easynotecards.com/uploads/359/23/593ab409_13673075871__8000_00000008.jpg, 2016</a:t>
            </a: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97D27E-A82B-4E25-A9C7-49CA27D02C84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539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Retrieved from https://classconnection.s3.amazonaws.com/291/flashcards/781291/jpg/labeled_du.1322804649605.jpg, 2016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F6CEF3-0DAE-4805-A3AF-E96EF4711B37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83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Retrieved from http://online-media.uni-marburg.de/histologie/introhis/HIS/urin/urin20.gif, 2016</a:t>
            </a: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EE27CF-021A-4265-BB93-C0B6A9FC1855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18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Retrieved from http://ice.uthscsa.edu/DentalHistologyPrepCourse/10%20Tubular_Organs/Gut%20cross%20section-450.jpg, 2016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BF436D-39F1-464A-A3F1-0A899758F5AE}" type="slidenum">
              <a:rPr lang="en-US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9074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B78808-4AF2-4B91-8B26-D06769EDD6B2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58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DCBC-F301-4E5A-90C4-82531D87EAB8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7D58-C3CF-4E25-B190-C675436AB74C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B79F5-ACA1-426D-8320-482D454AE5E2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F155-C9D6-486D-A85A-AA9E895C5D12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1457-3635-4ACF-9340-5BE64E2DD322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1C7C-E743-4DB0-894E-A8378F73CF24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7C71-45B1-4339-9343-67ACC85A1E20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548A-F5D1-40F4-93B2-473EA0E03106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072E2-8C7A-4C9D-BDDD-21C307B01B3F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0F56-EE48-4871-8D46-1830B0BA5544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9285-94F9-4224-A582-571C50939499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24F1-1837-4C22-ACEF-C1AAEFB475EA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5C9C5-56BC-4A91-8918-AF798FC9F380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3B4C-3FB2-4D34-9D53-CD6B38650261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6D60-6D44-4172-B65E-A8D32F6CB3F8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4DCA-D44B-4AC4-A5A7-4E94F0064C71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AF44-DF94-4C92-907F-862D179C6FB5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67D6-270C-413E-8ADA-BD8F779D4AC4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119D-58FF-4CCF-B3B3-F0733E81F7C8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ED964-3A8F-4C18-9C3A-59A3CB525D39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3A56-9B50-4735-8008-DF1973DC3219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A50F-C93D-414F-AD79-08673C18ED9A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FD8414-0A06-4F51-82F5-1BF0ED7A794F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7B2063C-41EE-4D32-A486-C32A074CE901}" type="datetime1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yme" TargetMode="External"/><Relationship Id="rId2" Type="http://schemas.openxmlformats.org/officeDocument/2006/relationships/hyperlink" Target="https://en.wikipedia.org/wiki/Bicarbonate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en.wikipedia.org/wiki/Stomach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8340" y="734729"/>
            <a:ext cx="3642056" cy="275834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BI 233 Laboratory </a:t>
            </a:r>
            <a:r>
              <a:rPr lang="en-US" sz="4400" dirty="0">
                <a:latin typeface="Calibri Light" panose="020F0302020204030204" pitchFamily="34" charset="0"/>
              </a:rPr>
              <a:t/>
            </a:r>
            <a:br>
              <a:rPr lang="en-US" sz="4400" dirty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Digestive System</a:t>
            </a:r>
            <a:r>
              <a:rPr lang="en-US" sz="4000" dirty="0">
                <a:latin typeface="Calibri Light" panose="020F0302020204030204" pitchFamily="34" charset="0"/>
              </a:rPr>
              <a:t/>
            </a:r>
            <a:br>
              <a:rPr lang="en-US" sz="4000" dirty="0">
                <a:latin typeface="Calibri Light" panose="020F0302020204030204" pitchFamily="34" charset="0"/>
              </a:rPr>
            </a:b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1639265"/>
            <a:ext cx="2970588" cy="3965888"/>
          </a:xfrm>
        </p:spPr>
      </p:pic>
    </p:spTree>
    <p:extLst>
      <p:ext uri="{BB962C8B-B14F-4D97-AF65-F5344CB8AC3E}">
        <p14:creationId xmlns:p14="http://schemas.microsoft.com/office/powerpoint/2010/main" val="35002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97600" y="1891719"/>
            <a:ext cx="5384800" cy="3949526"/>
          </a:xfrm>
        </p:spPr>
        <p:txBody>
          <a:bodyPr>
            <a:normAutofit lnSpcReduction="10000"/>
          </a:bodyPr>
          <a:lstStyle/>
          <a:p>
            <a:r>
              <a:rPr lang="en-US" altLang="en-US" sz="2200" dirty="0">
                <a:latin typeface="Calibri" panose="020F0502020204030204" pitchFamily="34" charset="0"/>
              </a:rPr>
              <a:t>Cells in </a:t>
            </a:r>
            <a:r>
              <a:rPr lang="en-US" altLang="en-US" sz="2200" b="1" dirty="0">
                <a:latin typeface="Calibri" panose="020F0502020204030204" pitchFamily="34" charset="0"/>
              </a:rPr>
              <a:t>acini</a:t>
            </a:r>
            <a:r>
              <a:rPr lang="en-US" altLang="en-US" sz="2200" dirty="0">
                <a:latin typeface="Calibri" panose="020F0502020204030204" pitchFamily="34" charset="0"/>
              </a:rPr>
              <a:t> (clusters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Serous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cells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Produce and secrete </a:t>
            </a:r>
            <a:r>
              <a:rPr lang="en-US" altLang="en-US" sz="2200" dirty="0">
                <a:latin typeface="Calibri" panose="020F0502020204030204" pitchFamily="34" charset="0"/>
              </a:rPr>
              <a:t>a </a:t>
            </a:r>
            <a:r>
              <a:rPr lang="en-US" altLang="en-US" sz="2200" b="1" dirty="0">
                <a:latin typeface="Calibri" panose="020F0502020204030204" pitchFamily="34" charset="0"/>
              </a:rPr>
              <a:t>watery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fluid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Mucous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cells </a:t>
            </a:r>
            <a:r>
              <a:rPr lang="en-US" altLang="en-US" sz="2200" dirty="0">
                <a:latin typeface="Calibri" panose="020F0502020204030204" pitchFamily="34" charset="0"/>
              </a:rPr>
              <a:t>(pale </a:t>
            </a:r>
            <a:r>
              <a:rPr lang="en-US" altLang="en-US" sz="2200" dirty="0" smtClean="0">
                <a:latin typeface="Calibri" panose="020F0502020204030204" pitchFamily="34" charset="0"/>
              </a:rPr>
              <a:t>staining – ground glass)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Produce and secrete viscous, slippery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mucus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Demilunes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Cap in shape of a half-moon on some salivary glands.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Produce and secrete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both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serous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mucus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6" y="668739"/>
            <a:ext cx="4747414" cy="6121021"/>
          </a:xfr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37864"/>
            <a:ext cx="10972800" cy="9906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Salivary Gland Cellular Structure</a:t>
            </a:r>
          </a:p>
        </p:txBody>
      </p:sp>
    </p:spTree>
    <p:extLst>
      <p:ext uri="{BB962C8B-B14F-4D97-AF65-F5344CB8AC3E}">
        <p14:creationId xmlns:p14="http://schemas.microsoft.com/office/powerpoint/2010/main" val="17710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Clinical Correlatio</a:t>
            </a:r>
            <a:r>
              <a:rPr lang="en-US" altLang="en-US" dirty="0" smtClean="0">
                <a:latin typeface="Calibri Light" panose="020F0302020204030204" pitchFamily="34" charset="0"/>
              </a:rPr>
              <a:t>n: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Mumps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655870" y="1825625"/>
            <a:ext cx="5726373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b="1" dirty="0" smtClean="0">
                <a:latin typeface="Calibri" panose="020F0502020204030204" pitchFamily="34" charset="0"/>
              </a:rPr>
              <a:t>Myxovirus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that attacks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parotid gland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Symptoms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I</a:t>
            </a:r>
            <a:r>
              <a:rPr lang="en-US" altLang="en-US" sz="2200" dirty="0" smtClean="0">
                <a:latin typeface="Calibri" panose="020F0502020204030204" pitchFamily="34" charset="0"/>
              </a:rPr>
              <a:t>nflammation and enlargement of parotid.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F</a:t>
            </a:r>
            <a:r>
              <a:rPr lang="en-US" altLang="en-US" sz="2200" dirty="0" smtClean="0">
                <a:latin typeface="Calibri" panose="020F0502020204030204" pitchFamily="34" charset="0"/>
              </a:rPr>
              <a:t>ever, malaise and sore throat.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welling on one or both sides.</a:t>
            </a:r>
          </a:p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Sterility rarely possible in males with testicular involvement (only one side involved).</a:t>
            </a:r>
          </a:p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Vaccine available since 1967.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40" y="1709928"/>
            <a:ext cx="4079379" cy="43513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Stages of Digestion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86769" y="1610433"/>
            <a:ext cx="7047458" cy="4954136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Mechanical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digestion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Physical </a:t>
            </a:r>
            <a:r>
              <a:rPr lang="en-US" altLang="en-US" sz="2200" dirty="0">
                <a:latin typeface="Calibri" panose="020F0502020204030204" pitchFamily="34" charset="0"/>
              </a:rPr>
              <a:t>breakdown of food into smaller </a:t>
            </a:r>
            <a:r>
              <a:rPr lang="en-US" altLang="en-US" sz="2200" dirty="0" smtClean="0">
                <a:latin typeface="Calibri" panose="020F0502020204030204" pitchFamily="34" charset="0"/>
              </a:rPr>
              <a:t>particles.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Teeth along with </a:t>
            </a:r>
            <a:r>
              <a:rPr lang="en-US" altLang="en-US" sz="2200" dirty="0">
                <a:latin typeface="Calibri" panose="020F0502020204030204" pitchFamily="34" charset="0"/>
              </a:rPr>
              <a:t>churning action of stomach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intestines.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Chemical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digestion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eries </a:t>
            </a:r>
            <a:r>
              <a:rPr lang="en-US" altLang="en-US" sz="2200" dirty="0">
                <a:latin typeface="Calibri" panose="020F0502020204030204" pitchFamily="34" charset="0"/>
              </a:rPr>
              <a:t>of hydrolysis reactions that break macromolecules into their </a:t>
            </a:r>
            <a:r>
              <a:rPr lang="en-US" altLang="en-US" sz="2200" dirty="0" smtClean="0">
                <a:latin typeface="Calibri" panose="020F0502020204030204" pitchFamily="34" charset="0"/>
              </a:rPr>
              <a:t>monomers.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Enzymes </a:t>
            </a:r>
            <a:r>
              <a:rPr lang="en-US" altLang="en-US" sz="2200" dirty="0">
                <a:latin typeface="Calibri" panose="020F0502020204030204" pitchFamily="34" charset="0"/>
              </a:rPr>
              <a:t>from saliva, stomach, pancreas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intestines.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Breaks down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Carbohydrates</a:t>
            </a:r>
            <a:r>
              <a:rPr lang="en-US" altLang="en-US" sz="2200" dirty="0" smtClean="0">
                <a:latin typeface="Calibri" panose="020F0502020204030204" pitchFamily="34" charset="0"/>
              </a:rPr>
              <a:t> = polysaccharides (sugars, starches) </a:t>
            </a:r>
            <a:r>
              <a:rPr lang="en-US" altLang="en-US" sz="2200" dirty="0">
                <a:latin typeface="Calibri" panose="020F0502020204030204" pitchFamily="34" charset="0"/>
              </a:rPr>
              <a:t>into </a:t>
            </a:r>
            <a:r>
              <a:rPr lang="en-US" altLang="en-US" sz="2200" dirty="0" smtClean="0">
                <a:latin typeface="Calibri" panose="020F0502020204030204" pitchFamily="34" charset="0"/>
              </a:rPr>
              <a:t>monosaccharides.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Proteins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into amino </a:t>
            </a:r>
            <a:r>
              <a:rPr lang="en-US" altLang="en-US" sz="2200" dirty="0" smtClean="0">
                <a:latin typeface="Calibri" panose="020F0502020204030204" pitchFamily="34" charset="0"/>
              </a:rPr>
              <a:t>acids.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Fats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into glycerol and fatty </a:t>
            </a:r>
            <a:r>
              <a:rPr lang="en-US" altLang="en-US" sz="2200" dirty="0" smtClean="0">
                <a:latin typeface="Calibri" panose="020F0502020204030204" pitchFamily="34" charset="0"/>
              </a:rPr>
              <a:t>acids.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http://www.buzzle.com/img/articleImages/611118-57232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26" y="1846406"/>
            <a:ext cx="4048174" cy="42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Composition of Teeth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104270" y="1414040"/>
            <a:ext cx="6974002" cy="51846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Enamel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i="1" dirty="0" smtClean="0">
                <a:latin typeface="Calibri" panose="020F0502020204030204" pitchFamily="34" charset="0"/>
              </a:rPr>
              <a:t>Hardest substance in body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Calcium phosphate or carbonate.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Dentin (dentine)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i="1" dirty="0" smtClean="0">
                <a:latin typeface="Calibri" panose="020F0502020204030204" pitchFamily="34" charset="0"/>
              </a:rPr>
              <a:t>Greatest portion of tooth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Covered by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enamel</a:t>
            </a:r>
            <a:r>
              <a:rPr lang="en-US" altLang="en-US" sz="2200" dirty="0" smtClean="0">
                <a:latin typeface="Calibri" panose="020F0502020204030204" pitchFamily="34" charset="0"/>
              </a:rPr>
              <a:t> in crown.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Cementum</a:t>
            </a:r>
            <a:r>
              <a:rPr lang="en-US" altLang="en-US" sz="2200" dirty="0" smtClean="0">
                <a:latin typeface="Calibri" panose="020F0502020204030204" pitchFamily="34" charset="0"/>
              </a:rPr>
              <a:t> in neck and root area.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Contains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pulp cavity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Connective tissue, blood, lymphatic vessels and sensory nerves.</a:t>
            </a:r>
          </a:p>
          <a:p>
            <a:pPr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Gingiva (gum)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Oral </a:t>
            </a:r>
            <a:r>
              <a:rPr lang="en-US" sz="2200" dirty="0">
                <a:latin typeface="Calibri" panose="020F0502020204030204" pitchFamily="34" charset="0"/>
              </a:rPr>
              <a:t>mucosa </a:t>
            </a:r>
            <a:r>
              <a:rPr lang="en-US" sz="2200" dirty="0" smtClean="0">
                <a:latin typeface="Calibri" panose="020F0502020204030204" pitchFamily="34" charset="0"/>
              </a:rPr>
              <a:t>covering </a:t>
            </a:r>
            <a:r>
              <a:rPr lang="en-US" sz="2200" dirty="0">
                <a:latin typeface="Calibri" panose="020F0502020204030204" pitchFamily="34" charset="0"/>
              </a:rPr>
              <a:t>tooth-bearing border of </a:t>
            </a:r>
            <a:r>
              <a:rPr lang="en-US" sz="2200" dirty="0" smtClean="0">
                <a:latin typeface="Calibri" panose="020F0502020204030204" pitchFamily="34" charset="0"/>
              </a:rPr>
              <a:t> jaw.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39568" y="1433017"/>
            <a:ext cx="4764702" cy="5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Dentition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1195" y="1825624"/>
            <a:ext cx="7820166" cy="4755479"/>
          </a:xfrm>
        </p:spPr>
        <p:txBody>
          <a:bodyPr>
            <a:normAutofit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Primary or deciduous 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“Baby teeth”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20 teeth that start erupting at 6 months.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1 new pair of teeth per month.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Permanent teeth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32</a:t>
            </a:r>
            <a:r>
              <a:rPr lang="en-US" altLang="en-US" sz="2200" dirty="0" smtClean="0">
                <a:latin typeface="Calibri" panose="020F0502020204030204" pitchFamily="34" charset="0"/>
              </a:rPr>
              <a:t> teeth that erupt between 6 and 12 years of age.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</a:t>
            </a:r>
            <a:r>
              <a:rPr lang="en-US" altLang="en-US" sz="2200" dirty="0" smtClean="0">
                <a:latin typeface="Calibri" panose="020F0502020204030204" pitchFamily="34" charset="0"/>
              </a:rPr>
              <a:t>iffering structures indicate function.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Incisors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for biting.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Canines</a:t>
            </a:r>
            <a:r>
              <a:rPr lang="en-US" altLang="en-US" sz="2200" dirty="0" smtClean="0">
                <a:latin typeface="Calibri" panose="020F0502020204030204" pitchFamily="34" charset="0"/>
              </a:rPr>
              <a:t> 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cuspids</a:t>
            </a:r>
            <a:r>
              <a:rPr lang="en-US" altLang="en-US" sz="2200" dirty="0" smtClean="0">
                <a:latin typeface="Calibri" panose="020F0502020204030204" pitchFamily="34" charset="0"/>
              </a:rPr>
              <a:t>) – for tearing.</a:t>
            </a:r>
          </a:p>
          <a:p>
            <a:pPr lvl="2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Premolars</a:t>
            </a:r>
            <a:r>
              <a:rPr lang="en-US" altLang="en-US" sz="2200" dirty="0" smtClean="0">
                <a:latin typeface="Calibri" panose="020F0502020204030204" pitchFamily="34" charset="0"/>
              </a:rPr>
              <a:t> 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bicuspids</a:t>
            </a:r>
            <a:r>
              <a:rPr lang="en-US" altLang="en-US" sz="2200" dirty="0" smtClean="0">
                <a:latin typeface="Calibri" panose="020F0502020204030204" pitchFamily="34" charset="0"/>
              </a:rPr>
              <a:t>) </a:t>
            </a:r>
            <a:r>
              <a:rPr lang="en-US" altLang="en-US" sz="2200" dirty="0">
                <a:latin typeface="Calibri" panose="020F0502020204030204" pitchFamily="34" charset="0"/>
              </a:rPr>
              <a:t>– for crushing and grinding </a:t>
            </a:r>
            <a:r>
              <a:rPr lang="en-US" altLang="en-US" sz="2200" dirty="0" smtClean="0">
                <a:latin typeface="Calibri" panose="020F0502020204030204" pitchFamily="34" charset="0"/>
              </a:rPr>
              <a:t>food.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Molars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for crushing and grinding food.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2-1-2-3</a:t>
            </a:r>
            <a:r>
              <a:rPr lang="en-US" altLang="en-US" sz="2200" dirty="0" smtClean="0">
                <a:latin typeface="Calibri" panose="020F0502020204030204" pitchFamily="34" charset="0"/>
              </a:rPr>
              <a:t> one side (8*4=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32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47" y="900752"/>
            <a:ext cx="3719086" cy="5680351"/>
          </a:xfrm>
        </p:spPr>
      </p:pic>
      <p:cxnSp>
        <p:nvCxnSpPr>
          <p:cNvPr id="4" name="Straight Connector 3"/>
          <p:cNvCxnSpPr/>
          <p:nvPr/>
        </p:nvCxnSpPr>
        <p:spPr>
          <a:xfrm>
            <a:off x="9522690" y="3567448"/>
            <a:ext cx="38636" cy="269168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68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164" y="465160"/>
            <a:ext cx="11768919" cy="990600"/>
          </a:xfrm>
        </p:spPr>
        <p:txBody>
          <a:bodyPr>
            <a:noAutofit/>
          </a:bodyPr>
          <a:lstStyle/>
          <a:p>
            <a:pPr algn="ctr"/>
            <a:r>
              <a:rPr lang="en-US" altLang="en-US" b="1" u="sng" dirty="0" smtClean="0">
                <a:latin typeface="Calibri Light" pitchFamily="34" charset="0"/>
              </a:rPr>
              <a:t>Esophagus</a:t>
            </a:r>
            <a:r>
              <a:rPr lang="en-US" altLang="en-US" dirty="0" smtClean="0">
                <a:latin typeface="Calibri Light" pitchFamily="34" charset="0"/>
              </a:rPr>
              <a:t>: F</a:t>
            </a:r>
            <a:r>
              <a:rPr lang="en-US" dirty="0" smtClean="0">
                <a:latin typeface="Calibri Light" pitchFamily="34" charset="0"/>
              </a:rPr>
              <a:t>ibromuscular tube through which food passes. </a:t>
            </a:r>
            <a:endParaRPr lang="en-US" altLang="en-US" dirty="0" smtClean="0">
              <a:latin typeface="Calibri Ligh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141218" y="1673352"/>
            <a:ext cx="6604958" cy="4718304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itchFamily="34" charset="0"/>
              </a:rPr>
              <a:t>AKA: gullet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itchFamily="34" charset="0"/>
              </a:rPr>
              <a:t>Collapsed </a:t>
            </a:r>
            <a:r>
              <a:rPr lang="en-US" altLang="en-US" sz="2200" dirty="0">
                <a:latin typeface="Calibri" pitchFamily="34" charset="0"/>
              </a:rPr>
              <a:t>muscular </a:t>
            </a:r>
            <a:r>
              <a:rPr lang="en-US" altLang="en-US" sz="2200" dirty="0" smtClean="0">
                <a:latin typeface="Calibri" pitchFamily="34" charset="0"/>
              </a:rPr>
              <a:t>tube posterior to trachea.</a:t>
            </a:r>
          </a:p>
          <a:p>
            <a:pPr>
              <a:spcBef>
                <a:spcPts val="200"/>
              </a:spcBef>
            </a:pPr>
            <a:r>
              <a:rPr lang="en-US" sz="2200" dirty="0" smtClean="0">
                <a:latin typeface="Calibri" pitchFamily="34" charset="0"/>
              </a:rPr>
              <a:t>18–25 centimeters (cm) long from pharynx to stomach.</a:t>
            </a:r>
            <a:endParaRPr lang="en-US" altLang="en-US" sz="2200" dirty="0">
              <a:latin typeface="Calibri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u="sng" dirty="0" smtClean="0">
                <a:latin typeface="Calibri" pitchFamily="34" charset="0"/>
              </a:rPr>
              <a:t>Pierces diaphragm </a:t>
            </a:r>
            <a:r>
              <a:rPr lang="en-US" altLang="en-US" sz="2200" dirty="0">
                <a:latin typeface="Calibri" pitchFamily="34" charset="0"/>
              </a:rPr>
              <a:t>at </a:t>
            </a:r>
            <a:r>
              <a:rPr lang="en-US" altLang="en-US" sz="2200" dirty="0" smtClean="0">
                <a:latin typeface="Calibri" pitchFamily="34" charset="0"/>
              </a:rPr>
              <a:t>hiatus.</a:t>
            </a:r>
            <a:endParaRPr lang="en-US" altLang="en-US" sz="2200" dirty="0">
              <a:latin typeface="Calibri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H</a:t>
            </a:r>
            <a:r>
              <a:rPr lang="en-US" altLang="en-US" sz="2200" dirty="0" smtClean="0">
                <a:latin typeface="Calibri" pitchFamily="34" charset="0"/>
              </a:rPr>
              <a:t>iatal </a:t>
            </a:r>
            <a:r>
              <a:rPr lang="en-US" altLang="en-US" sz="2200" dirty="0">
                <a:latin typeface="Calibri" pitchFamily="34" charset="0"/>
              </a:rPr>
              <a:t>hernia or diaphragmatic </a:t>
            </a:r>
            <a:r>
              <a:rPr lang="en-US" altLang="en-US" sz="2200" dirty="0" smtClean="0">
                <a:latin typeface="Calibri" pitchFamily="34" charset="0"/>
              </a:rPr>
              <a:t>hernia.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itchFamily="34" charset="0"/>
              </a:rPr>
              <a:t>Empties into </a:t>
            </a:r>
            <a:r>
              <a:rPr lang="en-US" altLang="en-US" sz="2200" u="sng" dirty="0" smtClean="0">
                <a:latin typeface="Calibri" pitchFamily="34" charset="0"/>
              </a:rPr>
              <a:t>cardia</a:t>
            </a:r>
            <a:r>
              <a:rPr lang="en-US" altLang="en-US" sz="2200" dirty="0" smtClean="0">
                <a:latin typeface="Calibri" pitchFamily="34" charset="0"/>
              </a:rPr>
              <a:t> of stomach.</a:t>
            </a:r>
            <a:endParaRPr lang="en-US" altLang="en-US" sz="2200" dirty="0">
              <a:latin typeface="Calibri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dirty="0" smtClean="0">
                <a:latin typeface="Calibri" pitchFamily="34" charset="0"/>
              </a:rPr>
              <a:t>During swallowing epiglottis tilts backwards to prevent food from entering larynx.</a:t>
            </a:r>
            <a:endParaRPr lang="en-US" sz="22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http://ueu.co/wp-content/uploads/2014/09/loadBinary117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1" y="1496316"/>
            <a:ext cx="4126041" cy="50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4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itchFamily="34" charset="0"/>
              </a:rPr>
              <a:t>Histology of the Esophagus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99297" y="1601348"/>
            <a:ext cx="7506852" cy="4806995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2200" b="1" dirty="0" smtClean="0">
                <a:latin typeface="Calibri" pitchFamily="34" charset="0"/>
              </a:rPr>
              <a:t>Mucosa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itchFamily="34" charset="0"/>
              </a:rPr>
              <a:t>Stratified squamous </a:t>
            </a:r>
            <a:r>
              <a:rPr lang="en-US" altLang="en-US" sz="2200" b="1" dirty="0" smtClean="0">
                <a:latin typeface="Calibri" pitchFamily="34" charset="0"/>
              </a:rPr>
              <a:t>non-keratinized epithelium</a:t>
            </a:r>
            <a:endParaRPr lang="en-US" altLang="en-US" sz="2200" b="1" dirty="0">
              <a:latin typeface="Calibri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en-US" sz="2200" b="1" dirty="0" smtClean="0">
                <a:latin typeface="Calibri" pitchFamily="34" charset="0"/>
              </a:rPr>
              <a:t>Submucosa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itchFamily="34" charset="0"/>
              </a:rPr>
              <a:t>Esophageal glands</a:t>
            </a:r>
          </a:p>
          <a:p>
            <a:pPr lvl="2">
              <a:spcBef>
                <a:spcPts val="0"/>
              </a:spcBef>
            </a:pPr>
            <a:r>
              <a:rPr lang="en-US" altLang="en-US" sz="2200" dirty="0">
                <a:latin typeface="Calibri" pitchFamily="34" charset="0"/>
              </a:rPr>
              <a:t>L</a:t>
            </a:r>
            <a:r>
              <a:rPr lang="en-US" altLang="en-US" sz="2200" dirty="0" smtClean="0">
                <a:latin typeface="Calibri" pitchFamily="34" charset="0"/>
              </a:rPr>
              <a:t>arge </a:t>
            </a:r>
            <a:r>
              <a:rPr lang="en-US" altLang="en-US" sz="2200" dirty="0">
                <a:latin typeface="Calibri" pitchFamily="34" charset="0"/>
              </a:rPr>
              <a:t>mucous </a:t>
            </a:r>
            <a:r>
              <a:rPr lang="en-US" altLang="en-US" sz="2200" dirty="0" smtClean="0">
                <a:latin typeface="Calibri" pitchFamily="34" charset="0"/>
              </a:rPr>
              <a:t>glands</a:t>
            </a:r>
            <a:r>
              <a:rPr lang="en-US" altLang="en-US" sz="2200" dirty="0">
                <a:latin typeface="Calibri" pitchFamily="34" charset="0"/>
              </a:rPr>
              <a:t> </a:t>
            </a:r>
            <a:r>
              <a:rPr lang="en-US" altLang="en-US" sz="2200" dirty="0" smtClean="0">
                <a:latin typeface="Calibri" pitchFamily="34" charset="0"/>
              </a:rPr>
              <a:t>that secrete acid mucin for lubrication.</a:t>
            </a:r>
            <a:endParaRPr lang="en-US" altLang="en-US" sz="2200" b="1" dirty="0">
              <a:latin typeface="Calibri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en-US" sz="2200" b="1" dirty="0" smtClean="0">
                <a:latin typeface="Calibri" pitchFamily="34" charset="0"/>
              </a:rPr>
              <a:t>Muscularis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U</a:t>
            </a:r>
            <a:r>
              <a:rPr lang="en-US" altLang="en-US" sz="2200" dirty="0" smtClean="0">
                <a:latin typeface="Calibri" pitchFamily="34" charset="0"/>
              </a:rPr>
              <a:t>pper </a:t>
            </a:r>
            <a:r>
              <a:rPr lang="en-US" altLang="en-US" sz="2200" dirty="0">
                <a:latin typeface="Calibri" pitchFamily="34" charset="0"/>
              </a:rPr>
              <a:t>1/3 is skeletal, middle is mixed, lower 1/3 is </a:t>
            </a:r>
            <a:r>
              <a:rPr lang="en-US" altLang="en-US" sz="2200" dirty="0" smtClean="0">
                <a:latin typeface="Calibri" pitchFamily="34" charset="0"/>
              </a:rPr>
              <a:t>smooth.</a:t>
            </a:r>
            <a:endParaRPr lang="en-US" altLang="en-US" sz="2200" dirty="0">
              <a:latin typeface="Calibri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altLang="en-US" sz="2200" dirty="0">
                <a:latin typeface="Calibri" pitchFamily="34" charset="0"/>
              </a:rPr>
              <a:t>U</a:t>
            </a:r>
            <a:r>
              <a:rPr lang="en-US" altLang="en-US" sz="2200" dirty="0" smtClean="0">
                <a:latin typeface="Calibri" pitchFamily="34" charset="0"/>
              </a:rPr>
              <a:t>pper and </a:t>
            </a:r>
            <a:r>
              <a:rPr lang="en-US" altLang="en-US" sz="2200" dirty="0">
                <a:latin typeface="Calibri" pitchFamily="34" charset="0"/>
              </a:rPr>
              <a:t>lower esophageal sphincters are prominent circular </a:t>
            </a:r>
            <a:r>
              <a:rPr lang="en-US" altLang="en-US" sz="2200" dirty="0" smtClean="0">
                <a:latin typeface="Calibri" pitchFamily="34" charset="0"/>
              </a:rPr>
              <a:t>muscle.</a:t>
            </a:r>
            <a:endParaRPr lang="en-US" altLang="en-US" sz="2200" dirty="0">
              <a:latin typeface="Calibri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altLang="en-US" sz="2200" b="1" dirty="0">
                <a:latin typeface="Calibri" pitchFamily="34" charset="0"/>
              </a:rPr>
              <a:t>Lower esophageal </a:t>
            </a:r>
            <a:r>
              <a:rPr lang="en-US" altLang="en-US" sz="2200" b="1" dirty="0" smtClean="0">
                <a:latin typeface="Calibri" pitchFamily="34" charset="0"/>
              </a:rPr>
              <a:t>sphincter </a:t>
            </a:r>
            <a:r>
              <a:rPr lang="en-US" altLang="en-US" sz="2200" dirty="0" smtClean="0">
                <a:latin typeface="Calibri" pitchFamily="34" charset="0"/>
              </a:rPr>
              <a:t>(LES) </a:t>
            </a:r>
            <a:r>
              <a:rPr lang="en-US" altLang="en-US" sz="2200" dirty="0">
                <a:latin typeface="Calibri" pitchFamily="34" charset="0"/>
              </a:rPr>
              <a:t>closes orifice to </a:t>
            </a:r>
            <a:r>
              <a:rPr lang="en-US" altLang="en-US" sz="2200" dirty="0" smtClean="0">
                <a:latin typeface="Calibri" pitchFamily="34" charset="0"/>
              </a:rPr>
              <a:t>reflux.</a:t>
            </a:r>
            <a:endParaRPr lang="en-US" altLang="en-US" sz="2200" dirty="0">
              <a:latin typeface="Calibri" pitchFamily="34" charset="0"/>
            </a:endParaRPr>
          </a:p>
          <a:p>
            <a:pPr lvl="3">
              <a:spcBef>
                <a:spcPts val="0"/>
              </a:spcBef>
              <a:buFont typeface="Calibri" pitchFamily="34" charset="0"/>
              <a:buChar char="‒"/>
            </a:pPr>
            <a:r>
              <a:rPr lang="en-US" sz="2200" dirty="0" smtClean="0">
                <a:latin typeface="Calibri" pitchFamily="34" charset="0"/>
              </a:rPr>
              <a:t>AKA</a:t>
            </a:r>
            <a:r>
              <a:rPr lang="en-US" sz="2200" dirty="0">
                <a:latin typeface="Calibri" pitchFamily="34" charset="0"/>
              </a:rPr>
              <a:t>: </a:t>
            </a:r>
            <a:r>
              <a:rPr lang="en-US" sz="2200" b="1" dirty="0">
                <a:latin typeface="Calibri" pitchFamily="34" charset="0"/>
              </a:rPr>
              <a:t>cardiac sphincter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200" b="1" dirty="0" smtClean="0">
                <a:latin typeface="Calibri" pitchFamily="34" charset="0"/>
              </a:rPr>
              <a:t>Adventitia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C</a:t>
            </a:r>
            <a:r>
              <a:rPr lang="en-US" altLang="en-US" sz="2200" dirty="0" smtClean="0">
                <a:latin typeface="Calibri" pitchFamily="34" charset="0"/>
              </a:rPr>
              <a:t>onnective </a:t>
            </a:r>
            <a:r>
              <a:rPr lang="en-US" altLang="en-US" sz="2200" dirty="0">
                <a:latin typeface="Calibri" pitchFamily="34" charset="0"/>
              </a:rPr>
              <a:t>tissue blending with surrounding connective </a:t>
            </a:r>
            <a:r>
              <a:rPr lang="en-US" altLang="en-US" sz="2200" dirty="0" smtClean="0">
                <a:latin typeface="Calibri" pitchFamily="34" charset="0"/>
              </a:rPr>
              <a:t>tissue with no peritoneum.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endParaRPr lang="en-US" altLang="en-US" sz="22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122" name="Picture 2" descr="http://www.columbia.edu/cu/biology/courses/w2501/Histopictures/Esophag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1" y="1601348"/>
            <a:ext cx="4217158" cy="44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9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2" y="1405054"/>
            <a:ext cx="5758898" cy="452073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405054"/>
            <a:ext cx="5886746" cy="462109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9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Serosa versus Adventitia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453558"/>
            <a:ext cx="10972800" cy="4876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Serosa</a:t>
            </a:r>
            <a:r>
              <a:rPr lang="en-US" sz="2200" dirty="0">
                <a:latin typeface="Calibri" panose="020F0502020204030204" pitchFamily="34" charset="0"/>
              </a:rPr>
              <a:t> secretes serous </a:t>
            </a:r>
            <a:r>
              <a:rPr lang="en-US" sz="2200" dirty="0" smtClean="0">
                <a:latin typeface="Calibri" panose="020F0502020204030204" pitchFamily="34" charset="0"/>
              </a:rPr>
              <a:t>fluid with the main function of lubrication.</a:t>
            </a:r>
          </a:p>
          <a:p>
            <a:pPr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en-US" sz="2200" dirty="0" smtClean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Adventitia</a:t>
            </a:r>
            <a:r>
              <a:rPr lang="en-US" sz="2200" dirty="0" smtClean="0">
                <a:latin typeface="Calibri" panose="020F0502020204030204" pitchFamily="34" charset="0"/>
              </a:rPr>
              <a:t> does </a:t>
            </a:r>
            <a:r>
              <a:rPr lang="en-US" sz="2200" dirty="0">
                <a:latin typeface="Calibri" panose="020F0502020204030204" pitchFamily="34" charset="0"/>
              </a:rPr>
              <a:t>not secrete </a:t>
            </a:r>
            <a:r>
              <a:rPr lang="en-US" sz="2200" dirty="0" smtClean="0">
                <a:latin typeface="Calibri" panose="020F0502020204030204" pitchFamily="34" charset="0"/>
              </a:rPr>
              <a:t>fluid with main function to bind structures.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3010" name="Picture 2" descr="http://www.dartmouth.edu/~anatomy/Histo/lab_5/GI/DMS131/2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560" y="4577061"/>
            <a:ext cx="3810000" cy="209115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66" y="1935678"/>
            <a:ext cx="2897579" cy="217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4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/>
            <a:r>
              <a:rPr lang="en-US" altLang="en-US" sz="4000" b="1" dirty="0" smtClean="0">
                <a:latin typeface="Calibri Light" pitchFamily="34" charset="0"/>
              </a:rPr>
              <a:t>Gastroesophageal Reflux Disease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5" y="533400"/>
            <a:ext cx="4367284" cy="6113059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58855" y="1356852"/>
            <a:ext cx="6781799" cy="51714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200" b="1" dirty="0" smtClean="0">
                <a:latin typeface="Calibri" pitchFamily="34" charset="0"/>
              </a:rPr>
              <a:t>AKA: </a:t>
            </a:r>
            <a:r>
              <a:rPr lang="en-US" altLang="en-US" sz="2200" b="1" u="sng" dirty="0" smtClean="0">
                <a:latin typeface="Calibri" pitchFamily="34" charset="0"/>
              </a:rPr>
              <a:t>GERD</a:t>
            </a:r>
          </a:p>
          <a:p>
            <a:r>
              <a:rPr lang="en-US" altLang="en-US" sz="2200" i="1" dirty="0" smtClean="0">
                <a:latin typeface="Calibri" pitchFamily="34" charset="0"/>
              </a:rPr>
              <a:t>If LES fails </a:t>
            </a:r>
            <a:r>
              <a:rPr lang="en-US" altLang="en-US" sz="2200" i="1" dirty="0">
                <a:latin typeface="Calibri" pitchFamily="34" charset="0"/>
              </a:rPr>
              <a:t>to </a:t>
            </a:r>
            <a:r>
              <a:rPr lang="en-US" altLang="en-US" sz="2200" i="1" dirty="0" smtClean="0">
                <a:latin typeface="Calibri" pitchFamily="34" charset="0"/>
              </a:rPr>
              <a:t>open</a:t>
            </a:r>
            <a:r>
              <a:rPr lang="en-US" altLang="en-US" sz="2200" dirty="0" smtClean="0">
                <a:latin typeface="Calibri" pitchFamily="34" charset="0"/>
              </a:rPr>
              <a:t>…</a:t>
            </a:r>
            <a:endParaRPr lang="en-US" altLang="en-US" sz="2200" dirty="0">
              <a:latin typeface="Calibri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Distension of esophagus feels like chest pain or heart </a:t>
            </a:r>
            <a:r>
              <a:rPr lang="en-US" altLang="en-US" sz="2200" dirty="0" smtClean="0">
                <a:latin typeface="Calibri" pitchFamily="34" charset="0"/>
              </a:rPr>
              <a:t>attack.</a:t>
            </a:r>
            <a:endParaRPr lang="en-US" altLang="en-US" sz="2200" dirty="0">
              <a:latin typeface="Calibri" pitchFamily="34" charset="0"/>
            </a:endParaRPr>
          </a:p>
          <a:p>
            <a:r>
              <a:rPr lang="en-US" altLang="en-US" sz="2200" i="1" dirty="0">
                <a:latin typeface="Calibri" pitchFamily="34" charset="0"/>
              </a:rPr>
              <a:t>If </a:t>
            </a:r>
            <a:r>
              <a:rPr lang="en-US" altLang="en-US" sz="2200" i="1" dirty="0" smtClean="0">
                <a:latin typeface="Calibri" pitchFamily="34" charset="0"/>
              </a:rPr>
              <a:t>LES fails </a:t>
            </a:r>
            <a:r>
              <a:rPr lang="en-US" altLang="en-US" sz="2200" i="1" dirty="0">
                <a:latin typeface="Calibri" pitchFamily="34" charset="0"/>
              </a:rPr>
              <a:t>to </a:t>
            </a:r>
            <a:r>
              <a:rPr lang="en-US" altLang="en-US" sz="2200" i="1" dirty="0" smtClean="0">
                <a:latin typeface="Calibri" pitchFamily="34" charset="0"/>
              </a:rPr>
              <a:t>close</a:t>
            </a:r>
            <a:r>
              <a:rPr lang="en-US" altLang="en-US" sz="2200" dirty="0" smtClean="0">
                <a:latin typeface="Calibri" pitchFamily="34" charset="0"/>
              </a:rPr>
              <a:t>…</a:t>
            </a:r>
            <a:endParaRPr lang="en-US" altLang="en-US" sz="2200" dirty="0">
              <a:latin typeface="Calibri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Stomach acids enter esophagus and cause </a:t>
            </a:r>
            <a:r>
              <a:rPr lang="en-US" altLang="en-US" sz="2200" dirty="0" smtClean="0">
                <a:latin typeface="Calibri" pitchFamily="34" charset="0"/>
              </a:rPr>
              <a:t>heartburn (GERD).</a:t>
            </a:r>
            <a:endParaRPr lang="en-US" altLang="en-US" sz="2200" dirty="0">
              <a:latin typeface="Calibri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For a weak sphincter---don't eat a large meal and lay down in front of </a:t>
            </a:r>
            <a:r>
              <a:rPr lang="en-US" altLang="en-US" sz="2200" dirty="0" smtClean="0">
                <a:latin typeface="Calibri" pitchFamily="34" charset="0"/>
              </a:rPr>
              <a:t>TV.</a:t>
            </a:r>
            <a:endParaRPr lang="en-US" altLang="en-US" sz="2200" dirty="0">
              <a:latin typeface="Calibri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Smoking and alcohol make the sphincter relax worsening the </a:t>
            </a:r>
            <a:r>
              <a:rPr lang="en-US" altLang="en-US" sz="2200" dirty="0" smtClean="0">
                <a:latin typeface="Calibri" pitchFamily="34" charset="0"/>
              </a:rPr>
              <a:t>situation.</a:t>
            </a:r>
            <a:endParaRPr lang="en-US" altLang="en-US" sz="2200" dirty="0">
              <a:latin typeface="Calibri" pitchFamily="34" charset="0"/>
            </a:endParaRPr>
          </a:p>
          <a:p>
            <a:r>
              <a:rPr lang="en-US" altLang="en-US" sz="2200" i="1" dirty="0">
                <a:latin typeface="Calibri" pitchFamily="34" charset="0"/>
              </a:rPr>
              <a:t>Control the symptoms by </a:t>
            </a:r>
            <a:r>
              <a:rPr lang="en-US" altLang="en-US" sz="2200" i="1" dirty="0" smtClean="0">
                <a:latin typeface="Calibri" pitchFamily="34" charset="0"/>
              </a:rPr>
              <a:t>avoiding</a:t>
            </a:r>
            <a:r>
              <a:rPr lang="en-US" altLang="en-US" sz="2200" dirty="0" smtClean="0">
                <a:latin typeface="Calibri" pitchFamily="34" charset="0"/>
              </a:rPr>
              <a:t>…</a:t>
            </a:r>
            <a:endParaRPr lang="en-US" altLang="en-US" sz="2200" dirty="0">
              <a:latin typeface="Calibri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itchFamily="34" charset="0"/>
              </a:rPr>
              <a:t>Coffee, chocolate, tomatoes, fatty foods, onions, and </a:t>
            </a:r>
            <a:r>
              <a:rPr lang="en-US" altLang="en-US" sz="2200" dirty="0" smtClean="0">
                <a:latin typeface="Calibri" pitchFamily="34" charset="0"/>
              </a:rPr>
              <a:t>mint.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itchFamily="34" charset="0"/>
              </a:rPr>
              <a:t>Alcohol &amp; Smoking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itchFamily="34" charset="0"/>
              </a:rPr>
              <a:t>Lying down after eating</a:t>
            </a:r>
            <a:endParaRPr lang="en-US" altLang="en-US" sz="2200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Overview of Gastrointestinal Tract Functions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78700" y="1716441"/>
            <a:ext cx="6111742" cy="4351338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Mouth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Bite</a:t>
            </a:r>
            <a:r>
              <a:rPr lang="en-US" altLang="en-US" sz="2200" dirty="0">
                <a:latin typeface="Calibri" panose="020F0502020204030204" pitchFamily="34" charset="0"/>
              </a:rPr>
              <a:t>, chew, </a:t>
            </a:r>
            <a:r>
              <a:rPr lang="en-US" altLang="en-US" sz="2200" dirty="0" smtClean="0">
                <a:latin typeface="Calibri" panose="020F0502020204030204" pitchFamily="34" charset="0"/>
              </a:rPr>
              <a:t>swallow.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Pharynx 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esophagus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T</a:t>
            </a:r>
            <a:r>
              <a:rPr lang="en-US" altLang="en-US" sz="2200" dirty="0" smtClean="0">
                <a:latin typeface="Calibri" panose="020F0502020204030204" pitchFamily="34" charset="0"/>
              </a:rPr>
              <a:t>ransport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Stomach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M</a:t>
            </a:r>
            <a:r>
              <a:rPr lang="en-US" altLang="en-US" sz="2200" dirty="0" smtClean="0">
                <a:latin typeface="Calibri" panose="020F0502020204030204" pitchFamily="34" charset="0"/>
              </a:rPr>
              <a:t>echanical disruption.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Absorption </a:t>
            </a:r>
            <a:r>
              <a:rPr lang="en-US" altLang="en-US" sz="2200" dirty="0">
                <a:latin typeface="Calibri" panose="020F0502020204030204" pitchFamily="34" charset="0"/>
              </a:rPr>
              <a:t>of </a:t>
            </a:r>
            <a:r>
              <a:rPr lang="en-US" altLang="en-US" sz="2200" dirty="0" smtClean="0">
                <a:latin typeface="Calibri" panose="020F0502020204030204" pitchFamily="34" charset="0"/>
              </a:rPr>
              <a:t>water and alcohol.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Small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intestine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Chemical and </a:t>
            </a:r>
            <a:r>
              <a:rPr lang="en-US" altLang="en-US" sz="2200" dirty="0">
                <a:latin typeface="Calibri" panose="020F0502020204030204" pitchFamily="34" charset="0"/>
              </a:rPr>
              <a:t>mechanical digestion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absorption.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Large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intestine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A</a:t>
            </a:r>
            <a:r>
              <a:rPr lang="en-US" altLang="en-US" sz="2200" dirty="0" smtClean="0">
                <a:latin typeface="Calibri" panose="020F0502020204030204" pitchFamily="34" charset="0"/>
              </a:rPr>
              <a:t>bsorb </a:t>
            </a:r>
            <a:r>
              <a:rPr lang="en-US" altLang="en-US" sz="2200" dirty="0">
                <a:latin typeface="Calibri" panose="020F0502020204030204" pitchFamily="34" charset="0"/>
              </a:rPr>
              <a:t>electrolytes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vitamins: B </a:t>
            </a:r>
            <a:r>
              <a:rPr lang="en-US" altLang="en-US" sz="2200" dirty="0">
                <a:latin typeface="Calibri" panose="020F0502020204030204" pitchFamily="34" charset="0"/>
              </a:rPr>
              <a:t>and </a:t>
            </a:r>
            <a:r>
              <a:rPr lang="en-US" altLang="en-US" sz="2200" dirty="0" smtClean="0">
                <a:latin typeface="Calibri" panose="020F0502020204030204" pitchFamily="34" charset="0"/>
              </a:rPr>
              <a:t>K.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Rectum 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anus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</a:t>
            </a:r>
            <a:r>
              <a:rPr lang="en-US" altLang="en-US" sz="2200" dirty="0" smtClean="0">
                <a:latin typeface="Calibri" panose="020F0502020204030204" pitchFamily="34" charset="0"/>
              </a:rPr>
              <a:t>efecation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58" y="1401170"/>
            <a:ext cx="3750571" cy="5349496"/>
          </a:xfrm>
        </p:spPr>
      </p:pic>
    </p:spTree>
    <p:extLst>
      <p:ext uri="{BB962C8B-B14F-4D97-AF65-F5344CB8AC3E}">
        <p14:creationId xmlns:p14="http://schemas.microsoft.com/office/powerpoint/2010/main" val="9118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Peritoneum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55258" y="1583142"/>
            <a:ext cx="5722961" cy="5190653"/>
          </a:xfrm>
        </p:spPr>
        <p:txBody>
          <a:bodyPr>
            <a:normAutofit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Peritoneum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V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isceral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layer covers </a:t>
            </a:r>
            <a:r>
              <a:rPr lang="en-US" altLang="en-US" sz="2200" dirty="0" smtClean="0">
                <a:latin typeface="Calibri" panose="020F0502020204030204" pitchFamily="34" charset="0"/>
              </a:rPr>
              <a:t>organs.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P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arietal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layer lines the walls of body </a:t>
            </a:r>
            <a:r>
              <a:rPr lang="en-US" altLang="en-US" sz="2200" dirty="0" smtClean="0">
                <a:latin typeface="Calibri" panose="020F0502020204030204" pitchFamily="34" charset="0"/>
              </a:rPr>
              <a:t>cavity.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Peritoneal cavity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otential </a:t>
            </a:r>
            <a:r>
              <a:rPr lang="en-US" altLang="en-US" sz="2200" dirty="0">
                <a:latin typeface="Calibri" panose="020F0502020204030204" pitchFamily="34" charset="0"/>
              </a:rPr>
              <a:t>space containing a bit of serous </a:t>
            </a:r>
            <a:r>
              <a:rPr lang="en-US" altLang="en-US" sz="2200" dirty="0" smtClean="0">
                <a:latin typeface="Calibri" panose="020F0502020204030204" pitchFamily="34" charset="0"/>
              </a:rPr>
              <a:t>fluid.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Peritonitis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(</a:t>
            </a:r>
            <a:r>
              <a:rPr lang="en-US" altLang="en-US" sz="2200" dirty="0" smtClean="0">
                <a:latin typeface="Calibri" panose="020F0502020204030204" pitchFamily="34" charset="0"/>
              </a:rPr>
              <a:t>inflammation of peritoneum)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Trauma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Rupture of GI tract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Appendicitis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Perforated ulcer</a:t>
            </a:r>
          </a:p>
          <a:p>
            <a:endParaRPr lang="en-US" altLang="en-US" sz="2600" dirty="0"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08" y="456654"/>
            <a:ext cx="5495499" cy="631714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Folds </a:t>
            </a:r>
            <a:r>
              <a:rPr lang="en-US" altLang="en-US" dirty="0">
                <a:latin typeface="Calibri Light" panose="020F0302020204030204" pitchFamily="34" charset="0"/>
              </a:rPr>
              <a:t>of the </a:t>
            </a:r>
            <a:r>
              <a:rPr lang="en-US" altLang="en-US" b="1" u="sng" dirty="0" smtClean="0">
                <a:latin typeface="Calibri Light" panose="020F0302020204030204" pitchFamily="34" charset="0"/>
              </a:rPr>
              <a:t>Peritoneum</a:t>
            </a:r>
            <a:r>
              <a:rPr lang="en-US" altLang="en-US" dirty="0" smtClean="0">
                <a:latin typeface="Calibri Light" panose="020F0302020204030204" pitchFamily="34" charset="0"/>
              </a:rPr>
              <a:t>: </a:t>
            </a:r>
            <a:br>
              <a:rPr lang="en-US" altLang="en-US" dirty="0" smtClean="0">
                <a:latin typeface="Calibri Light" panose="020F0302020204030204" pitchFamily="34" charset="0"/>
              </a:rPr>
            </a:br>
            <a:r>
              <a:rPr lang="en-US" altLang="en-US" dirty="0" smtClean="0">
                <a:latin typeface="Calibri Light" panose="020F0302020204030204" pitchFamily="34" charset="0"/>
              </a:rPr>
              <a:t>Mesocolon, Mesentery, Greater and Lesser Omentum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95" y="1703669"/>
            <a:ext cx="9838210" cy="499738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93" y="347472"/>
            <a:ext cx="7192883" cy="7236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99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5" y="18288"/>
            <a:ext cx="1055077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5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30" y="18288"/>
            <a:ext cx="7001734" cy="66066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99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25" y="347472"/>
            <a:ext cx="8470403" cy="67198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1" y="0"/>
            <a:ext cx="6505304" cy="68356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97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237" y="465160"/>
            <a:ext cx="2047165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Stomach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045958" y="903767"/>
            <a:ext cx="5991369" cy="571540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Cardia </a:t>
            </a:r>
            <a:r>
              <a:rPr lang="en-US" altLang="en-US" sz="2200" dirty="0" smtClean="0">
                <a:latin typeface="Calibri" panose="020F0502020204030204" pitchFamily="34" charset="0"/>
              </a:rPr>
              <a:t>(cardiac region</a:t>
            </a:r>
            <a:r>
              <a:rPr lang="en-US" altLang="en-US" sz="2200" dirty="0" smtClean="0">
                <a:latin typeface="Calibri" panose="020F0502020204030204" pitchFamily="34" charset="0"/>
              </a:rPr>
              <a:t>) - LES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Fundus </a:t>
            </a:r>
            <a:r>
              <a:rPr lang="en-US" altLang="en-US" sz="2200" dirty="0" smtClean="0">
                <a:latin typeface="Calibri" panose="020F0502020204030204" pitchFamily="34" charset="0"/>
              </a:rPr>
              <a:t>(fundic region)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Body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Pylorus 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Antrum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portion opening to body of stomach.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Pyloric canal – </a:t>
            </a:r>
            <a:r>
              <a:rPr lang="en-US" altLang="en-US" sz="2200" dirty="0" smtClean="0">
                <a:latin typeface="Calibri" panose="020F0502020204030204" pitchFamily="34" charset="0"/>
              </a:rPr>
              <a:t>portion opening to duodenum.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Narrows as </a:t>
            </a:r>
            <a:r>
              <a:rPr lang="en-US" altLang="en-US" sz="2200" dirty="0">
                <a:latin typeface="Calibri" panose="020F0502020204030204" pitchFamily="34" charset="0"/>
              </a:rPr>
              <a:t>approaches </a:t>
            </a:r>
            <a:r>
              <a:rPr lang="en-US" altLang="en-US" sz="2200" b="1" dirty="0">
                <a:latin typeface="Calibri" panose="020F0502020204030204" pitchFamily="34" charset="0"/>
              </a:rPr>
              <a:t>pyloric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sphincter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Greater curvature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Lesser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curvature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Mucosa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en-US" sz="1900" b="1" dirty="0" err="1">
                <a:latin typeface="Calibri" panose="020F0502020204030204" pitchFamily="34" charset="0"/>
              </a:rPr>
              <a:t>Rugae</a:t>
            </a:r>
            <a:r>
              <a:rPr lang="en-US" altLang="en-US" sz="1900" b="1" dirty="0">
                <a:latin typeface="Calibri" panose="020F0502020204030204" pitchFamily="34" charset="0"/>
              </a:rPr>
              <a:t> </a:t>
            </a:r>
            <a:r>
              <a:rPr lang="en-US" altLang="en-US" sz="1900" dirty="0">
                <a:latin typeface="Calibri" panose="020F0502020204030204" pitchFamily="34" charset="0"/>
              </a:rPr>
              <a:t>(folds</a:t>
            </a:r>
            <a:r>
              <a:rPr lang="en-US" altLang="en-US" sz="1900" dirty="0" smtClean="0">
                <a:latin typeface="Calibri" panose="020F0502020204030204" pitchFamily="34" charset="0"/>
              </a:rPr>
              <a:t>)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en-US" sz="1900" b="1" dirty="0" smtClean="0">
                <a:latin typeface="Calibri" panose="020F0502020204030204" pitchFamily="34" charset="0"/>
              </a:rPr>
              <a:t>Gastric Pits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en-US" sz="1900" b="1" dirty="0" smtClean="0">
                <a:latin typeface="Calibri" panose="020F0502020204030204" pitchFamily="34" charset="0"/>
              </a:rPr>
              <a:t>Gastric Glands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Submucosa</a:t>
            </a:r>
            <a:endParaRPr lang="en-US" altLang="en-US" sz="3000" b="1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Muscularis externa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3 layers</a:t>
            </a:r>
            <a:r>
              <a:rPr lang="en-US" altLang="en-US" sz="2200" dirty="0" smtClean="0">
                <a:latin typeface="Calibri" panose="020F0502020204030204" pitchFamily="34" charset="0"/>
              </a:rPr>
              <a:t>: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longitudinal, circular, and oblique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Serosa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simple squamous epithelium</a:t>
            </a:r>
            <a:endParaRPr lang="en-US" altLang="en-US" sz="2200" i="1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32179" y="1401168"/>
            <a:ext cx="5384800" cy="48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Mucosa Histology of the Stomach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677466" y="1755240"/>
            <a:ext cx="6364406" cy="4718304"/>
          </a:xfrm>
        </p:spPr>
        <p:txBody>
          <a:bodyPr/>
          <a:lstStyle/>
          <a:p>
            <a:r>
              <a:rPr lang="en-US" sz="2200" b="1" dirty="0">
                <a:latin typeface="Calibri" panose="020F0502020204030204" pitchFamily="34" charset="0"/>
              </a:rPr>
              <a:t>Gastric </a:t>
            </a:r>
            <a:r>
              <a:rPr lang="en-US" sz="2200" b="1" dirty="0" smtClean="0">
                <a:latin typeface="Calibri" panose="020F0502020204030204" pitchFamily="34" charset="0"/>
              </a:rPr>
              <a:t>pits in mucosa</a:t>
            </a:r>
            <a:endParaRPr lang="en-US" sz="2200" b="1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Gastric glands 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Found at </a:t>
            </a:r>
            <a:r>
              <a:rPr lang="en-US" sz="2200" u="sng" dirty="0">
                <a:latin typeface="Calibri" panose="020F0502020204030204" pitchFamily="34" charset="0"/>
              </a:rPr>
              <a:t>base of </a:t>
            </a:r>
            <a:r>
              <a:rPr lang="en-US" sz="2200" u="sng" dirty="0" smtClean="0">
                <a:latin typeface="Calibri" panose="020F0502020204030204" pitchFamily="34" charset="0"/>
              </a:rPr>
              <a:t>pits </a:t>
            </a:r>
            <a:r>
              <a:rPr lang="en-US" sz="2200" dirty="0" smtClean="0">
                <a:latin typeface="Calibri" panose="020F0502020204030204" pitchFamily="34" charset="0"/>
              </a:rPr>
              <a:t>and produce the following:</a:t>
            </a:r>
            <a:endParaRPr lang="en-US" sz="2200" dirty="0">
              <a:latin typeface="Calibri" panose="020F0502020204030204" pitchFamily="34" charset="0"/>
            </a:endParaRPr>
          </a:p>
          <a:p>
            <a:pPr lvl="2"/>
            <a:r>
              <a:rPr lang="en-US" sz="2200" b="1" dirty="0">
                <a:latin typeface="Calibri" panose="020F0502020204030204" pitchFamily="34" charset="0"/>
              </a:rPr>
              <a:t>Mucous neck </a:t>
            </a:r>
            <a:r>
              <a:rPr lang="en-US" sz="2200" b="1" dirty="0" smtClean="0">
                <a:latin typeface="Calibri" panose="020F0502020204030204" pitchFamily="34" charset="0"/>
              </a:rPr>
              <a:t>cells </a:t>
            </a:r>
            <a:r>
              <a:rPr lang="en-US" sz="2200" dirty="0" smtClean="0">
                <a:latin typeface="Calibri" panose="020F0502020204030204" pitchFamily="34" charset="0"/>
              </a:rPr>
              <a:t>– mucous</a:t>
            </a:r>
            <a:endParaRPr lang="en-US" sz="2200" dirty="0">
              <a:latin typeface="Calibri" panose="020F0502020204030204" pitchFamily="34" charset="0"/>
            </a:endParaRPr>
          </a:p>
          <a:p>
            <a:pPr lvl="2"/>
            <a:r>
              <a:rPr lang="en-US" sz="2200" b="1" dirty="0">
                <a:latin typeface="Calibri" panose="020F0502020204030204" pitchFamily="34" charset="0"/>
              </a:rPr>
              <a:t>Chief </a:t>
            </a:r>
            <a:r>
              <a:rPr lang="en-US" sz="2200" b="1" dirty="0" smtClean="0">
                <a:latin typeface="Calibri" panose="020F0502020204030204" pitchFamily="34" charset="0"/>
              </a:rPr>
              <a:t>cells </a:t>
            </a:r>
            <a:r>
              <a:rPr lang="en-US" sz="2200" dirty="0" smtClean="0">
                <a:latin typeface="Calibri" panose="020F0502020204030204" pitchFamily="34" charset="0"/>
              </a:rPr>
              <a:t>– pepsin</a:t>
            </a:r>
            <a:r>
              <a:rPr lang="en-US" sz="2200" u="sng" dirty="0" smtClean="0">
                <a:latin typeface="Calibri" panose="020F0502020204030204" pitchFamily="34" charset="0"/>
              </a:rPr>
              <a:t>ogen</a:t>
            </a:r>
            <a:r>
              <a:rPr lang="en-US" sz="2200" dirty="0" smtClean="0">
                <a:latin typeface="Calibri" panose="020F0502020204030204" pitchFamily="34" charset="0"/>
              </a:rPr>
              <a:t> and gastric </a:t>
            </a:r>
            <a:r>
              <a:rPr lang="en-US" sz="2200" dirty="0" smtClean="0">
                <a:latin typeface="Calibri" panose="020F0502020204030204" pitchFamily="34" charset="0"/>
              </a:rPr>
              <a:t>lip</a:t>
            </a:r>
            <a:r>
              <a:rPr lang="en-US" sz="2200" u="sng" dirty="0" smtClean="0">
                <a:latin typeface="Calibri" panose="020F0502020204030204" pitchFamily="34" charset="0"/>
              </a:rPr>
              <a:t>ase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2"/>
            <a:r>
              <a:rPr lang="en-US" sz="2200" b="1" dirty="0">
                <a:latin typeface="Calibri" panose="020F0502020204030204" pitchFamily="34" charset="0"/>
              </a:rPr>
              <a:t>Parietal </a:t>
            </a:r>
            <a:r>
              <a:rPr lang="en-US" sz="2200" b="1" dirty="0" smtClean="0">
                <a:latin typeface="Calibri" panose="020F0502020204030204" pitchFamily="34" charset="0"/>
              </a:rPr>
              <a:t>cells </a:t>
            </a:r>
            <a:r>
              <a:rPr lang="en-US" sz="2200" dirty="0" smtClean="0">
                <a:latin typeface="Calibri" panose="020F0502020204030204" pitchFamily="34" charset="0"/>
              </a:rPr>
              <a:t>– HCl (hydrochloric acid) and intrinsic factor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2"/>
            <a:r>
              <a:rPr lang="en-US" sz="2200" b="1" dirty="0" smtClean="0">
                <a:latin typeface="Calibri" panose="020F0502020204030204" pitchFamily="34" charset="0"/>
              </a:rPr>
              <a:t>G Cells</a:t>
            </a:r>
            <a:r>
              <a:rPr lang="en-US" sz="2200" dirty="0" smtClean="0">
                <a:latin typeface="Calibri" panose="020F0502020204030204" pitchFamily="34" charset="0"/>
              </a:rPr>
              <a:t> – gastrin </a:t>
            </a:r>
            <a:endParaRPr lang="en-US" sz="22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s://instruction.cvhs.okstate.edu/histology/HistologyReference/imagesco/stomachcells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5" y="1709928"/>
            <a:ext cx="5117909" cy="457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36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57" y="728272"/>
            <a:ext cx="4877233" cy="585787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18" y="533400"/>
            <a:ext cx="3926988" cy="602443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6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Subdivisions of the Digestive System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381257" y="1524000"/>
            <a:ext cx="6500884" cy="5278274"/>
          </a:xfrm>
        </p:spPr>
        <p:txBody>
          <a:bodyPr>
            <a:normAutofit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Main organs form a continuous tube traveling through ventral cavities.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A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limentary  canal </a:t>
            </a:r>
            <a:r>
              <a:rPr lang="en-US" altLang="en-US" sz="2200" dirty="0" smtClean="0">
                <a:latin typeface="Calibri" panose="020F0502020204030204" pitchFamily="34" charset="0"/>
              </a:rPr>
              <a:t>(digestive tract) </a:t>
            </a:r>
          </a:p>
          <a:p>
            <a:pPr lvl="2">
              <a:spcBef>
                <a:spcPts val="200"/>
              </a:spcBef>
            </a:pPr>
            <a:r>
              <a:rPr lang="en-US" altLang="en-US" sz="2200" i="1" dirty="0" smtClean="0">
                <a:latin typeface="Calibri" panose="020F0502020204030204" pitchFamily="34" charset="0"/>
              </a:rPr>
              <a:t>9 meter tube extending from mouth to anus.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Accessory organs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Teeth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Tongue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salivary glands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Liver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Gallbladder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Pancreas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Vermiform appendix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http://www.zo.utexas.edu/faculty/sjasper/images/f31.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4448175" cy="48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Mucosa and Gastric Glands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94849" y="1784680"/>
            <a:ext cx="6242499" cy="4465994"/>
          </a:xfrm>
        </p:spPr>
        <p:txBody>
          <a:bodyPr>
            <a:normAutofit/>
          </a:bodyPr>
          <a:lstStyle/>
          <a:p>
            <a:r>
              <a:rPr lang="en-US" altLang="en-US" sz="2200" b="1" u="sng" dirty="0">
                <a:latin typeface="Calibri" panose="020F0502020204030204" pitchFamily="34" charset="0"/>
              </a:rPr>
              <a:t>Hydrochloric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acid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- </a:t>
            </a:r>
            <a:r>
              <a:rPr lang="en-US" altLang="en-US" sz="2200" b="1" dirty="0" err="1" smtClean="0">
                <a:latin typeface="Calibri" panose="020F0502020204030204" pitchFamily="34" charset="0"/>
              </a:rPr>
              <a:t>HCl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u="sng" dirty="0" smtClean="0">
                <a:latin typeface="Calibri" panose="020F0502020204030204" pitchFamily="34" charset="0"/>
              </a:rPr>
              <a:t>parietal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cells</a:t>
            </a:r>
            <a:r>
              <a:rPr lang="en-US" altLang="en-US" sz="2200" dirty="0" smtClean="0">
                <a:latin typeface="Calibri" panose="020F0502020204030204" pitchFamily="34" charset="0"/>
              </a:rPr>
              <a:t>) </a:t>
            </a:r>
            <a:r>
              <a:rPr lang="en-US" altLang="en-US" sz="2200" dirty="0">
                <a:latin typeface="Calibri" panose="020F0502020204030204" pitchFamily="34" charset="0"/>
              </a:rPr>
              <a:t>converts </a:t>
            </a:r>
            <a:r>
              <a:rPr lang="en-US" altLang="en-US" sz="2200" dirty="0" smtClean="0">
                <a:latin typeface="Calibri" panose="020F0502020204030204" pitchFamily="34" charset="0"/>
              </a:rPr>
              <a:t>zymogen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pepsinogen</a:t>
            </a:r>
            <a:r>
              <a:rPr lang="en-US" altLang="en-US" sz="2200" dirty="0" smtClean="0">
                <a:latin typeface="Calibri" panose="020F0502020204030204" pitchFamily="34" charset="0"/>
              </a:rPr>
              <a:t> (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chief</a:t>
            </a:r>
            <a:r>
              <a:rPr lang="en-US" altLang="en-US" sz="2200" dirty="0" smtClean="0">
                <a:latin typeface="Calibri" panose="020F0502020204030204" pitchFamily="34" charset="0"/>
              </a:rPr>
              <a:t> cell) </a:t>
            </a:r>
            <a:r>
              <a:rPr lang="en-US" altLang="en-US" sz="2200" dirty="0">
                <a:latin typeface="Calibri" panose="020F0502020204030204" pitchFamily="34" charset="0"/>
              </a:rPr>
              <a:t>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pepsin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Intrinsic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factor </a:t>
            </a:r>
            <a:r>
              <a:rPr lang="en-US" altLang="en-US" sz="2200" dirty="0">
                <a:latin typeface="Calibri" panose="020F0502020204030204" pitchFamily="34" charset="0"/>
              </a:rPr>
              <a:t>(</a:t>
            </a:r>
            <a:r>
              <a:rPr lang="en-US" altLang="en-US" sz="2200" i="1" u="sng" dirty="0">
                <a:latin typeface="Calibri" panose="020F0502020204030204" pitchFamily="34" charset="0"/>
              </a:rPr>
              <a:t>parietal</a:t>
            </a:r>
            <a:r>
              <a:rPr lang="en-US" altLang="en-US" sz="2200" i="1" dirty="0">
                <a:latin typeface="Calibri" panose="020F0502020204030204" pitchFamily="34" charset="0"/>
              </a:rPr>
              <a:t> cells</a:t>
            </a:r>
            <a:r>
              <a:rPr lang="en-US" altLang="en-US" sz="2200" dirty="0">
                <a:latin typeface="Calibri" panose="020F0502020204030204" pitchFamily="34" charset="0"/>
              </a:rPr>
              <a:t>) 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Secreted from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parietal cells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i="1" dirty="0">
                <a:latin typeface="Calibri" panose="020F0502020204030204" pitchFamily="34" charset="0"/>
              </a:rPr>
              <a:t>A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bsorption </a:t>
            </a:r>
            <a:r>
              <a:rPr lang="en-US" altLang="en-US" sz="2200" i="1" dirty="0">
                <a:latin typeface="Calibri" panose="020F0502020204030204" pitchFamily="34" charset="0"/>
              </a:rPr>
              <a:t>of vitamin B12 for RBC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production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Gastrin hormone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>
                <a:latin typeface="Calibri" panose="020F0502020204030204" pitchFamily="34" charset="0"/>
              </a:rPr>
              <a:t>G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i="1" dirty="0">
                <a:latin typeface="Calibri" panose="020F0502020204030204" pitchFamily="34" charset="0"/>
              </a:rPr>
              <a:t>cell</a:t>
            </a:r>
            <a:r>
              <a:rPr lang="en-US" altLang="en-US" sz="2200" dirty="0">
                <a:latin typeface="Calibri" panose="020F0502020204030204" pitchFamily="34" charset="0"/>
              </a:rPr>
              <a:t>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Enteroendocrine cells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Release </a:t>
            </a:r>
            <a:r>
              <a:rPr lang="en-US" altLang="en-US" sz="2200" dirty="0">
                <a:latin typeface="Calibri" panose="020F0502020204030204" pitchFamily="34" charset="0"/>
              </a:rPr>
              <a:t>more gastric </a:t>
            </a:r>
            <a:r>
              <a:rPr lang="en-US" altLang="en-US" sz="2200" dirty="0" smtClean="0">
                <a:latin typeface="Calibri" panose="020F0502020204030204" pitchFamily="34" charset="0"/>
              </a:rPr>
              <a:t>juice.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I</a:t>
            </a:r>
            <a:r>
              <a:rPr lang="en-US" altLang="en-US" sz="2200" dirty="0" smtClean="0">
                <a:latin typeface="Calibri" panose="020F0502020204030204" pitchFamily="34" charset="0"/>
              </a:rPr>
              <a:t>ncrease </a:t>
            </a:r>
            <a:r>
              <a:rPr lang="en-US" altLang="en-US" sz="2200" dirty="0">
                <a:latin typeface="Calibri" panose="020F0502020204030204" pitchFamily="34" charset="0"/>
              </a:rPr>
              <a:t>gastric </a:t>
            </a:r>
            <a:r>
              <a:rPr lang="en-US" altLang="en-US" sz="2200" dirty="0" smtClean="0">
                <a:latin typeface="Calibri" panose="020F0502020204030204" pitchFamily="34" charset="0"/>
              </a:rPr>
              <a:t>motility.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elax </a:t>
            </a:r>
            <a:r>
              <a:rPr lang="en-US" altLang="en-US" sz="2200" dirty="0">
                <a:latin typeface="Calibri" panose="020F0502020204030204" pitchFamily="34" charset="0"/>
              </a:rPr>
              <a:t>pyloric </a:t>
            </a:r>
            <a:r>
              <a:rPr lang="en-US" altLang="en-US" sz="2200" dirty="0" smtClean="0">
                <a:latin typeface="Calibri" panose="020F0502020204030204" pitchFamily="34" charset="0"/>
              </a:rPr>
              <a:t>sphincter.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C</a:t>
            </a:r>
            <a:r>
              <a:rPr lang="en-US" altLang="en-US" sz="2200" dirty="0" smtClean="0">
                <a:latin typeface="Calibri" panose="020F0502020204030204" pitchFamily="34" charset="0"/>
              </a:rPr>
              <a:t>onstrict </a:t>
            </a:r>
            <a:r>
              <a:rPr lang="en-US" altLang="en-US" sz="2200" dirty="0">
                <a:latin typeface="Calibri" panose="020F0502020204030204" pitchFamily="34" charset="0"/>
              </a:rPr>
              <a:t>esophageal sphincter preventing </a:t>
            </a:r>
            <a:r>
              <a:rPr lang="en-US" altLang="en-US" sz="2200" dirty="0" smtClean="0">
                <a:latin typeface="Calibri" panose="020F0502020204030204" pitchFamily="34" charset="0"/>
              </a:rPr>
              <a:t>entry.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2" y="1524000"/>
            <a:ext cx="5693581" cy="4981432"/>
          </a:xfrm>
        </p:spPr>
      </p:pic>
    </p:spTree>
    <p:extLst>
      <p:ext uri="{BB962C8B-B14F-4D97-AF65-F5344CB8AC3E}">
        <p14:creationId xmlns:p14="http://schemas.microsoft.com/office/powerpoint/2010/main" val="27872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47" y="-547302"/>
            <a:ext cx="14560952" cy="10241618"/>
          </a:xfrm>
        </p:spPr>
      </p:pic>
    </p:spTree>
    <p:extLst>
      <p:ext uri="{BB962C8B-B14F-4D97-AF65-F5344CB8AC3E}">
        <p14:creationId xmlns:p14="http://schemas.microsoft.com/office/powerpoint/2010/main" val="36347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STOMACH Submucosa</a:t>
            </a:r>
            <a:r>
              <a:rPr lang="en-US" altLang="en-US" dirty="0">
                <a:latin typeface="Calibri Light" panose="020F0302020204030204" pitchFamily="34" charset="0"/>
              </a:rPr>
              <a:t>, </a:t>
            </a:r>
            <a:r>
              <a:rPr lang="en-US" altLang="en-US" dirty="0" smtClean="0">
                <a:latin typeface="Calibri Light" panose="020F0302020204030204" pitchFamily="34" charset="0"/>
              </a:rPr>
              <a:t>Muscularis, and </a:t>
            </a:r>
            <a:r>
              <a:rPr lang="en-US" altLang="en-US" dirty="0">
                <a:latin typeface="Calibri Light" panose="020F0302020204030204" pitchFamily="34" charset="0"/>
              </a:rPr>
              <a:t>Serosa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912124" y="1414043"/>
            <a:ext cx="6119506" cy="518464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Submucosa </a:t>
            </a:r>
            <a:r>
              <a:rPr lang="en-US" sz="2400" dirty="0" smtClean="0">
                <a:latin typeface="Calibri" panose="020F0502020204030204" pitchFamily="34" charset="0"/>
              </a:rPr>
              <a:t>– (loose CT)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dirty="0" smtClean="0">
                <a:latin typeface="Calibri" panose="020F0502020204030204" pitchFamily="34" charset="0"/>
              </a:rPr>
              <a:t>Blood vessels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dirty="0" smtClean="0">
                <a:latin typeface="Calibri" panose="020F0502020204030204" pitchFamily="34" charset="0"/>
              </a:rPr>
              <a:t>Lymph vessels</a:t>
            </a:r>
          </a:p>
          <a:p>
            <a:pPr>
              <a:spcBef>
                <a:spcPts val="200"/>
              </a:spcBef>
            </a:pPr>
            <a:r>
              <a:rPr lang="en-US" altLang="en-US" sz="2400" b="1" dirty="0">
                <a:latin typeface="Calibri" panose="020F0502020204030204" pitchFamily="34" charset="0"/>
              </a:rPr>
              <a:t>Muscularis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b="1" u="sng" dirty="0">
                <a:latin typeface="Calibri" panose="020F0502020204030204" pitchFamily="34" charset="0"/>
              </a:rPr>
              <a:t>3 layers </a:t>
            </a:r>
            <a:r>
              <a:rPr lang="en-US" altLang="en-US" b="1" dirty="0">
                <a:latin typeface="Calibri" panose="020F0502020204030204" pitchFamily="34" charset="0"/>
              </a:rPr>
              <a:t>of smooth muscle from superficial to deep:</a:t>
            </a:r>
            <a:r>
              <a:rPr lang="en-US" altLang="en-US" dirty="0">
                <a:latin typeface="Calibri" panose="020F0502020204030204" pitchFamily="34" charset="0"/>
              </a:rPr>
              <a:t>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b="1" dirty="0">
                <a:latin typeface="Calibri" panose="020F0502020204030204" pitchFamily="34" charset="0"/>
              </a:rPr>
              <a:t>Longitudinal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b="1" dirty="0">
                <a:latin typeface="Calibri" panose="020F0502020204030204" pitchFamily="34" charset="0"/>
              </a:rPr>
              <a:t>Circular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b="1" dirty="0">
                <a:latin typeface="Calibri" panose="020F0502020204030204" pitchFamily="34" charset="0"/>
              </a:rPr>
              <a:t>Oblique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>
                <a:latin typeface="Calibri" panose="020F0502020204030204" pitchFamily="34" charset="0"/>
              </a:rPr>
              <a:t>Permits greater churning and mixing of food with gastric juice</a:t>
            </a:r>
          </a:p>
          <a:p>
            <a:pPr>
              <a:spcBef>
                <a:spcPts val="200"/>
              </a:spcBef>
            </a:pPr>
            <a:r>
              <a:rPr lang="en-US" altLang="en-US" sz="2400" b="1" dirty="0">
                <a:latin typeface="Calibri" panose="020F0502020204030204" pitchFamily="34" charset="0"/>
              </a:rPr>
              <a:t>Serosa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b="1" dirty="0">
                <a:latin typeface="Calibri" panose="020F0502020204030204" pitchFamily="34" charset="0"/>
              </a:rPr>
              <a:t>Simple squamous epithelium over a bit of connective tissue</a:t>
            </a:r>
            <a:r>
              <a:rPr lang="en-US" altLang="en-US" dirty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>
                <a:latin typeface="Calibri" panose="020F0502020204030204" pitchFamily="34" charset="0"/>
              </a:rPr>
              <a:t>AKA: </a:t>
            </a:r>
            <a:r>
              <a:rPr lang="en-US" altLang="en-US" b="1" dirty="0">
                <a:latin typeface="Calibri" panose="020F0502020204030204" pitchFamily="34" charset="0"/>
              </a:rPr>
              <a:t>visceral peritoneum</a:t>
            </a:r>
          </a:p>
          <a:p>
            <a:pPr>
              <a:buFont typeface="Calibri" panose="020F0502020204030204" pitchFamily="34" charset="0"/>
              <a:buChar char="−"/>
            </a:pPr>
            <a:endParaRPr lang="en-US" sz="2600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7744" y="1524000"/>
            <a:ext cx="5384800" cy="46993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 smtClean="0">
                <a:latin typeface="Calibri Light" panose="020F0302020204030204" pitchFamily="34" charset="0"/>
              </a:rPr>
              <a:t>Small Intestine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599" y="1673352"/>
            <a:ext cx="6091451" cy="471830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6-7 meters long by 2.54 cm in diameter.</a:t>
            </a:r>
          </a:p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Large surface area for majority of absorption.</a:t>
            </a:r>
          </a:p>
          <a:p>
            <a:pPr eaLnBrk="1" hangingPunct="1"/>
            <a:r>
              <a:rPr lang="en-US" altLang="en-US" sz="2200" b="1" u="sng" dirty="0" smtClean="0">
                <a:latin typeface="Calibri" panose="020F0502020204030204" pitchFamily="34" charset="0"/>
              </a:rPr>
              <a:t>3 parts</a:t>
            </a:r>
          </a:p>
          <a:p>
            <a:pPr marL="731520" lvl="1" indent="-457200" eaLnBrk="1" hangingPunct="1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Duodenum (25.4 cm)</a:t>
            </a:r>
          </a:p>
          <a:p>
            <a:pPr marL="731520" lvl="1" indent="-457200" eaLnBrk="1" hangingPunct="1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Jejunum (2.48 meters)</a:t>
            </a:r>
          </a:p>
          <a:p>
            <a:pPr marL="731520" lvl="1" indent="-457200" eaLnBrk="1" hangingPunct="1"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I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leum (3.72 meters)</a:t>
            </a:r>
          </a:p>
          <a:p>
            <a:pPr lvl="2"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++Lymphoid Tissue – MALT,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Peyer’s Patches</a:t>
            </a:r>
          </a:p>
          <a:p>
            <a:pPr lvl="2"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Ends at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ileocecal valve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60" y="1673225"/>
            <a:ext cx="4725280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lassconnection.s3.amazonaws.com/400/flashcards/3682400/jpg/slide54-14106FA6C250DDCF3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92440" y="347472"/>
            <a:ext cx="9047648" cy="766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spcBef>
                <a:spcPts val="200"/>
              </a:spcBef>
            </a:pPr>
            <a:r>
              <a:rPr lang="en-US" altLang="en-US" sz="4000" dirty="0" smtClean="0">
                <a:latin typeface="Calibri Light" panose="020F0302020204030204" pitchFamily="34" charset="0"/>
              </a:rPr>
              <a:t>Small Intestine: Duodenum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0432" y="1673352"/>
            <a:ext cx="5594064" cy="4718304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25.4 cm in length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Bulb</a:t>
            </a:r>
            <a:r>
              <a:rPr lang="en-US" altLang="en-US" sz="2200" dirty="0">
                <a:latin typeface="Calibri" panose="020F0502020204030204" pitchFamily="34" charset="0"/>
              </a:rPr>
              <a:t> – b</a:t>
            </a:r>
            <a:r>
              <a:rPr lang="en-US" sz="2200" dirty="0">
                <a:latin typeface="Calibri" panose="020F0502020204030204" pitchFamily="34" charset="0"/>
              </a:rPr>
              <a:t>egins at pylorus and ends at neck of gallbladder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C-loop</a:t>
            </a:r>
            <a:r>
              <a:rPr lang="en-US" altLang="en-US" sz="2200" dirty="0">
                <a:latin typeface="Calibri" panose="020F0502020204030204" pitchFamily="34" charset="0"/>
              </a:rPr>
              <a:t> – section wrapping around pancreas </a:t>
            </a:r>
          </a:p>
          <a:p>
            <a:pPr>
              <a:spcBef>
                <a:spcPts val="200"/>
              </a:spcBef>
            </a:pPr>
            <a:r>
              <a:rPr lang="en-US" altLang="en-US" sz="2200" b="1" u="sng" dirty="0">
                <a:latin typeface="Calibri" panose="020F0502020204030204" pitchFamily="34" charset="0"/>
              </a:rPr>
              <a:t>Major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papilla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dirty="0" err="1" smtClean="0">
                <a:latin typeface="Calibri" panose="020F0502020204030204" pitchFamily="34" charset="0"/>
              </a:rPr>
              <a:t>Vater</a:t>
            </a:r>
            <a:r>
              <a:rPr lang="en-US" altLang="en-US" sz="2200" dirty="0" smtClean="0">
                <a:latin typeface="Calibri" panose="020F0502020204030204" pitchFamily="34" charset="0"/>
              </a:rPr>
              <a:t>) </a:t>
            </a:r>
            <a:r>
              <a:rPr lang="en-US" altLang="en-US" sz="2200" dirty="0">
                <a:latin typeface="Calibri" panose="020F0502020204030204" pitchFamily="34" charset="0"/>
              </a:rPr>
              <a:t>– opening of </a:t>
            </a:r>
            <a:r>
              <a:rPr lang="en-US" sz="2200" dirty="0">
                <a:latin typeface="Calibri" panose="020F0502020204030204" pitchFamily="34" charset="0"/>
              </a:rPr>
              <a:t>pancreatic duct </a:t>
            </a:r>
            <a:r>
              <a:rPr lang="en-US" sz="2200" dirty="0" smtClean="0">
                <a:latin typeface="Calibri" panose="020F0502020204030204" pitchFamily="34" charset="0"/>
              </a:rPr>
              <a:t>&amp; bile duct into  </a:t>
            </a:r>
            <a:r>
              <a:rPr lang="en-US" sz="2200" dirty="0">
                <a:latin typeface="Calibri" panose="020F0502020204030204" pitchFamily="34" charset="0"/>
              </a:rPr>
              <a:t>duodenum surrounded by </a:t>
            </a:r>
            <a:r>
              <a:rPr lang="en-US" sz="2200" b="1" dirty="0">
                <a:latin typeface="Calibri" panose="020F0502020204030204" pitchFamily="34" charset="0"/>
              </a:rPr>
              <a:t>sphincter of </a:t>
            </a:r>
            <a:r>
              <a:rPr lang="en-US" sz="2200" b="1" dirty="0" err="1" smtClean="0">
                <a:latin typeface="Calibri" panose="020F0502020204030204" pitchFamily="34" charset="0"/>
              </a:rPr>
              <a:t>Oddi</a:t>
            </a:r>
            <a:r>
              <a:rPr lang="en-US" sz="2200" b="1" dirty="0" smtClean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(aka: </a:t>
            </a:r>
            <a:r>
              <a:rPr lang="en-US" sz="2000" b="1" dirty="0" err="1" smtClean="0"/>
              <a:t>hepatopancreatic</a:t>
            </a:r>
            <a:r>
              <a:rPr lang="en-US" sz="2000" b="1" dirty="0" smtClean="0"/>
              <a:t> sphincter)</a:t>
            </a:r>
            <a:r>
              <a:rPr lang="en-US" sz="2200" b="1" dirty="0" smtClean="0">
                <a:latin typeface="Calibri" panose="020F0502020204030204" pitchFamily="34" charset="0"/>
              </a:rPr>
              <a:t>.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Minor </a:t>
            </a:r>
            <a:r>
              <a:rPr lang="en-US" altLang="en-US" sz="2200" b="1" u="sng" dirty="0">
                <a:latin typeface="Calibri" panose="020F0502020204030204" pitchFamily="34" charset="0"/>
              </a:rPr>
              <a:t>papilla </a:t>
            </a:r>
            <a:r>
              <a:rPr lang="en-US" altLang="en-US" sz="2200" dirty="0">
                <a:latin typeface="Calibri" panose="020F0502020204030204" pitchFamily="34" charset="0"/>
              </a:rPr>
              <a:t>- </a:t>
            </a:r>
            <a:r>
              <a:rPr lang="en-US" sz="2200" dirty="0">
                <a:latin typeface="Calibri" panose="020F0502020204030204" pitchFamily="34" charset="0"/>
              </a:rPr>
              <a:t>opening accessory pancreatic duct into descending second section of </a:t>
            </a:r>
            <a:r>
              <a:rPr lang="en-US" sz="2200" dirty="0" smtClean="0">
                <a:latin typeface="Calibri" panose="020F0502020204030204" pitchFamily="34" charset="0"/>
              </a:rPr>
              <a:t>duodenum.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8" y="-214503"/>
            <a:ext cx="10820400" cy="849401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245" y="286556"/>
            <a:ext cx="7686659" cy="646197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13" y="337036"/>
            <a:ext cx="4901107" cy="652096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93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 smtClean="0"/>
              <a:t>Brunners</a:t>
            </a:r>
            <a:r>
              <a:rPr lang="en-US" u="sng" dirty="0" smtClean="0"/>
              <a:t> Glands </a:t>
            </a:r>
            <a:r>
              <a:rPr lang="en-US" dirty="0" smtClean="0"/>
              <a:t>– aka </a:t>
            </a:r>
            <a:r>
              <a:rPr lang="en-US" u="sng" dirty="0" smtClean="0"/>
              <a:t>Submucosa</a:t>
            </a:r>
            <a:r>
              <a:rPr lang="en-US" dirty="0" smtClean="0"/>
              <a:t> Duodenal Glands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9550400" cy="4718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main function of these glands is to produce a mucus-rich alkaline secretion </a:t>
            </a:r>
            <a:r>
              <a:rPr lang="en-US" sz="2400" u="sng" dirty="0"/>
              <a:t>i.e. </a:t>
            </a:r>
            <a:r>
              <a:rPr lang="en-US" sz="2400" u="sng" dirty="0" smtClean="0"/>
              <a:t>mucous containing</a:t>
            </a:r>
            <a:r>
              <a:rPr lang="en-US" sz="2400" u="sng" dirty="0"/>
              <a:t> </a:t>
            </a:r>
            <a:r>
              <a:rPr lang="en-US" sz="2400" u="sng" dirty="0" smtClean="0">
                <a:hlinkClick r:id="rId2" tooltip="Bicarbonate"/>
              </a:rPr>
              <a:t>bicarbonate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Three Functions: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protect </a:t>
            </a:r>
            <a:r>
              <a:rPr lang="en-US" sz="2400" dirty="0"/>
              <a:t>the duodenum from the acidic content of </a:t>
            </a:r>
            <a:r>
              <a:rPr lang="en-US" sz="2400" dirty="0" err="1">
                <a:hlinkClick r:id="rId3" tooltip="Chyme"/>
              </a:rPr>
              <a:t>chyme</a:t>
            </a:r>
            <a:r>
              <a:rPr lang="en-US" sz="2400" dirty="0"/>
              <a:t> (which is introduced into the duodenum from the </a:t>
            </a:r>
            <a:r>
              <a:rPr lang="en-US" sz="2400" dirty="0">
                <a:hlinkClick r:id="rId4" tooltip="Stomach"/>
              </a:rPr>
              <a:t>stomach</a:t>
            </a:r>
            <a:r>
              <a:rPr lang="en-US" sz="2400" dirty="0"/>
              <a:t>);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provide an alkaline condition for the </a:t>
            </a:r>
            <a:r>
              <a:rPr lang="en-US" sz="2400" b="1" u="sng" dirty="0"/>
              <a:t>intestinal enzymes </a:t>
            </a:r>
            <a:r>
              <a:rPr lang="en-US" sz="2400" dirty="0"/>
              <a:t>to be active, thus enabling absorption to take place;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lubricate the intestinal walls.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5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Ileum &amp; Jejunum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6586" y="1673352"/>
            <a:ext cx="5384800" cy="4718304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Jejunum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2.48 meters in length.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Ileum 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3.72 </a:t>
            </a:r>
            <a:r>
              <a:rPr lang="en-US" altLang="en-US" sz="2200" dirty="0" smtClean="0">
                <a:latin typeface="Calibri" panose="020F0502020204030204" pitchFamily="34" charset="0"/>
              </a:rPr>
              <a:t>meters in length.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Terminal ileum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Region must before ileocecal valve.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Ends </a:t>
            </a:r>
            <a:r>
              <a:rPr lang="en-US" altLang="en-US" sz="2200" dirty="0">
                <a:latin typeface="Calibri" panose="020F0502020204030204" pitchFamily="34" charset="0"/>
              </a:rPr>
              <a:t>at </a:t>
            </a:r>
            <a:r>
              <a:rPr lang="en-US" altLang="en-US" sz="2200" b="1" u="sng" dirty="0">
                <a:latin typeface="Calibri" panose="020F0502020204030204" pitchFamily="34" charset="0"/>
              </a:rPr>
              <a:t>ileocecal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valve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97" y="1524000"/>
            <a:ext cx="4725280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400" dirty="0" smtClean="0">
                <a:latin typeface="Calibri Light" panose="020F0302020204030204" pitchFamily="34" charset="0"/>
              </a:rPr>
              <a:t>Histology of the Small Intestine:</a:t>
            </a:r>
            <a:br>
              <a:rPr lang="en-US" altLang="en-US" sz="4400" dirty="0" smtClean="0">
                <a:latin typeface="Calibri Light" panose="020F0302020204030204" pitchFamily="34" charset="0"/>
              </a:rPr>
            </a:br>
            <a:r>
              <a:rPr lang="en-US" altLang="en-US" sz="4400" dirty="0" smtClean="0">
                <a:latin typeface="Calibri Light" panose="020F0302020204030204" pitchFamily="34" charset="0"/>
              </a:rPr>
              <a:t>Structures that </a:t>
            </a:r>
            <a:r>
              <a:rPr lang="en-US" altLang="en-US" sz="4400" u="sng" dirty="0" smtClean="0">
                <a:latin typeface="Calibri Light" panose="020F0302020204030204" pitchFamily="34" charset="0"/>
              </a:rPr>
              <a:t>increase surface area</a:t>
            </a:r>
            <a:r>
              <a:rPr lang="en-US" altLang="en-US" sz="4400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3097" y="1751094"/>
            <a:ext cx="6176493" cy="5267892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Plica </a:t>
            </a:r>
            <a:r>
              <a:rPr lang="en-US" altLang="en-US" sz="2200" b="1" dirty="0">
                <a:latin typeface="Calibri" panose="020F0502020204030204" pitchFamily="34" charset="0"/>
              </a:rPr>
              <a:t>circularis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>
                <a:latin typeface="Calibri" panose="020F0502020204030204" pitchFamily="34" charset="0"/>
              </a:rPr>
              <a:t>Permanent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1.25 cm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tall </a:t>
            </a:r>
            <a:r>
              <a:rPr lang="en-US" altLang="en-US" sz="2200" i="1" dirty="0">
                <a:latin typeface="Calibri" panose="020F0502020204030204" pitchFamily="34" charset="0"/>
              </a:rPr>
              <a:t>folds that contain part of </a:t>
            </a:r>
            <a:r>
              <a:rPr lang="en-US" altLang="en-US" sz="2200" i="1" u="sng" dirty="0">
                <a:latin typeface="Calibri" panose="020F0502020204030204" pitchFamily="34" charset="0"/>
              </a:rPr>
              <a:t>submucosal</a:t>
            </a:r>
            <a:r>
              <a:rPr lang="en-US" altLang="en-US" sz="2200" i="1" dirty="0">
                <a:latin typeface="Calibri" panose="020F0502020204030204" pitchFamily="34" charset="0"/>
              </a:rPr>
              <a:t>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layer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i="1" u="sng" dirty="0" smtClean="0">
                <a:latin typeface="Calibri" panose="020F0502020204030204" pitchFamily="34" charset="0"/>
              </a:rPr>
              <a:t>Not </a:t>
            </a:r>
            <a:r>
              <a:rPr lang="en-US" altLang="en-US" sz="2200" i="1" u="sng" dirty="0">
                <a:latin typeface="Calibri" panose="020F0502020204030204" pitchFamily="34" charset="0"/>
              </a:rPr>
              <a:t>found in lower </a:t>
            </a:r>
            <a:r>
              <a:rPr lang="en-US" altLang="en-US" sz="2200" i="1" u="sng" dirty="0" smtClean="0">
                <a:latin typeface="Calibri" panose="020F0502020204030204" pitchFamily="34" charset="0"/>
              </a:rPr>
              <a:t>ileum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Can not stretch out like rugae in </a:t>
            </a:r>
            <a:r>
              <a:rPr lang="en-US" altLang="en-US" sz="2200" dirty="0" smtClean="0">
                <a:latin typeface="Calibri" panose="020F0502020204030204" pitchFamily="34" charset="0"/>
              </a:rPr>
              <a:t>stomach.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Villi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1 </a:t>
            </a:r>
            <a:r>
              <a:rPr lang="en-US" altLang="en-US" sz="2200" dirty="0" smtClean="0">
                <a:latin typeface="Calibri" panose="020F0502020204030204" pitchFamily="34" charset="0"/>
              </a:rPr>
              <a:t>mm tall.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Core is lamina propria of mucosal </a:t>
            </a:r>
            <a:r>
              <a:rPr lang="en-US" altLang="en-US" sz="2200" dirty="0" smtClean="0">
                <a:latin typeface="Calibri" panose="020F0502020204030204" pitchFamily="34" charset="0"/>
              </a:rPr>
              <a:t>layer.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Contains vascular capillaries 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lacteals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lymphatic </a:t>
            </a:r>
            <a:r>
              <a:rPr lang="en-US" altLang="en-US" sz="2200" i="1" dirty="0">
                <a:latin typeface="Calibri" panose="020F0502020204030204" pitchFamily="34" charset="0"/>
              </a:rPr>
              <a:t>capillaries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Microvilli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on epithelial cells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>
                <a:latin typeface="Calibri" panose="020F0502020204030204" pitchFamily="34" charset="0"/>
              </a:rPr>
              <a:t>Cell surface </a:t>
            </a:r>
            <a:r>
              <a:rPr lang="en-US" altLang="en-US" sz="2200" dirty="0">
                <a:latin typeface="Calibri" panose="020F0502020204030204" pitchFamily="34" charset="0"/>
              </a:rPr>
              <a:t>feature </a:t>
            </a:r>
            <a:r>
              <a:rPr lang="en-US" altLang="en-US" sz="2200" dirty="0" smtClean="0">
                <a:latin typeface="Calibri" panose="020F0502020204030204" pitchFamily="34" charset="0"/>
              </a:rPr>
              <a:t>also known </a:t>
            </a:r>
            <a:r>
              <a:rPr lang="en-US" altLang="en-US" sz="2200" dirty="0">
                <a:latin typeface="Calibri" panose="020F0502020204030204" pitchFamily="34" charset="0"/>
              </a:rPr>
              <a:t>as </a:t>
            </a:r>
            <a:r>
              <a:rPr lang="en-US" altLang="en-US" sz="2200" b="1" dirty="0">
                <a:latin typeface="Calibri" panose="020F0502020204030204" pitchFamily="34" charset="0"/>
              </a:rPr>
              <a:t>brush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border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Increase surface area for absorption of nutrients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9928"/>
            <a:ext cx="5053264" cy="4886797"/>
          </a:xfrm>
        </p:spPr>
      </p:pic>
    </p:spTree>
    <p:extLst>
      <p:ext uri="{BB962C8B-B14F-4D97-AF65-F5344CB8AC3E}">
        <p14:creationId xmlns:p14="http://schemas.microsoft.com/office/powerpoint/2010/main" val="5433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69624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Layers of the Gastrointestinal Tract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51" y="1269242"/>
            <a:ext cx="9758149" cy="54932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0939" y="1860056"/>
            <a:ext cx="3616658" cy="1606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584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Mucosal layer</a:t>
            </a:r>
          </a:p>
          <a:p>
            <a:pPr marL="100584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Submucosal layer</a:t>
            </a:r>
          </a:p>
          <a:p>
            <a:pPr marL="100584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Muscularis layer</a:t>
            </a:r>
          </a:p>
          <a:p>
            <a:pPr marL="100584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Serosa layer</a:t>
            </a:r>
            <a:endParaRPr lang="en-US" altLang="en-US" sz="2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9" y="649980"/>
            <a:ext cx="8586651" cy="604999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0" y="-704538"/>
            <a:ext cx="11587397" cy="800076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66670" y="365125"/>
            <a:ext cx="1078713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Roles of Intestinal Juice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and </a:t>
            </a:r>
            <a:r>
              <a:rPr lang="en-US" altLang="en-US" sz="4000" dirty="0">
                <a:latin typeface="Calibri Light" panose="020F0302020204030204" pitchFamily="34" charset="0"/>
              </a:rPr>
              <a:t>Brush-Border Enzymes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3031" y="1514848"/>
            <a:ext cx="6830031" cy="43513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000" b="1" u="sng" dirty="0" smtClean="0">
                <a:latin typeface="Calibri" panose="020F0502020204030204" pitchFamily="34" charset="0"/>
              </a:rPr>
              <a:t>Mucosal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 layer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000" b="1" dirty="0">
                <a:latin typeface="Calibri" panose="020F0502020204030204" pitchFamily="34" charset="0"/>
              </a:rPr>
              <a:t>C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ontains </a:t>
            </a:r>
            <a:r>
              <a:rPr lang="en-US" altLang="en-US" sz="2000" b="1" dirty="0">
                <a:latin typeface="Calibri" panose="020F0502020204030204" pitchFamily="34" charset="0"/>
              </a:rPr>
              <a:t>intestinal 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glands</a:t>
            </a:r>
            <a:r>
              <a:rPr lang="en-US" altLang="en-US" sz="2000" dirty="0" smtClean="0">
                <a:latin typeface="Calibri" panose="020F0502020204030204" pitchFamily="34" charset="0"/>
              </a:rPr>
              <a:t>.</a:t>
            </a:r>
            <a:endParaRPr lang="en-US" altLang="en-US" sz="2000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Intestinal crypts </a:t>
            </a:r>
            <a:r>
              <a:rPr lang="en-US" altLang="en-US" sz="2000" dirty="0" smtClean="0">
                <a:latin typeface="Calibri" panose="020F0502020204030204" pitchFamily="34" charset="0"/>
              </a:rPr>
              <a:t>(Crypts </a:t>
            </a:r>
            <a:r>
              <a:rPr lang="en-US" altLang="en-US" sz="2000" dirty="0">
                <a:latin typeface="Calibri" panose="020F0502020204030204" pitchFamily="34" charset="0"/>
              </a:rPr>
              <a:t>of </a:t>
            </a:r>
            <a:r>
              <a:rPr lang="en-US" altLang="en-US" sz="2000" dirty="0" smtClean="0">
                <a:latin typeface="Calibri" panose="020F0502020204030204" pitchFamily="34" charset="0"/>
              </a:rPr>
              <a:t>Lieberkühn)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000" dirty="0" smtClean="0">
                <a:latin typeface="Calibri" panose="020F0502020204030204" pitchFamily="34" charset="0"/>
              </a:rPr>
              <a:t>Deep </a:t>
            </a:r>
            <a:r>
              <a:rPr lang="en-US" altLang="en-US" sz="2000" dirty="0">
                <a:latin typeface="Calibri" panose="020F0502020204030204" pitchFamily="34" charset="0"/>
              </a:rPr>
              <a:t>to </a:t>
            </a:r>
            <a:r>
              <a:rPr lang="en-US" altLang="en-US" sz="2000" dirty="0" smtClean="0">
                <a:latin typeface="Calibri" panose="020F0502020204030204" pitchFamily="34" charset="0"/>
              </a:rPr>
              <a:t>surface.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000" b="1" dirty="0">
                <a:latin typeface="Calibri" panose="020F0502020204030204" pitchFamily="34" charset="0"/>
              </a:rPr>
              <a:t>S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ecretes </a:t>
            </a:r>
            <a:r>
              <a:rPr lang="en-US" altLang="en-US" sz="2000" b="1" dirty="0">
                <a:latin typeface="Calibri" panose="020F0502020204030204" pitchFamily="34" charset="0"/>
              </a:rPr>
              <a:t>intestinal 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juice</a:t>
            </a:r>
            <a:r>
              <a:rPr lang="en-US" altLang="en-US" sz="2000" dirty="0" smtClean="0">
                <a:latin typeface="Calibri" panose="020F0502020204030204" pitchFamily="34" charset="0"/>
              </a:rPr>
              <a:t>. 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lvl="2" eaLnBrk="1" hangingPunct="1"/>
            <a:r>
              <a:rPr lang="en-US" altLang="en-US" dirty="0" smtClean="0">
                <a:latin typeface="Calibri" panose="020F0502020204030204" pitchFamily="34" charset="0"/>
              </a:rPr>
              <a:t>1.2-1.5L/day at </a:t>
            </a:r>
            <a:r>
              <a:rPr lang="en-US" altLang="en-US" dirty="0">
                <a:latin typeface="Calibri" panose="020F0502020204030204" pitchFamily="34" charset="0"/>
              </a:rPr>
              <a:t>pH 7.6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000" b="1" dirty="0">
                <a:latin typeface="Calibri" panose="020F0502020204030204" pitchFamily="34" charset="0"/>
              </a:rPr>
              <a:t>B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rush </a:t>
            </a:r>
            <a:r>
              <a:rPr lang="en-US" altLang="en-US" sz="2000" b="1" dirty="0">
                <a:latin typeface="Calibri" panose="020F0502020204030204" pitchFamily="34" charset="0"/>
              </a:rPr>
              <a:t>border 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enzymes</a:t>
            </a:r>
            <a:r>
              <a:rPr lang="en-US" altLang="en-US" sz="2000" dirty="0" smtClean="0">
                <a:latin typeface="Calibri" panose="020F0502020204030204" pitchFamily="34" charset="0"/>
              </a:rPr>
              <a:t>.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Paneth </a:t>
            </a:r>
            <a:r>
              <a:rPr lang="en-US" altLang="en-US" sz="2000" b="1" dirty="0">
                <a:latin typeface="Calibri" panose="020F0502020204030204" pitchFamily="34" charset="0"/>
              </a:rPr>
              <a:t>cells </a:t>
            </a:r>
            <a:r>
              <a:rPr lang="en-US" altLang="en-US" sz="2000" i="1" dirty="0">
                <a:latin typeface="Calibri" panose="020F0502020204030204" pitchFamily="34" charset="0"/>
              </a:rPr>
              <a:t>secrete </a:t>
            </a:r>
            <a:r>
              <a:rPr lang="en-US" altLang="en-US" sz="2000" i="1" dirty="0" smtClean="0">
                <a:latin typeface="Calibri" panose="020F0502020204030204" pitchFamily="34" charset="0"/>
              </a:rPr>
              <a:t>lysozyme that </a:t>
            </a:r>
            <a:r>
              <a:rPr lang="en-US" altLang="en-US" sz="2000" i="1" dirty="0">
                <a:latin typeface="Calibri" panose="020F0502020204030204" pitchFamily="34" charset="0"/>
              </a:rPr>
              <a:t>kills </a:t>
            </a:r>
            <a:r>
              <a:rPr lang="en-US" altLang="en-US" sz="2000" i="1" dirty="0" smtClean="0">
                <a:latin typeface="Calibri" panose="020F0502020204030204" pitchFamily="34" charset="0"/>
              </a:rPr>
              <a:t>bacteria</a:t>
            </a:r>
            <a:r>
              <a:rPr lang="en-US" altLang="en-US" sz="20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000" b="1" dirty="0" smtClean="0">
                <a:latin typeface="Calibri" panose="020F0502020204030204" pitchFamily="34" charset="0"/>
              </a:rPr>
              <a:t>enterocytes</a:t>
            </a:r>
            <a:r>
              <a:rPr lang="en-US" sz="2000" dirty="0">
                <a:latin typeface="Calibri" panose="020F0502020204030204" pitchFamily="34" charset="0"/>
              </a:rPr>
              <a:t> (absorbing water and electrolytes), 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000" b="1" dirty="0" smtClean="0">
                <a:latin typeface="Calibri" panose="020F0502020204030204" pitchFamily="34" charset="0"/>
              </a:rPr>
              <a:t>goblet </a:t>
            </a:r>
            <a:r>
              <a:rPr lang="en-US" sz="2000" b="1" dirty="0">
                <a:latin typeface="Calibri" panose="020F0502020204030204" pitchFamily="34" charset="0"/>
              </a:rPr>
              <a:t>cells</a:t>
            </a:r>
            <a:r>
              <a:rPr lang="en-US" sz="2000" dirty="0">
                <a:latin typeface="Calibri" panose="020F0502020204030204" pitchFamily="34" charset="0"/>
              </a:rPr>
              <a:t> (secreting mucus), 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000" b="1" dirty="0" err="1" smtClean="0">
                <a:latin typeface="Calibri" panose="020F0502020204030204" pitchFamily="34" charset="0"/>
              </a:rPr>
              <a:t>enteroendocrine</a:t>
            </a:r>
            <a:r>
              <a:rPr lang="en-US" sz="2000" dirty="0" smtClean="0">
                <a:latin typeface="Calibri" panose="020F0502020204030204" pitchFamily="34" charset="0"/>
              </a:rPr>
              <a:t> cells</a:t>
            </a:r>
            <a:r>
              <a:rPr lang="en-US" sz="2000" dirty="0">
                <a:latin typeface="Calibri" panose="020F0502020204030204" pitchFamily="34" charset="0"/>
              </a:rPr>
              <a:t> (secreting </a:t>
            </a:r>
            <a:r>
              <a:rPr lang="en-US" sz="2000" dirty="0" smtClean="0">
                <a:latin typeface="Calibri" panose="020F0502020204030204" pitchFamily="34" charset="0"/>
              </a:rPr>
              <a:t>hormones)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01295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26096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Cells of Intestinal Glands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69242"/>
            <a:ext cx="6197600" cy="528168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200" b="1" u="sng" dirty="0" smtClean="0">
                <a:latin typeface="Calibri" panose="020F0502020204030204" pitchFamily="34" charset="0"/>
              </a:rPr>
              <a:t>Enterocyte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- Absorptive cell (brush border)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r>
              <a:rPr lang="en-US" altLang="en-US" sz="2200" b="1" u="sng" dirty="0">
                <a:latin typeface="Calibri" panose="020F0502020204030204" pitchFamily="34" charset="0"/>
              </a:rPr>
              <a:t>Goblet</a:t>
            </a:r>
            <a:r>
              <a:rPr lang="en-US" altLang="en-US" sz="2200" b="1" dirty="0">
                <a:latin typeface="Calibri" panose="020F0502020204030204" pitchFamily="34" charset="0"/>
              </a:rPr>
              <a:t>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cell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Unicellular glands that are part of simple columnar </a:t>
            </a:r>
            <a:r>
              <a:rPr lang="en-US" altLang="en-US" sz="2200" dirty="0" smtClean="0">
                <a:latin typeface="Calibri" panose="020F0502020204030204" pitchFamily="34" charset="0"/>
              </a:rPr>
              <a:t>epithelium.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Enteroendocrine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Secretin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Cholecystokinin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Gastric </a:t>
            </a:r>
            <a:r>
              <a:rPr lang="en-US" altLang="en-US" sz="2200" b="1" dirty="0">
                <a:latin typeface="Calibri" panose="020F0502020204030204" pitchFamily="34" charset="0"/>
              </a:rPr>
              <a:t>inhibitory peptide</a:t>
            </a:r>
          </a:p>
          <a:p>
            <a:r>
              <a:rPr lang="en-US" altLang="en-US" sz="2200" b="1" u="sng" dirty="0">
                <a:latin typeface="Calibri" panose="020F0502020204030204" pitchFamily="34" charset="0"/>
              </a:rPr>
              <a:t>Paneth</a:t>
            </a:r>
            <a:r>
              <a:rPr lang="en-US" altLang="en-US" sz="2200" b="1" dirty="0">
                <a:latin typeface="Calibri" panose="020F0502020204030204" pitchFamily="34" charset="0"/>
              </a:rPr>
              <a:t> cells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Secretes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lysozyme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75" y="-1081446"/>
            <a:ext cx="11579549" cy="86937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65864"/>
            <a:ext cx="5384800" cy="353277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3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Clinical Correlation: Vomiting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5" y="1399382"/>
            <a:ext cx="4632674" cy="520006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58618" y="1634552"/>
            <a:ext cx="6967470" cy="472972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Medical terminology: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emesis</a:t>
            </a:r>
          </a:p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Forceful </a:t>
            </a:r>
            <a:r>
              <a:rPr lang="en-US" altLang="en-US" sz="2200" dirty="0">
                <a:latin typeface="Calibri" panose="020F0502020204030204" pitchFamily="34" charset="0"/>
              </a:rPr>
              <a:t>expulsion of contents of stomach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dirty="0">
                <a:latin typeface="Calibri" panose="020F0502020204030204" pitchFamily="34" charset="0"/>
              </a:rPr>
              <a:t>duodenum through the </a:t>
            </a:r>
            <a:r>
              <a:rPr lang="en-US" altLang="en-US" sz="2200" dirty="0" smtClean="0">
                <a:latin typeface="Calibri" panose="020F0502020204030204" pitchFamily="34" charset="0"/>
              </a:rPr>
              <a:t>mouth.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Cause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I</a:t>
            </a:r>
            <a:r>
              <a:rPr lang="en-US" altLang="en-US" sz="2200" dirty="0" smtClean="0">
                <a:latin typeface="Calibri" panose="020F0502020204030204" pitchFamily="34" charset="0"/>
              </a:rPr>
              <a:t>rritation </a:t>
            </a:r>
            <a:r>
              <a:rPr lang="en-US" altLang="en-US" sz="2200" dirty="0">
                <a:latin typeface="Calibri" panose="020F0502020204030204" pitchFamily="34" charset="0"/>
              </a:rPr>
              <a:t>or distension of </a:t>
            </a:r>
            <a:r>
              <a:rPr lang="en-US" altLang="en-US" sz="2200" dirty="0" smtClean="0">
                <a:latin typeface="Calibri" panose="020F0502020204030204" pitchFamily="34" charset="0"/>
              </a:rPr>
              <a:t>stomach.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U</a:t>
            </a:r>
            <a:r>
              <a:rPr lang="en-US" altLang="en-US" sz="2200" dirty="0" smtClean="0">
                <a:latin typeface="Calibri" panose="020F0502020204030204" pitchFamily="34" charset="0"/>
              </a:rPr>
              <a:t>npleasant </a:t>
            </a:r>
            <a:r>
              <a:rPr lang="en-US" altLang="en-US" sz="2200" dirty="0">
                <a:latin typeface="Calibri" panose="020F0502020204030204" pitchFamily="34" charset="0"/>
              </a:rPr>
              <a:t>sights, general anesthesia, dizziness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dirty="0">
                <a:latin typeface="Calibri" panose="020F0502020204030204" pitchFamily="34" charset="0"/>
              </a:rPr>
              <a:t>certain </a:t>
            </a:r>
            <a:r>
              <a:rPr lang="en-US" altLang="en-US" sz="2200" dirty="0" smtClean="0">
                <a:latin typeface="Calibri" panose="020F0502020204030204" pitchFamily="34" charset="0"/>
              </a:rPr>
              <a:t>drugs.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Sensory input from medulla cause stomach contraction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dirty="0">
                <a:latin typeface="Calibri" panose="020F0502020204030204" pitchFamily="34" charset="0"/>
              </a:rPr>
              <a:t>complete sphincter </a:t>
            </a:r>
            <a:r>
              <a:rPr lang="en-US" altLang="en-US" sz="2200" dirty="0" smtClean="0">
                <a:latin typeface="Calibri" panose="020F0502020204030204" pitchFamily="34" charset="0"/>
              </a:rPr>
              <a:t>relaxation.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Contents of stomach squeezed between abdominal muscles and diaphragm and forced through open </a:t>
            </a:r>
            <a:r>
              <a:rPr lang="en-US" altLang="en-US" sz="2200" dirty="0" smtClean="0">
                <a:latin typeface="Calibri" panose="020F0502020204030204" pitchFamily="34" charset="0"/>
              </a:rPr>
              <a:t>mouth.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i="1" dirty="0">
                <a:latin typeface="Calibri" panose="020F0502020204030204" pitchFamily="34" charset="0"/>
              </a:rPr>
              <a:t>Serious because loss of acidic gastric juice can lead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alkalosis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.</a:t>
            </a:r>
            <a:endParaRPr lang="en-US" altLang="en-US" sz="22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3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437864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Large Intestines and Associated Structures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77584" y="1746913"/>
            <a:ext cx="6132394" cy="4708477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Cecum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pouch </a:t>
            </a:r>
            <a:r>
              <a:rPr lang="en-US" sz="2200" dirty="0" smtClean="0">
                <a:latin typeface="Calibri" pitchFamily="34" charset="0"/>
              </a:rPr>
              <a:t>considered </a:t>
            </a:r>
            <a:r>
              <a:rPr lang="en-US" sz="2200" u="sng" dirty="0" smtClean="0">
                <a:latin typeface="Calibri" pitchFamily="34" charset="0"/>
              </a:rPr>
              <a:t>beginning</a:t>
            </a:r>
            <a:r>
              <a:rPr lang="en-US" sz="2200" dirty="0" smtClean="0">
                <a:latin typeface="Calibri" pitchFamily="34" charset="0"/>
              </a:rPr>
              <a:t> of large intestine – </a:t>
            </a:r>
            <a:r>
              <a:rPr lang="en-US" sz="2200" dirty="0" smtClean="0">
                <a:latin typeface="Calibri" pitchFamily="34" charset="0"/>
              </a:rPr>
              <a:t>(at </a:t>
            </a:r>
            <a:r>
              <a:rPr lang="en-US" sz="2200" b="1" u="sng" dirty="0" smtClean="0">
                <a:latin typeface="Calibri" pitchFamily="34" charset="0"/>
              </a:rPr>
              <a:t>ileocecal </a:t>
            </a:r>
            <a:r>
              <a:rPr lang="en-US" sz="2200" b="1" u="sng" dirty="0" smtClean="0">
                <a:latin typeface="Calibri" pitchFamily="34" charset="0"/>
              </a:rPr>
              <a:t>valve</a:t>
            </a:r>
            <a:r>
              <a:rPr lang="en-US" sz="2200" dirty="0" smtClean="0">
                <a:latin typeface="Calibri" pitchFamily="34" charset="0"/>
              </a:rPr>
              <a:t>).</a:t>
            </a:r>
            <a:endParaRPr lang="en-US" altLang="en-US" sz="2200" dirty="0">
              <a:latin typeface="Calibri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Vermiform Appendix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narrow blind tube extending  from cecum consisting of lymphoid tissue (accessory organ).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Large intestine</a:t>
            </a:r>
            <a:r>
              <a:rPr lang="en-US" altLang="en-US" sz="2200" dirty="0" smtClean="0">
                <a:latin typeface="Calibri" panose="020F0502020204030204" pitchFamily="34" charset="0"/>
              </a:rPr>
              <a:t> - 1.55 meters long by 6.35 cm in diameter.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Rectum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last 20.32 cm of </a:t>
            </a:r>
            <a:r>
              <a:rPr lang="en-US" altLang="en-US" sz="2200" dirty="0">
                <a:latin typeface="Calibri" panose="020F0502020204030204" pitchFamily="34" charset="0"/>
              </a:rPr>
              <a:t>GI tract anterior to </a:t>
            </a:r>
            <a:r>
              <a:rPr lang="en-US" altLang="en-US" sz="2200" dirty="0" smtClean="0">
                <a:latin typeface="Calibri" panose="020F0502020204030204" pitchFamily="34" charset="0"/>
              </a:rPr>
              <a:t>sacrum and coccyx.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Anal </a:t>
            </a:r>
            <a:r>
              <a:rPr lang="en-US" altLang="en-US" sz="2200" dirty="0" smtClean="0">
                <a:latin typeface="Calibri" panose="020F0502020204030204" pitchFamily="34" charset="0"/>
              </a:rPr>
              <a:t>canal – last 2.54 cm </a:t>
            </a:r>
            <a:r>
              <a:rPr lang="en-US" altLang="en-US" sz="2200" dirty="0">
                <a:latin typeface="Calibri" panose="020F0502020204030204" pitchFamily="34" charset="0"/>
              </a:rPr>
              <a:t>of GI </a:t>
            </a:r>
            <a:r>
              <a:rPr lang="en-US" altLang="en-US" sz="2200" dirty="0" smtClean="0">
                <a:latin typeface="Calibri" panose="020F0502020204030204" pitchFamily="34" charset="0"/>
              </a:rPr>
              <a:t>tract.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050" name="Picture 2" descr="http://www.kln.ac.lk/science/depts/zoology/images/stories/zoo/Kumudu/histology%20of%20large%20intestine%20fig%2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57" y="1269242"/>
            <a:ext cx="6180944" cy="51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5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Clinical Correlation: Appendicitis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26094" y="1825625"/>
            <a:ext cx="4805811" cy="43513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200" i="1" dirty="0">
                <a:latin typeface="Calibri" panose="020F0502020204030204" pitchFamily="34" charset="0"/>
              </a:rPr>
              <a:t>Inflammation of the appendix due to blockage of the lumen by chyme, foreign body, carcinoma, stenosis, or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kinking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Symptoms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High fever, elevated WBC count, neutrophil count above 75</a:t>
            </a:r>
            <a:r>
              <a:rPr lang="en-US" altLang="en-US" sz="2200" dirty="0" smtClean="0">
                <a:latin typeface="Calibri" panose="020F0502020204030204" pitchFamily="34" charset="0"/>
              </a:rPr>
              <a:t>%.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Referred pain, anorexia, nausea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vomiting.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Pain localizes in </a:t>
            </a:r>
            <a:r>
              <a:rPr lang="en-US" altLang="en-US" sz="2200" u="sng" dirty="0">
                <a:latin typeface="Calibri" panose="020F0502020204030204" pitchFamily="34" charset="0"/>
              </a:rPr>
              <a:t>right lower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quadrant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Infection may progress to gangrene and perforation within 24 to 36 </a:t>
            </a:r>
            <a:r>
              <a:rPr lang="en-US" altLang="en-US" sz="2200" dirty="0" smtClean="0">
                <a:latin typeface="Calibri" panose="020F0502020204030204" pitchFamily="34" charset="0"/>
              </a:rPr>
              <a:t>hours.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Large Intestines: Colon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8537" y="1353577"/>
            <a:ext cx="6361202" cy="535198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620683" y="1353577"/>
            <a:ext cx="5443498" cy="5351979"/>
          </a:xfrm>
        </p:spPr>
        <p:txBody>
          <a:bodyPr>
            <a:noAutofit/>
          </a:bodyPr>
          <a:lstStyle/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Ascending colon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Hepatic flexure</a:t>
            </a:r>
            <a:r>
              <a:rPr lang="en-US" altLang="en-US" sz="2000" dirty="0" smtClean="0">
                <a:latin typeface="Calibri" panose="020F0502020204030204" pitchFamily="34" charset="0"/>
              </a:rPr>
              <a:t> (right colic)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Transverse colon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Splenic flexure </a:t>
            </a:r>
            <a:r>
              <a:rPr lang="en-US" altLang="en-US" sz="2000" dirty="0" smtClean="0">
                <a:latin typeface="Calibri" panose="020F0502020204030204" pitchFamily="34" charset="0"/>
              </a:rPr>
              <a:t>(left colic)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Descending colon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altLang="en-US" sz="2000" b="1" dirty="0" smtClean="0">
                <a:latin typeface="Calibri" panose="020F0502020204030204" pitchFamily="34" charset="0"/>
              </a:rPr>
              <a:t>Sigmoid 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colon</a:t>
            </a:r>
            <a:br>
              <a:rPr lang="en-US" altLang="en-US" sz="2000" b="1" dirty="0" smtClean="0">
                <a:latin typeface="Calibri" panose="020F0502020204030204" pitchFamily="34" charset="0"/>
              </a:rPr>
            </a:br>
            <a:endParaRPr lang="en-US" altLang="en-US" sz="2000" b="1" dirty="0" smtClean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Mucosa</a:t>
            </a:r>
          </a:p>
          <a:p>
            <a:pPr>
              <a:spcBef>
                <a:spcPts val="3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Submucosa</a:t>
            </a:r>
            <a:endParaRPr lang="en-US" altLang="en-US" sz="1800" b="1" dirty="0" smtClean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en-US" sz="1800" b="1" dirty="0" err="1" smtClean="0">
                <a:latin typeface="Calibri" panose="020F0502020204030204" pitchFamily="34" charset="0"/>
              </a:rPr>
              <a:t>Muscularis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Externa</a:t>
            </a:r>
          </a:p>
          <a:p>
            <a:pPr lvl="1">
              <a:spcBef>
                <a:spcPts val="300"/>
              </a:spcBef>
              <a:buFont typeface="Calibri" panose="020F0502020204030204" pitchFamily="34" charset="0"/>
              <a:buChar char="−"/>
            </a:pPr>
            <a:r>
              <a:rPr lang="en-US" altLang="en-US" sz="1800" i="1" dirty="0" smtClean="0">
                <a:latin typeface="Calibri" panose="020F0502020204030204" pitchFamily="34" charset="0"/>
              </a:rPr>
              <a:t>Internal circular layer</a:t>
            </a:r>
            <a:r>
              <a:rPr lang="en-US" altLang="en-US" sz="18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300"/>
              </a:spcBef>
              <a:buFont typeface="Calibri" panose="020F0502020204030204" pitchFamily="34" charset="0"/>
              <a:buChar char="−"/>
            </a:pPr>
            <a:r>
              <a:rPr lang="en-US" altLang="en-US" sz="1800" i="1" dirty="0" smtClean="0">
                <a:latin typeface="Calibri" panose="020F0502020204030204" pitchFamily="34" charset="0"/>
              </a:rPr>
              <a:t>Outer longitudinal layer</a:t>
            </a:r>
            <a:r>
              <a:rPr lang="en-US" altLang="en-US" sz="18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3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Taeniae coli </a:t>
            </a:r>
            <a:r>
              <a:rPr lang="en-US" altLang="en-US" sz="1800" dirty="0" smtClean="0">
                <a:latin typeface="Calibri" panose="020F0502020204030204" pitchFamily="34" charset="0"/>
              </a:rPr>
              <a:t>–bands of LL</a:t>
            </a:r>
            <a:endParaRPr lang="en-US" altLang="en-US" sz="1800" dirty="0" smtClean="0">
              <a:latin typeface="Calibri" panose="020F0502020204030204" pitchFamily="34" charset="0"/>
            </a:endParaRPr>
          </a:p>
          <a:p>
            <a:pPr lvl="2">
              <a:spcBef>
                <a:spcPts val="3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Haustra </a:t>
            </a:r>
            <a:r>
              <a:rPr lang="en-US" altLang="en-US" sz="1800" dirty="0" smtClean="0">
                <a:latin typeface="Calibri" panose="020F0502020204030204" pitchFamily="34" charset="0"/>
              </a:rPr>
              <a:t>– pouches formed</a:t>
            </a:r>
          </a:p>
          <a:p>
            <a:pPr lvl="2">
              <a:spcBef>
                <a:spcPts val="3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Epiploic appendages </a:t>
            </a:r>
            <a:r>
              <a:rPr lang="en-US" altLang="en-US" sz="1800" dirty="0" smtClean="0">
                <a:latin typeface="Calibri" panose="020F0502020204030204" pitchFamily="34" charset="0"/>
              </a:rPr>
              <a:t>– peritoneal pouch filled with fat</a:t>
            </a:r>
          </a:p>
          <a:p>
            <a:pPr marL="342900" lvl="1" indent="-342900">
              <a:spcBef>
                <a:spcPts val="3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Serosa </a:t>
            </a:r>
            <a:r>
              <a:rPr lang="en-US" altLang="en-US" sz="1800" dirty="0">
                <a:latin typeface="Calibri" panose="020F0502020204030204" pitchFamily="34" charset="0"/>
              </a:rPr>
              <a:t>(</a:t>
            </a:r>
            <a:r>
              <a:rPr lang="en-US" altLang="en-US" sz="1800" dirty="0" smtClean="0">
                <a:latin typeface="Calibri" panose="020F0502020204030204" pitchFamily="34" charset="0"/>
              </a:rPr>
              <a:t>visceral peritoneum)</a:t>
            </a:r>
            <a:endParaRPr lang="en-US" altLang="en-US" sz="1800" dirty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endParaRPr lang="en-US" altLang="en-US" sz="2200" b="1" dirty="0" smtClean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1233" y="533400"/>
            <a:ext cx="10972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Histology of Large Intestine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9472" y="1673352"/>
            <a:ext cx="5384800" cy="471830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b="1" dirty="0">
                <a:latin typeface="Calibri" panose="020F0502020204030204" pitchFamily="34" charset="0"/>
              </a:rPr>
              <a:t>Mucosa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S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mooth tube</a:t>
            </a:r>
            <a:r>
              <a:rPr lang="en-US" altLang="en-US" sz="2200" dirty="0" smtClean="0">
                <a:latin typeface="Calibri" panose="020F0502020204030204" pitchFamily="34" charset="0"/>
              </a:rPr>
              <a:t>,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no </a:t>
            </a:r>
            <a:r>
              <a:rPr lang="en-US" altLang="en-US" sz="2200" u="sng" dirty="0">
                <a:latin typeface="Calibri" panose="020F0502020204030204" pitchFamily="34" charset="0"/>
              </a:rPr>
              <a:t>villi or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plica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I</a:t>
            </a:r>
            <a:r>
              <a:rPr lang="en-US" altLang="en-US" sz="2200" dirty="0" smtClean="0">
                <a:latin typeface="Calibri" panose="020F0502020204030204" pitchFamily="34" charset="0"/>
              </a:rPr>
              <a:t>ntestinal </a:t>
            </a:r>
            <a:r>
              <a:rPr lang="en-US" altLang="en-US" sz="2200" dirty="0">
                <a:latin typeface="Calibri" panose="020F0502020204030204" pitchFamily="34" charset="0"/>
              </a:rPr>
              <a:t>glands fill </a:t>
            </a:r>
            <a:r>
              <a:rPr lang="en-US" altLang="en-US" sz="2200" dirty="0" smtClean="0">
                <a:latin typeface="Calibri" panose="020F0502020204030204" pitchFamily="34" charset="0"/>
              </a:rPr>
              <a:t>mucosa.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imple </a:t>
            </a:r>
            <a:r>
              <a:rPr lang="en-US" altLang="en-US" sz="2200" dirty="0">
                <a:latin typeface="Calibri" panose="020F0502020204030204" pitchFamily="34" charset="0"/>
              </a:rPr>
              <a:t>columnar cells absorb water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u="sng" dirty="0">
                <a:latin typeface="Calibri" panose="020F0502020204030204" pitchFamily="34" charset="0"/>
              </a:rPr>
              <a:t>goblet cells </a:t>
            </a:r>
            <a:r>
              <a:rPr lang="en-US" altLang="en-US" sz="2200" dirty="0">
                <a:latin typeface="Calibri" panose="020F0502020204030204" pitchFamily="34" charset="0"/>
              </a:rPr>
              <a:t>secrete </a:t>
            </a:r>
            <a:r>
              <a:rPr lang="en-US" altLang="en-US" sz="2200" dirty="0" smtClean="0">
                <a:latin typeface="Calibri" panose="020F0502020204030204" pitchFamily="34" charset="0"/>
              </a:rPr>
              <a:t>mucus.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b="1" dirty="0">
                <a:latin typeface="Calibri" panose="020F0502020204030204" pitchFamily="34" charset="0"/>
              </a:rPr>
              <a:t>Submucosal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>
                <a:latin typeface="Calibri" panose="020F0502020204030204" pitchFamily="34" charset="0"/>
              </a:rPr>
              <a:t>mucosa </a:t>
            </a:r>
            <a:r>
              <a:rPr lang="en-US" altLang="en-US" sz="2200" dirty="0">
                <a:latin typeface="Calibri" panose="020F0502020204030204" pitchFamily="34" charset="0"/>
              </a:rPr>
              <a:t>contain </a:t>
            </a:r>
            <a:r>
              <a:rPr lang="en-US" altLang="en-US" sz="2200" b="1" dirty="0">
                <a:latin typeface="Calibri" panose="020F0502020204030204" pitchFamily="34" charset="0"/>
              </a:rPr>
              <a:t>lymphatic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nodules (GALT)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71" y="689813"/>
            <a:ext cx="6079023" cy="5858256"/>
          </a:xfrm>
        </p:spPr>
      </p:pic>
    </p:spTree>
    <p:extLst>
      <p:ext uri="{BB962C8B-B14F-4D97-AF65-F5344CB8AC3E}">
        <p14:creationId xmlns:p14="http://schemas.microsoft.com/office/powerpoint/2010/main" val="22054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Mucosal Layer Consists of Three Different Tissues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241041" y="1709928"/>
            <a:ext cx="7764441" cy="5032066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Epithelium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Stratified squamous non-keratinized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mouth, esophagus and </a:t>
            </a:r>
            <a:r>
              <a:rPr lang="en-US" altLang="en-US" sz="2200" i="1" dirty="0">
                <a:latin typeface="Calibri" panose="020F0502020204030204" pitchFamily="34" charset="0"/>
              </a:rPr>
              <a:t>anus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S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imple </a:t>
            </a:r>
            <a:r>
              <a:rPr lang="en-US" altLang="en-US" sz="2200" b="1" u="sng" dirty="0">
                <a:latin typeface="Calibri" panose="020F0502020204030204" pitchFamily="34" charset="0"/>
              </a:rPr>
              <a:t>columnar </a:t>
            </a:r>
            <a:r>
              <a:rPr lang="en-US" altLang="en-US" sz="2200" b="1" dirty="0">
                <a:latin typeface="Calibri" panose="020F0502020204030204" pitchFamily="34" charset="0"/>
              </a:rPr>
              <a:t>in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other regions </a:t>
            </a:r>
            <a:r>
              <a:rPr lang="en-US" altLang="en-US" sz="2200" dirty="0" smtClean="0">
                <a:latin typeface="Calibri" panose="020F0502020204030204" pitchFamily="34" charset="0"/>
              </a:rPr>
              <a:t>(stomach, small and large intestines, and rectum).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Secretes </a:t>
            </a:r>
            <a:r>
              <a:rPr lang="en-US" altLang="en-US" sz="2200" dirty="0">
                <a:latin typeface="Calibri" panose="020F0502020204030204" pitchFamily="34" charset="0"/>
              </a:rPr>
              <a:t>enzymes and absorbs </a:t>
            </a:r>
            <a:r>
              <a:rPr lang="en-US" altLang="en-US" sz="2200" dirty="0" smtClean="0">
                <a:latin typeface="Calibri" panose="020F0502020204030204" pitchFamily="34" charset="0"/>
              </a:rPr>
              <a:t>nutrients.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Goblet cells </a:t>
            </a:r>
            <a:r>
              <a:rPr lang="en-US" altLang="en-US" sz="2200" dirty="0">
                <a:latin typeface="Calibri" panose="020F0502020204030204" pitchFamily="34" charset="0"/>
              </a:rPr>
              <a:t>secrete mucous onto cell </a:t>
            </a:r>
            <a:r>
              <a:rPr lang="en-US" altLang="en-US" sz="2200" dirty="0" smtClean="0">
                <a:latin typeface="Calibri" panose="020F0502020204030204" pitchFamily="34" charset="0"/>
              </a:rPr>
              <a:t>surfaces.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E</a:t>
            </a:r>
            <a:r>
              <a:rPr lang="en-US" altLang="en-US" sz="2200" dirty="0" smtClean="0">
                <a:latin typeface="Calibri" panose="020F0502020204030204" pitchFamily="34" charset="0"/>
              </a:rPr>
              <a:t>nteroendocrine cells.</a:t>
            </a:r>
          </a:p>
          <a:p>
            <a:pPr lvl="4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ecrete </a:t>
            </a:r>
            <a:r>
              <a:rPr lang="en-US" altLang="en-US" sz="2200" dirty="0">
                <a:latin typeface="Calibri" panose="020F0502020204030204" pitchFamily="34" charset="0"/>
              </a:rPr>
              <a:t>hormones controlling organ </a:t>
            </a:r>
            <a:r>
              <a:rPr lang="en-US" altLang="en-US" sz="2200" dirty="0" smtClean="0">
                <a:latin typeface="Calibri" panose="020F0502020204030204" pitchFamily="34" charset="0"/>
              </a:rPr>
              <a:t>function.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Lamina propria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Thin layer of loose connective tissue containing BV and lymphatic </a:t>
            </a:r>
            <a:r>
              <a:rPr lang="en-US" altLang="en-US" sz="2200" dirty="0" smtClean="0">
                <a:latin typeface="Calibri" panose="020F0502020204030204" pitchFamily="34" charset="0"/>
              </a:rPr>
              <a:t>tissue.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Muscularis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mucosae</a:t>
            </a:r>
            <a:endParaRPr lang="en-US" altLang="en-US" sz="2200" b="1" u="sng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Thin </a:t>
            </a:r>
            <a:r>
              <a:rPr lang="en-US" altLang="en-US" sz="2200" dirty="0">
                <a:latin typeface="Calibri" panose="020F0502020204030204" pitchFamily="34" charset="0"/>
              </a:rPr>
              <a:t>layer of smooth </a:t>
            </a:r>
            <a:r>
              <a:rPr lang="en-US" altLang="en-US" sz="2200" dirty="0" smtClean="0">
                <a:latin typeface="Calibri" panose="020F0502020204030204" pitchFamily="34" charset="0"/>
              </a:rPr>
              <a:t>muscle.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C</a:t>
            </a:r>
            <a:r>
              <a:rPr lang="en-US" altLang="en-US" sz="2200" dirty="0" smtClean="0">
                <a:latin typeface="Calibri" panose="020F0502020204030204" pitchFamily="34" charset="0"/>
              </a:rPr>
              <a:t>auses </a:t>
            </a:r>
            <a:r>
              <a:rPr lang="en-US" altLang="en-US" sz="2200" dirty="0">
                <a:latin typeface="Calibri" panose="020F0502020204030204" pitchFamily="34" charset="0"/>
              </a:rPr>
              <a:t>folds to form in mucosal </a:t>
            </a:r>
            <a:r>
              <a:rPr lang="en-US" altLang="en-US" sz="2200" dirty="0" smtClean="0">
                <a:latin typeface="Calibri" panose="020F0502020204030204" pitchFamily="34" charset="0"/>
              </a:rPr>
              <a:t>layer. 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 descr="http://www.easynotecards.com/uploads/359/23/593ab409_13673075871__8000_0000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8" y="2456597"/>
            <a:ext cx="4044523" cy="356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5" y="533400"/>
            <a:ext cx="9773265" cy="6515509"/>
          </a:xfrm>
        </p:spPr>
      </p:pic>
    </p:spTree>
    <p:extLst>
      <p:ext uri="{BB962C8B-B14F-4D97-AF65-F5344CB8AC3E}">
        <p14:creationId xmlns:p14="http://schemas.microsoft.com/office/powerpoint/2010/main" val="28894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Anal </a:t>
            </a:r>
            <a:r>
              <a:rPr lang="en-US" altLang="en-US" sz="4000" dirty="0">
                <a:latin typeface="Calibri Light" panose="020F0302020204030204" pitchFamily="34" charset="0"/>
              </a:rPr>
              <a:t>Canal</a:t>
            </a:r>
          </a:p>
        </p:txBody>
      </p:sp>
      <p:sp>
        <p:nvSpPr>
          <p:cNvPr id="113668" name="Rectangle 6"/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3 </a:t>
            </a:r>
            <a:r>
              <a:rPr lang="en-US" altLang="en-US" sz="2200" dirty="0">
                <a:latin typeface="Calibri" panose="020F0502020204030204" pitchFamily="34" charset="0"/>
              </a:rPr>
              <a:t>cm total length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Anal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columns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longitudinal </a:t>
            </a:r>
            <a:r>
              <a:rPr lang="en-US" altLang="en-US" sz="2200" dirty="0">
                <a:latin typeface="Calibri" panose="020F0502020204030204" pitchFamily="34" charset="0"/>
              </a:rPr>
              <a:t>ridges separated by mucus secreting </a:t>
            </a:r>
            <a:r>
              <a:rPr lang="en-US" altLang="en-US" sz="2200" b="1" dirty="0">
                <a:latin typeface="Calibri" panose="020F0502020204030204" pitchFamily="34" charset="0"/>
              </a:rPr>
              <a:t>anal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sinuses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Internal sphincter </a:t>
            </a:r>
            <a:r>
              <a:rPr lang="en-US" altLang="en-US" sz="2200" dirty="0" smtClean="0">
                <a:latin typeface="Calibri" panose="020F0502020204030204" pitchFamily="34" charset="0"/>
              </a:rPr>
              <a:t>=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smooth muscle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involuntary</a:t>
            </a:r>
            <a:r>
              <a:rPr lang="en-US" altLang="en-US" sz="2200" dirty="0" smtClean="0"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External sphincter </a:t>
            </a:r>
            <a:r>
              <a:rPr lang="en-US" altLang="en-US" sz="2200" dirty="0" smtClean="0">
                <a:latin typeface="Calibri" panose="020F0502020204030204" pitchFamily="34" charset="0"/>
              </a:rPr>
              <a:t>=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skeletal muscle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voluntary control.</a:t>
            </a:r>
          </a:p>
          <a:p>
            <a:pPr>
              <a:spcBef>
                <a:spcPts val="200"/>
              </a:spcBef>
              <a:buFont typeface="Calibri" panose="020F0502020204030204" pitchFamily="34" charset="0"/>
              <a:buChar char="−"/>
            </a:pPr>
            <a:endParaRPr lang="en-US" altLang="en-US" sz="2600" dirty="0" smtClean="0">
              <a:latin typeface="Calibri" panose="020F05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93180" y="1825784"/>
            <a:ext cx="4739640" cy="43510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Clinical </a:t>
            </a:r>
            <a:r>
              <a:rPr lang="en-US" altLang="en-US" dirty="0" smtClean="0">
                <a:latin typeface="Calibri Light" panose="020F0302020204030204" pitchFamily="34" charset="0"/>
              </a:rPr>
              <a:t>Correlation Relating to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Anal </a:t>
            </a:r>
            <a:r>
              <a:rPr lang="en-US" altLang="en-US" sz="4000" dirty="0">
                <a:latin typeface="Calibri Light" panose="020F0302020204030204" pitchFamily="34" charset="0"/>
              </a:rPr>
              <a:t>Canal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26" y="1227909"/>
            <a:ext cx="4887432" cy="543414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221" y="1673352"/>
            <a:ext cx="6926179" cy="4718304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Defecation abnormalities</a:t>
            </a:r>
          </a:p>
          <a:p>
            <a:pPr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600" b="1" dirty="0">
                <a:latin typeface="Calibri" panose="020F0502020204030204" pitchFamily="34" charset="0"/>
              </a:rPr>
              <a:t>Diarrhea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Chyme passes too quickly through </a:t>
            </a:r>
            <a:r>
              <a:rPr lang="en-US" altLang="en-US" sz="2200" dirty="0" smtClean="0">
                <a:latin typeface="Calibri" panose="020F0502020204030204" pitchFamily="34" charset="0"/>
              </a:rPr>
              <a:t>intestine.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H</a:t>
            </a:r>
            <a:r>
              <a:rPr lang="en-US" altLang="en-US" sz="2200" baseline="-25000" dirty="0">
                <a:latin typeface="Calibri" panose="020F0502020204030204" pitchFamily="34" charset="0"/>
              </a:rPr>
              <a:t>2</a:t>
            </a:r>
            <a:r>
              <a:rPr lang="en-US" altLang="en-US" sz="2200" dirty="0">
                <a:latin typeface="Calibri" panose="020F0502020204030204" pitchFamily="34" charset="0"/>
              </a:rPr>
              <a:t>0 not </a:t>
            </a:r>
            <a:r>
              <a:rPr lang="en-US" altLang="en-US" sz="2200" dirty="0" smtClean="0">
                <a:latin typeface="Calibri" panose="020F0502020204030204" pitchFamily="34" charset="0"/>
              </a:rPr>
              <a:t>reabsorbed.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600" b="1" dirty="0">
                <a:latin typeface="Calibri" panose="020F0502020204030204" pitchFamily="34" charset="0"/>
              </a:rPr>
              <a:t>Constipation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Decreased intestinal </a:t>
            </a:r>
            <a:r>
              <a:rPr lang="en-US" altLang="en-US" sz="2200" dirty="0" smtClean="0">
                <a:latin typeface="Calibri" panose="020F0502020204030204" pitchFamily="34" charset="0"/>
              </a:rPr>
              <a:t>motility.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Too much water is </a:t>
            </a:r>
            <a:r>
              <a:rPr lang="en-US" altLang="en-US" sz="2200" dirty="0" smtClean="0">
                <a:latin typeface="Calibri" panose="020F0502020204030204" pitchFamily="34" charset="0"/>
              </a:rPr>
              <a:t>reabsorbed.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Remedy -  </a:t>
            </a:r>
            <a:r>
              <a:rPr lang="en-US" altLang="en-US" sz="2200" dirty="0" smtClean="0">
                <a:latin typeface="Calibri" panose="020F0502020204030204" pitchFamily="34" charset="0"/>
              </a:rPr>
              <a:t>diet-fiber</a:t>
            </a:r>
            <a:r>
              <a:rPr lang="en-US" altLang="en-US" sz="2200" dirty="0">
                <a:latin typeface="Calibri" panose="020F0502020204030204" pitchFamily="34" charset="0"/>
              </a:rPr>
              <a:t>, exercise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water.</a:t>
            </a:r>
          </a:p>
          <a:p>
            <a:pPr>
              <a:spcBef>
                <a:spcPts val="2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Hemorrhoids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</a:rPr>
              <a:t>Dilated (enlarged) veins in walls of anus and sometimes around </a:t>
            </a:r>
            <a:r>
              <a:rPr lang="en-US" sz="2200" dirty="0" smtClean="0">
                <a:latin typeface="Calibri" panose="020F0502020204030204" pitchFamily="34" charset="0"/>
              </a:rPr>
              <a:t>rectum.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</a:rPr>
              <a:t>U</a:t>
            </a:r>
            <a:r>
              <a:rPr lang="en-US" sz="2200" dirty="0" smtClean="0">
                <a:latin typeface="Calibri" panose="020F0502020204030204" pitchFamily="34" charset="0"/>
              </a:rPr>
              <a:t>sually </a:t>
            </a:r>
            <a:r>
              <a:rPr lang="en-US" sz="2200" dirty="0">
                <a:latin typeface="Calibri" panose="020F0502020204030204" pitchFamily="34" charset="0"/>
              </a:rPr>
              <a:t>caused by untreated constipation and occasionally associated with chronic diarrhea.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–"/>
            </a:pP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0288" y="533400"/>
            <a:ext cx="3170834" cy="9906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Liver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947" y="1622738"/>
            <a:ext cx="5834956" cy="5010074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err="1">
                <a:latin typeface="Calibri" panose="020F0502020204030204" pitchFamily="34" charset="0"/>
              </a:rPr>
              <a:t>Falciform</a:t>
            </a:r>
            <a:r>
              <a:rPr lang="en-US" altLang="en-US" sz="2200" b="1" dirty="0">
                <a:latin typeface="Calibri" panose="020F0502020204030204" pitchFamily="34" charset="0"/>
              </a:rPr>
              <a:t> ligament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Broad, thin </a:t>
            </a:r>
            <a:r>
              <a:rPr lang="en-US" sz="2200" dirty="0" err="1">
                <a:latin typeface="Calibri" panose="020F0502020204030204" pitchFamily="34" charset="0"/>
              </a:rPr>
              <a:t>antero</a:t>
            </a:r>
            <a:r>
              <a:rPr lang="en-US" sz="2200" dirty="0">
                <a:latin typeface="Calibri" panose="020F0502020204030204" pitchFamily="34" charset="0"/>
              </a:rPr>
              <a:t>-posterior peritoneal fold attaching liver to ventral body.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Right lobe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ight </a:t>
            </a:r>
            <a:r>
              <a:rPr lang="en-US" altLang="en-US" sz="2200" dirty="0">
                <a:latin typeface="Calibri" panose="020F0502020204030204" pitchFamily="34" charset="0"/>
              </a:rPr>
              <a:t>lobe </a:t>
            </a:r>
            <a:r>
              <a:rPr lang="en-US" altLang="en-US" sz="2200" dirty="0" smtClean="0">
                <a:latin typeface="Calibri" panose="020F0502020204030204" pitchFamily="34" charset="0"/>
              </a:rPr>
              <a:t>larger.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>
                <a:latin typeface="Calibri" panose="020F0502020204030204" pitchFamily="34" charset="0"/>
              </a:rPr>
              <a:t>G</a:t>
            </a:r>
            <a:r>
              <a:rPr lang="en-US" altLang="en-US" sz="2200" dirty="0" smtClean="0">
                <a:latin typeface="Calibri" panose="020F0502020204030204" pitchFamily="34" charset="0"/>
              </a:rPr>
              <a:t>allbladder lies on right lobe.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Left lobe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Quadrate lobe (gall bladder&lt;-&gt;</a:t>
            </a:r>
            <a:r>
              <a:rPr lang="en-US" altLang="en-US" sz="2200" b="1" dirty="0" err="1" smtClean="0">
                <a:latin typeface="Calibri" panose="020F0502020204030204" pitchFamily="34" charset="0"/>
              </a:rPr>
              <a:t>falciform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)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Caudate lobe (inf. vena cava&lt;-&gt;</a:t>
            </a:r>
            <a:r>
              <a:rPr lang="en-US" altLang="en-US" sz="2200" b="1" dirty="0" err="1" smtClean="0">
                <a:latin typeface="Calibri" panose="020F0502020204030204" pitchFamily="34" charset="0"/>
              </a:rPr>
              <a:t>falciform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Blood supply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Proper hepatic artery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H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epatic vein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Hepatic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portal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vein</a:t>
            </a:r>
            <a:endParaRPr lang="en-US" altLang="en-US" sz="2200" b="1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7" y="750628"/>
            <a:ext cx="6155141" cy="5882184"/>
          </a:xfrm>
        </p:spPr>
      </p:pic>
    </p:spTree>
    <p:extLst>
      <p:ext uri="{BB962C8B-B14F-4D97-AF65-F5344CB8AC3E}">
        <p14:creationId xmlns:p14="http://schemas.microsoft.com/office/powerpoint/2010/main" val="32508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75" y="760143"/>
            <a:ext cx="7787425" cy="553269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8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 Venous System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06" y="347471"/>
            <a:ext cx="5550417" cy="684780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0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Histology of the Liver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6194323" y="1524000"/>
            <a:ext cx="5893600" cy="4954859"/>
          </a:xfrm>
        </p:spPr>
        <p:txBody>
          <a:bodyPr>
            <a:noAutofit/>
          </a:bodyPr>
          <a:lstStyle/>
          <a:p>
            <a:pPr lvl="1"/>
            <a:r>
              <a:rPr lang="en-US" altLang="en-US" b="1" dirty="0" smtClean="0">
                <a:latin typeface="Calibri" panose="020F0502020204030204" pitchFamily="34" charset="0"/>
              </a:rPr>
              <a:t>Hepatocytes </a:t>
            </a:r>
            <a:r>
              <a:rPr lang="en-US" altLang="en-US" dirty="0" smtClean="0">
                <a:latin typeface="Calibri" panose="020F0502020204030204" pitchFamily="34" charset="0"/>
              </a:rPr>
              <a:t>– liver cells </a:t>
            </a:r>
            <a:r>
              <a:rPr lang="en-US" altLang="en-US" b="1" dirty="0" smtClean="0">
                <a:latin typeface="Calibri" panose="020F0502020204030204" pitchFamily="34" charset="0"/>
              </a:rPr>
              <a:t>-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arranged in </a:t>
            </a:r>
            <a:r>
              <a:rPr lang="en-US" altLang="en-US" b="1" dirty="0" smtClean="0">
                <a:latin typeface="Calibri" panose="020F0502020204030204" pitchFamily="34" charset="0"/>
              </a:rPr>
              <a:t>lobules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/>
            <a:r>
              <a:rPr lang="en-US" altLang="en-US" sz="2200" b="1" dirty="0">
                <a:latin typeface="Calibri" panose="020F0502020204030204" pitchFamily="34" charset="0"/>
              </a:rPr>
              <a:t>Sinusoids</a:t>
            </a:r>
          </a:p>
          <a:p>
            <a:pPr lvl="2"/>
            <a:r>
              <a:rPr lang="en-US" altLang="en-US" sz="2200" dirty="0">
                <a:latin typeface="Calibri" panose="020F0502020204030204" pitchFamily="34" charset="0"/>
              </a:rPr>
              <a:t>In between hepatocytes are blood-filled spaces. 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/>
            <a:r>
              <a:rPr lang="en-US" altLang="en-US" sz="2200" b="1" dirty="0" err="1">
                <a:latin typeface="Calibri" panose="020F0502020204030204" pitchFamily="34" charset="0"/>
              </a:rPr>
              <a:t>Kuppfer</a:t>
            </a:r>
            <a:r>
              <a:rPr lang="en-US" altLang="en-US" sz="2200" b="1" dirty="0">
                <a:latin typeface="Calibri" panose="020F0502020204030204" pitchFamily="34" charset="0"/>
              </a:rPr>
              <a:t> cells</a:t>
            </a:r>
          </a:p>
          <a:p>
            <a:pPr lvl="2"/>
            <a:r>
              <a:rPr lang="en-US" altLang="en-US" sz="2200" dirty="0">
                <a:latin typeface="Calibri" panose="020F0502020204030204" pitchFamily="34" charset="0"/>
              </a:rPr>
              <a:t>Phagocytize microbes and foreign matter.</a:t>
            </a:r>
          </a:p>
          <a:p>
            <a:pPr lvl="1"/>
            <a:r>
              <a:rPr lang="en-US" altLang="en-US" sz="2200" b="1" dirty="0" smtClean="0">
                <a:latin typeface="Calibri" panose="020F0502020204030204" pitchFamily="34" charset="0"/>
              </a:rPr>
              <a:t>Portal Triad</a:t>
            </a:r>
          </a:p>
          <a:p>
            <a:pPr marL="1005840" lvl="2" indent="-457200">
              <a:buFont typeface="+mj-lt"/>
              <a:buAutoNum type="arabicPeriod"/>
            </a:pPr>
            <a:r>
              <a:rPr lang="en-US" altLang="en-US" sz="1800" dirty="0" smtClean="0">
                <a:latin typeface="Calibri" panose="020F0502020204030204" pitchFamily="34" charset="0"/>
              </a:rPr>
              <a:t>hepatic artery</a:t>
            </a:r>
          </a:p>
          <a:p>
            <a:pPr marL="1005840" lvl="2" indent="-457200">
              <a:buFont typeface="+mj-lt"/>
              <a:buAutoNum type="arabicPeriod"/>
            </a:pPr>
            <a:r>
              <a:rPr lang="en-US" altLang="en-US" sz="1800" dirty="0" smtClean="0">
                <a:latin typeface="Calibri" panose="020F0502020204030204" pitchFamily="34" charset="0"/>
              </a:rPr>
              <a:t>portal vein</a:t>
            </a:r>
          </a:p>
          <a:p>
            <a:pPr marL="1005840" lvl="2" indent="-457200">
              <a:buFont typeface="+mj-lt"/>
              <a:buAutoNum type="arabicPeriod"/>
            </a:pPr>
            <a:r>
              <a:rPr lang="en-US" altLang="en-US" sz="1800" dirty="0" smtClean="0">
                <a:latin typeface="Calibri" panose="020F0502020204030204" pitchFamily="34" charset="0"/>
              </a:rPr>
              <a:t>bile </a:t>
            </a:r>
            <a:r>
              <a:rPr lang="en-US" altLang="en-US" sz="1800" dirty="0" smtClean="0">
                <a:latin typeface="Calibri" panose="020F0502020204030204" pitchFamily="34" charset="0"/>
              </a:rPr>
              <a:t>duct</a:t>
            </a:r>
          </a:p>
          <a:p>
            <a:pPr lvl="1"/>
            <a:r>
              <a:rPr lang="en-US" altLang="en-US" sz="2200" b="1" dirty="0" smtClean="0">
                <a:latin typeface="Calibri" panose="020F0502020204030204" pitchFamily="34" charset="0"/>
              </a:rPr>
              <a:t>Central </a:t>
            </a:r>
            <a:r>
              <a:rPr lang="en-US" altLang="en-US" sz="2200" b="1" dirty="0">
                <a:latin typeface="Calibri" panose="020F0502020204030204" pitchFamily="34" charset="0"/>
              </a:rPr>
              <a:t>vein -&gt; Hepatic Vein -&gt; </a:t>
            </a:r>
            <a:r>
              <a:rPr lang="en-US" altLang="en-US" sz="2200" b="1" dirty="0" err="1">
                <a:latin typeface="Calibri" panose="020F0502020204030204" pitchFamily="34" charset="0"/>
              </a:rPr>
              <a:t>Inf</a:t>
            </a:r>
            <a:r>
              <a:rPr lang="en-US" altLang="en-US" sz="2200" b="1" dirty="0">
                <a:latin typeface="Calibri" panose="020F0502020204030204" pitchFamily="34" charset="0"/>
              </a:rPr>
              <a:t> Vena Cava</a:t>
            </a:r>
          </a:p>
          <a:p>
            <a:pPr lvl="2"/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1709928"/>
            <a:ext cx="5384800" cy="40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94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latin typeface="Calibri Light" panose="020F0302020204030204" pitchFamily="34" charset="0"/>
              </a:rPr>
              <a:t>Portal Triad</a:t>
            </a:r>
            <a:endParaRPr lang="en-US" altLang="en-US" sz="4000" b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00790" y="1837901"/>
            <a:ext cx="6026088" cy="4202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AKA: Hepatic triad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Hepatic </a:t>
            </a:r>
            <a:r>
              <a:rPr lang="en-US" altLang="en-US" sz="2200" b="1" u="sng" dirty="0">
                <a:latin typeface="Calibri" panose="020F0502020204030204" pitchFamily="34" charset="0"/>
              </a:rPr>
              <a:t>portal</a:t>
            </a:r>
            <a:r>
              <a:rPr lang="en-US" altLang="en-US" sz="2200" b="1" dirty="0">
                <a:latin typeface="Calibri" panose="020F0502020204030204" pitchFamily="34" charset="0"/>
              </a:rPr>
              <a:t> vein 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Hepatic artery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1800" dirty="0" smtClean="0">
                <a:latin typeface="Calibri" panose="020F0502020204030204" pitchFamily="34" charset="0"/>
              </a:rPr>
              <a:t>bring </a:t>
            </a:r>
            <a:r>
              <a:rPr lang="en-US" altLang="en-US" sz="1800" dirty="0">
                <a:latin typeface="Calibri" panose="020F0502020204030204" pitchFamily="34" charset="0"/>
              </a:rPr>
              <a:t>blood to the </a:t>
            </a:r>
            <a:r>
              <a:rPr lang="en-US" altLang="en-US" sz="1800" dirty="0" smtClean="0">
                <a:latin typeface="Calibri" panose="020F0502020204030204" pitchFamily="34" charset="0"/>
              </a:rPr>
              <a:t>liver.</a:t>
            </a:r>
            <a:endParaRPr lang="en-US" altLang="en-US" sz="1800" dirty="0">
              <a:latin typeface="Calibri" panose="020F0502020204030204" pitchFamily="34" charset="0"/>
            </a:endParaRP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Bile duct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Collects </a:t>
            </a:r>
            <a:r>
              <a:rPr lang="en-US" altLang="en-US" sz="2200" dirty="0">
                <a:latin typeface="Calibri" panose="020F0502020204030204" pitchFamily="34" charset="0"/>
              </a:rPr>
              <a:t>bile from bile </a:t>
            </a:r>
            <a:r>
              <a:rPr lang="en-US" altLang="en-US" sz="2200" b="1" dirty="0">
                <a:latin typeface="Calibri" panose="020F0502020204030204" pitchFamily="34" charset="0"/>
              </a:rPr>
              <a:t>canaliculi</a:t>
            </a:r>
            <a:r>
              <a:rPr lang="en-US" altLang="en-US" sz="2200" dirty="0">
                <a:latin typeface="Calibri" panose="020F0502020204030204" pitchFamily="34" charset="0"/>
              </a:rPr>
              <a:t> between sheets of </a:t>
            </a:r>
            <a:r>
              <a:rPr lang="en-US" altLang="en-US" sz="2200" b="1" dirty="0">
                <a:latin typeface="Calibri" panose="020F0502020204030204" pitchFamily="34" charset="0"/>
              </a:rPr>
              <a:t>hepatocytes</a:t>
            </a:r>
            <a:r>
              <a:rPr lang="en-US" altLang="en-US" sz="2200" dirty="0">
                <a:latin typeface="Calibri" panose="020F0502020204030204" pitchFamily="34" charset="0"/>
              </a:rPr>
              <a:t> to be secreted from liver in </a:t>
            </a:r>
            <a:r>
              <a:rPr lang="en-US" altLang="en-US" sz="2200" b="1" dirty="0">
                <a:latin typeface="Calibri" panose="020F0502020204030204" pitchFamily="34" charset="0"/>
              </a:rPr>
              <a:t>hepatic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ducts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77" y="533400"/>
            <a:ext cx="5255523" cy="6108031"/>
          </a:xfrm>
        </p:spPr>
      </p:pic>
    </p:spTree>
    <p:extLst>
      <p:ext uri="{BB962C8B-B14F-4D97-AF65-F5344CB8AC3E}">
        <p14:creationId xmlns:p14="http://schemas.microsoft.com/office/powerpoint/2010/main" val="93941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659508"/>
            <a:ext cx="4947064" cy="330628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926669"/>
            <a:ext cx="6169285" cy="542916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" y="-41751"/>
            <a:ext cx="5715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120" y="533400"/>
            <a:ext cx="10972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Gallbladder: Bile Storage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2304" y="1705973"/>
            <a:ext cx="6723064" cy="494063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Lies on under surface of liver’s right lobe.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Fundus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Body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Neck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Consists of: simple </a:t>
            </a:r>
            <a:r>
              <a:rPr lang="en-US" altLang="en-US" sz="2200" dirty="0">
                <a:latin typeface="Calibri" panose="020F0502020204030204" pitchFamily="34" charset="0"/>
              </a:rPr>
              <a:t>columnar </a:t>
            </a:r>
            <a:r>
              <a:rPr lang="en-US" altLang="en-US" sz="2200" dirty="0" smtClean="0">
                <a:latin typeface="Calibri" panose="020F0502020204030204" pitchFamily="34" charset="0"/>
              </a:rPr>
              <a:t>epithelium, no submucosa, three </a:t>
            </a:r>
            <a:r>
              <a:rPr lang="en-US" altLang="en-US" sz="2200" dirty="0">
                <a:latin typeface="Calibri" panose="020F0502020204030204" pitchFamily="34" charset="0"/>
              </a:rPr>
              <a:t>layers of smooth </a:t>
            </a:r>
            <a:r>
              <a:rPr lang="en-US" altLang="en-US" sz="2200" dirty="0" smtClean="0">
                <a:latin typeface="Calibri" panose="020F0502020204030204" pitchFamily="34" charset="0"/>
              </a:rPr>
              <a:t>muscle, serosa.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Concentration of bile fivefold to tenfold.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Contracts and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ejects product </a:t>
            </a:r>
            <a:r>
              <a:rPr lang="en-US" altLang="en-US" sz="2200" dirty="0" smtClean="0">
                <a:latin typeface="Calibri" panose="020F0502020204030204" pitchFamily="34" charset="0"/>
              </a:rPr>
              <a:t>into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duodenum via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major duodenal papilla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Cystic duct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i="1" dirty="0">
                <a:latin typeface="Calibri" panose="020F0502020204030204" pitchFamily="34" charset="0"/>
              </a:rPr>
              <a:t>T</a:t>
            </a:r>
            <a:r>
              <a:rPr lang="en-US" sz="2200" i="1" dirty="0" smtClean="0">
                <a:latin typeface="Calibri" panose="020F0502020204030204" pitchFamily="34" charset="0"/>
              </a:rPr>
              <a:t>ransfers </a:t>
            </a:r>
            <a:r>
              <a:rPr lang="en-US" sz="2200" i="1" dirty="0">
                <a:latin typeface="Calibri" panose="020F0502020204030204" pitchFamily="34" charset="0"/>
              </a:rPr>
              <a:t>bile </a:t>
            </a:r>
            <a:r>
              <a:rPr lang="en-US" sz="2200" i="1" dirty="0" smtClean="0">
                <a:latin typeface="Calibri" panose="020F0502020204030204" pitchFamily="34" charset="0"/>
              </a:rPr>
              <a:t>between </a:t>
            </a:r>
            <a:r>
              <a:rPr lang="en-US" sz="2200" i="1" dirty="0">
                <a:latin typeface="Calibri" panose="020F0502020204030204" pitchFamily="34" charset="0"/>
              </a:rPr>
              <a:t>gallbladder and common </a:t>
            </a:r>
            <a:r>
              <a:rPr lang="en-US" sz="2200" i="1" dirty="0" smtClean="0">
                <a:latin typeface="Calibri" panose="020F0502020204030204" pitchFamily="34" charset="0"/>
              </a:rPr>
              <a:t>hepatic </a:t>
            </a:r>
            <a:r>
              <a:rPr lang="en-US" sz="2200" i="1" dirty="0" smtClean="0">
                <a:latin typeface="Calibri" panose="020F0502020204030204" pitchFamily="34" charset="0"/>
              </a:rPr>
              <a:t>duct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200"/>
              </a:spcBef>
            </a:pPr>
            <a:r>
              <a:rPr lang="en-US" altLang="en-US" sz="2600" i="1" dirty="0" smtClean="0">
                <a:latin typeface="Calibri" panose="020F0502020204030204" pitchFamily="34" charset="0"/>
              </a:rPr>
              <a:t>Hepatic Ducts + Cystic Duct -&gt; Bile Duct + Pancreatic Duct -&gt; </a:t>
            </a:r>
            <a:r>
              <a:rPr lang="en-US" altLang="en-US" sz="2600" i="1" dirty="0" err="1" smtClean="0">
                <a:latin typeface="Calibri" panose="020F0502020204030204" pitchFamily="34" charset="0"/>
              </a:rPr>
              <a:t>Hepatopancreatic</a:t>
            </a:r>
            <a:r>
              <a:rPr lang="en-US" altLang="en-US" sz="2600" i="1" dirty="0" smtClean="0">
                <a:latin typeface="Calibri" panose="020F0502020204030204" pitchFamily="34" charset="0"/>
              </a:rPr>
              <a:t> Ampulla &amp; Sphincter -&gt; Major Duodenal Papilla</a:t>
            </a:r>
            <a:endParaRPr lang="en-US" altLang="en-US" sz="2600" i="1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59562" y="1241270"/>
            <a:ext cx="4935794" cy="51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Submucosal Layer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78640" y="1825625"/>
            <a:ext cx="7365642" cy="4351338"/>
          </a:xfrm>
        </p:spPr>
        <p:txBody>
          <a:bodyPr>
            <a:normAutofit/>
          </a:bodyPr>
          <a:lstStyle/>
          <a:p>
            <a:r>
              <a:rPr lang="en-US" altLang="en-US" sz="2200" b="1" dirty="0" smtClean="0">
                <a:latin typeface="Calibri" panose="020F0502020204030204" pitchFamily="34" charset="0"/>
              </a:rPr>
              <a:t>Loose </a:t>
            </a:r>
            <a:r>
              <a:rPr lang="en-US" altLang="en-US" sz="2200" b="1" dirty="0">
                <a:latin typeface="Calibri" panose="020F0502020204030204" pitchFamily="34" charset="0"/>
              </a:rPr>
              <a:t>connective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tissue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Containing </a:t>
            </a:r>
            <a:r>
              <a:rPr lang="en-US" altLang="en-US" sz="2200" dirty="0">
                <a:latin typeface="Calibri" panose="020F0502020204030204" pitchFamily="34" charset="0"/>
              </a:rPr>
              <a:t>BV, glands and lymphatic </a:t>
            </a:r>
            <a:r>
              <a:rPr lang="en-US" altLang="en-US" sz="2200" dirty="0" smtClean="0">
                <a:latin typeface="Calibri" panose="020F0502020204030204" pitchFamily="34" charset="0"/>
              </a:rPr>
              <a:t>tissue.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Meissner’s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plexus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Parasympathetic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Innervation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/>
            <a:r>
              <a:rPr lang="en-US" altLang="en-US" sz="2200" dirty="0">
                <a:latin typeface="Calibri" panose="020F0502020204030204" pitchFamily="34" charset="0"/>
              </a:rPr>
              <a:t>V</a:t>
            </a:r>
            <a:r>
              <a:rPr lang="en-US" altLang="en-US" sz="2200" dirty="0" smtClean="0">
                <a:latin typeface="Calibri" panose="020F0502020204030204" pitchFamily="34" charset="0"/>
              </a:rPr>
              <a:t>asoconstriction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/>
            <a:r>
              <a:rPr lang="en-US" altLang="en-US" sz="2200" dirty="0">
                <a:latin typeface="Calibri" panose="020F0502020204030204" pitchFamily="34" charset="0"/>
              </a:rPr>
              <a:t>L</a:t>
            </a:r>
            <a:r>
              <a:rPr lang="en-US" altLang="en-US" sz="2200" dirty="0" smtClean="0">
                <a:latin typeface="Calibri" panose="020F0502020204030204" pitchFamily="34" charset="0"/>
              </a:rPr>
              <a:t>ocal </a:t>
            </a:r>
            <a:r>
              <a:rPr lang="en-US" altLang="en-US" sz="2200" dirty="0">
                <a:latin typeface="Calibri" panose="020F0502020204030204" pitchFamily="34" charset="0"/>
              </a:rPr>
              <a:t>movement </a:t>
            </a:r>
            <a:r>
              <a:rPr lang="en-US" altLang="en-US" sz="2200" dirty="0" smtClean="0">
                <a:latin typeface="Calibri" panose="020F0502020204030204" pitchFamily="34" charset="0"/>
              </a:rPr>
              <a:t>by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muscularis smooth muscle.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 descr="https://classconnection.s3.amazonaws.com/291/flashcards/781291/jpg/labeled_du.13228046496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396" y="1825625"/>
            <a:ext cx="50796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Clinical Correlation: Jaundice and Gallstones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149944" y="4666809"/>
            <a:ext cx="5317894" cy="196891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36974" y="1487216"/>
            <a:ext cx="11170280" cy="48958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Jaundice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u="sng" dirty="0">
                <a:latin typeface="Calibri" panose="020F0502020204030204" pitchFamily="34" charset="0"/>
              </a:rPr>
              <a:t>Yellow discoloration</a:t>
            </a:r>
            <a:r>
              <a:rPr lang="en-US" sz="2200" dirty="0">
                <a:latin typeface="Calibri" panose="020F0502020204030204" pitchFamily="34" charset="0"/>
              </a:rPr>
              <a:t> of skin and mucosa due to </a:t>
            </a:r>
            <a:r>
              <a:rPr lang="en-US" sz="2200" b="1" u="sng" dirty="0">
                <a:latin typeface="Calibri" panose="020F0502020204030204" pitchFamily="34" charset="0"/>
              </a:rPr>
              <a:t>obstruction of bile </a:t>
            </a:r>
            <a:r>
              <a:rPr lang="en-US" sz="2200" b="1" u="sng" dirty="0" smtClean="0">
                <a:latin typeface="Calibri" panose="020F0502020204030204" pitchFamily="34" charset="0"/>
              </a:rPr>
              <a:t>flow </a:t>
            </a:r>
            <a:r>
              <a:rPr lang="en-US" sz="2200" dirty="0">
                <a:latin typeface="Calibri" panose="020F0502020204030204" pitchFamily="34" charset="0"/>
              </a:rPr>
              <a:t>into </a:t>
            </a:r>
            <a:r>
              <a:rPr lang="en-US" sz="2200" dirty="0" smtClean="0">
                <a:latin typeface="Calibri" panose="020F0502020204030204" pitchFamily="34" charset="0"/>
              </a:rPr>
              <a:t>duodenum.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Is absorbed into blood and excess of bile pigments enter blood and deposit into </a:t>
            </a:r>
            <a:r>
              <a:rPr lang="en-US" sz="2200" dirty="0" smtClean="0">
                <a:latin typeface="Calibri" panose="020F0502020204030204" pitchFamily="34" charset="0"/>
              </a:rPr>
              <a:t>tissues.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Normally concentrated into feces and </a:t>
            </a:r>
            <a:r>
              <a:rPr lang="en-US" sz="2200" dirty="0" smtClean="0">
                <a:latin typeface="Calibri" panose="020F0502020204030204" pitchFamily="34" charset="0"/>
              </a:rPr>
              <a:t>excreted.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Cholecystitis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Inflammation of the gallbladder often caused by gallstone formation (</a:t>
            </a:r>
            <a:r>
              <a:rPr lang="en-US" sz="2200" i="1" dirty="0">
                <a:latin typeface="Calibri" panose="020F0502020204030204" pitchFamily="34" charset="0"/>
              </a:rPr>
              <a:t>cholelithiasis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  <a:endParaRPr lang="en-US" sz="2200" dirty="0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Often made of </a:t>
            </a:r>
            <a:r>
              <a:rPr lang="en-US" sz="2200" dirty="0" smtClean="0">
                <a:latin typeface="Calibri" panose="020F0502020204030204" pitchFamily="34" charset="0"/>
              </a:rPr>
              <a:t>cholesterol.</a:t>
            </a:r>
            <a:endParaRPr lang="en-US" sz="2200" dirty="0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Can form when bile becomes </a:t>
            </a:r>
            <a:r>
              <a:rPr lang="en-US" sz="2200" dirty="0" smtClean="0">
                <a:latin typeface="Calibri" panose="020F0502020204030204" pitchFamily="34" charset="0"/>
              </a:rPr>
              <a:t>concentrated.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May require surgical removal (</a:t>
            </a:r>
            <a:r>
              <a:rPr lang="en-US" sz="2200" i="1" dirty="0">
                <a:latin typeface="Calibri" panose="020F0502020204030204" pitchFamily="34" charset="0"/>
              </a:rPr>
              <a:t>cholecystectomy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0A608C1-A3CF-487A-992C-9504E80879FB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dirty="0" smtClean="0">
                <a:latin typeface="Calibri Light" panose="020F0302020204030204" pitchFamily="34" charset="0"/>
              </a:rPr>
              <a:t>Biliary Tree: Pathway </a:t>
            </a:r>
            <a:r>
              <a:rPr lang="en-US" altLang="en-US" dirty="0">
                <a:latin typeface="Calibri Light" panose="020F0302020204030204" pitchFamily="34" charset="0"/>
              </a:rPr>
              <a:t>of Bile Secretion</a:t>
            </a:r>
            <a:endParaRPr lang="en-US" altLang="en-US" dirty="0" smtClean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308622" y="1954415"/>
            <a:ext cx="6701408" cy="4355106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Common </a:t>
            </a:r>
            <a:r>
              <a:rPr lang="en-US" altLang="en-US" sz="2200" b="1" dirty="0">
                <a:latin typeface="Calibri" panose="020F0502020204030204" pitchFamily="34" charset="0"/>
              </a:rPr>
              <a:t>bile duct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>
                <a:latin typeface="Calibri" panose="020F0502020204030204" pitchFamily="34" charset="0"/>
              </a:rPr>
              <a:t>pancreatic duct </a:t>
            </a:r>
            <a:r>
              <a:rPr lang="en-US" altLang="en-US" sz="2200" dirty="0">
                <a:latin typeface="Calibri" panose="020F0502020204030204" pitchFamily="34" charset="0"/>
              </a:rPr>
              <a:t>empty into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duodenum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Major duodenal papilla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Ductal system directing secretions from liver, gallbladder and pancreas emptying into duodenum via </a:t>
            </a:r>
            <a:r>
              <a:rPr lang="en-US" sz="2200" b="1" dirty="0">
                <a:latin typeface="Calibri" panose="020F0502020204030204" pitchFamily="34" charset="0"/>
              </a:rPr>
              <a:t>hepatopancreatic ampulla</a:t>
            </a:r>
            <a:r>
              <a:rPr lang="en-US" sz="2200" dirty="0">
                <a:latin typeface="Calibri" panose="020F0502020204030204" pitchFamily="34" charset="0"/>
              </a:rPr>
              <a:t> (</a:t>
            </a:r>
            <a:r>
              <a:rPr lang="en-US" sz="2200" i="1" dirty="0">
                <a:latin typeface="Calibri" panose="020F0502020204030204" pitchFamily="34" charset="0"/>
              </a:rPr>
              <a:t>papilla of Vater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System of vessels bears some resemblance to a tree and its branches, hence the </a:t>
            </a:r>
            <a:r>
              <a:rPr lang="en-US" sz="2200" dirty="0" smtClean="0">
                <a:latin typeface="Calibri" panose="020F0502020204030204" pitchFamily="34" charset="0"/>
              </a:rPr>
              <a:t>name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dirty="0" err="1" smtClean="0">
                <a:latin typeface="Calibri" panose="020F0502020204030204" pitchFamily="34" charset="0"/>
              </a:rPr>
              <a:t>Bilary</a:t>
            </a:r>
            <a:r>
              <a:rPr lang="en-US" sz="2200" dirty="0" smtClean="0">
                <a:latin typeface="Calibri" panose="020F0502020204030204" pitchFamily="34" charset="0"/>
              </a:rPr>
              <a:t> Tree</a:t>
            </a:r>
          </a:p>
          <a:p>
            <a:pPr>
              <a:spcBef>
                <a:spcPts val="200"/>
              </a:spcBef>
            </a:pPr>
            <a:r>
              <a:rPr lang="en-US" altLang="en-US" sz="2400" i="1" dirty="0" smtClean="0">
                <a:latin typeface="Calibri" panose="020F0502020204030204" pitchFamily="34" charset="0"/>
              </a:rPr>
              <a:t>Left + Right Hepatic Ducts -&gt;</a:t>
            </a:r>
          </a:p>
          <a:p>
            <a:pPr>
              <a:spcBef>
                <a:spcPts val="200"/>
              </a:spcBef>
            </a:pPr>
            <a:r>
              <a:rPr lang="en-US" altLang="en-US" sz="2400" i="1" dirty="0" smtClean="0">
                <a:latin typeface="Calibri" panose="020F0502020204030204" pitchFamily="34" charset="0"/>
              </a:rPr>
              <a:t>Common Hepatic Duct </a:t>
            </a:r>
            <a:r>
              <a:rPr lang="en-US" altLang="en-US" sz="2400" i="1" dirty="0">
                <a:latin typeface="Calibri" panose="020F0502020204030204" pitchFamily="34" charset="0"/>
              </a:rPr>
              <a:t>+ Cystic Duct -&gt; </a:t>
            </a:r>
            <a:endParaRPr lang="en-US" altLang="en-US" sz="2400" i="1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400" i="1" dirty="0" smtClean="0">
                <a:latin typeface="Calibri" panose="020F0502020204030204" pitchFamily="34" charset="0"/>
              </a:rPr>
              <a:t>Bile </a:t>
            </a:r>
            <a:r>
              <a:rPr lang="en-US" altLang="en-US" sz="2400" i="1" dirty="0">
                <a:latin typeface="Calibri" panose="020F0502020204030204" pitchFamily="34" charset="0"/>
              </a:rPr>
              <a:t>Duct + </a:t>
            </a:r>
            <a:r>
              <a:rPr lang="en-US" altLang="en-US" sz="2400" i="1" dirty="0" smtClean="0">
                <a:latin typeface="Calibri" panose="020F0502020204030204" pitchFamily="34" charset="0"/>
              </a:rPr>
              <a:t>Main Pancreatic </a:t>
            </a:r>
            <a:r>
              <a:rPr lang="en-US" altLang="en-US" sz="2400" i="1" dirty="0">
                <a:latin typeface="Calibri" panose="020F0502020204030204" pitchFamily="34" charset="0"/>
              </a:rPr>
              <a:t>Duct -&gt; </a:t>
            </a:r>
            <a:endParaRPr lang="en-US" altLang="en-US" sz="2400" i="1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400" i="1" dirty="0" err="1" smtClean="0">
                <a:latin typeface="Calibri" panose="020F0502020204030204" pitchFamily="34" charset="0"/>
              </a:rPr>
              <a:t>Hepatopancreatic</a:t>
            </a:r>
            <a:r>
              <a:rPr lang="en-US" altLang="en-US" sz="24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i="1" dirty="0">
                <a:latin typeface="Calibri" panose="020F0502020204030204" pitchFamily="34" charset="0"/>
              </a:rPr>
              <a:t>Ampulla &amp; Sphincter -&gt; </a:t>
            </a:r>
            <a:endParaRPr lang="en-US" altLang="en-US" sz="2400" i="1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400" i="1" dirty="0" smtClean="0">
                <a:latin typeface="Calibri" panose="020F0502020204030204" pitchFamily="34" charset="0"/>
              </a:rPr>
              <a:t>Major </a:t>
            </a:r>
            <a:r>
              <a:rPr lang="en-US" altLang="en-US" sz="2400" i="1" dirty="0">
                <a:latin typeface="Calibri" panose="020F0502020204030204" pitchFamily="34" charset="0"/>
              </a:rPr>
              <a:t>Duodenal Papilla</a:t>
            </a:r>
          </a:p>
          <a:p>
            <a:pPr>
              <a:spcBef>
                <a:spcPts val="200"/>
              </a:spcBef>
            </a:pP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8992" y="1954415"/>
            <a:ext cx="4999630" cy="38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Pancreas: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Functions as both an exocrine and endocrine gland.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854" y="2620071"/>
            <a:ext cx="2638567" cy="2538783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Calibri" panose="020F0502020204030204" pitchFamily="34" charset="0"/>
              </a:rPr>
              <a:t>Head 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Body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Tail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Pancreatic duct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Acinar cells</a:t>
            </a:r>
            <a:endParaRPr lang="en-US" sz="2200" b="1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48670" y="1709928"/>
            <a:ext cx="6699588" cy="52623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Histology of the Pancreas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086729"/>
            <a:ext cx="4593609" cy="409570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448873" y="1673352"/>
            <a:ext cx="6379191" cy="506864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400" b="1" dirty="0" smtClean="0">
                <a:latin typeface="Calibri" panose="020F0502020204030204" pitchFamily="34" charset="0"/>
              </a:rPr>
              <a:t>Acini</a:t>
            </a:r>
            <a:r>
              <a:rPr lang="en-US" altLang="en-US" sz="2400" dirty="0" smtClean="0">
                <a:latin typeface="Calibri" panose="020F0502020204030204" pitchFamily="34" charset="0"/>
              </a:rPr>
              <a:t> (acinar cells)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>
                <a:latin typeface="Calibri" panose="020F0502020204030204" pitchFamily="34" charset="0"/>
              </a:rPr>
              <a:t>D</a:t>
            </a:r>
            <a:r>
              <a:rPr lang="en-US" altLang="en-US" dirty="0" smtClean="0">
                <a:latin typeface="Calibri" panose="020F0502020204030204" pitchFamily="34" charset="0"/>
              </a:rPr>
              <a:t>ark </a:t>
            </a:r>
            <a:r>
              <a:rPr lang="en-US" altLang="en-US" dirty="0">
                <a:latin typeface="Calibri" panose="020F0502020204030204" pitchFamily="34" charset="0"/>
              </a:rPr>
              <a:t>clusters 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>
                <a:latin typeface="Calibri" panose="020F0502020204030204" pitchFamily="34" charset="0"/>
              </a:rPr>
              <a:t>99% of gland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b="1" dirty="0">
                <a:latin typeface="Calibri" panose="020F0502020204030204" pitchFamily="34" charset="0"/>
              </a:rPr>
              <a:t>P</a:t>
            </a:r>
            <a:r>
              <a:rPr lang="en-US" altLang="en-US" b="1" dirty="0" smtClean="0">
                <a:latin typeface="Calibri" panose="020F0502020204030204" pitchFamily="34" charset="0"/>
              </a:rPr>
              <a:t>roduce pancreatic (digestive) </a:t>
            </a:r>
            <a:r>
              <a:rPr lang="en-US" altLang="en-US" b="1" u="sng" dirty="0" smtClean="0">
                <a:latin typeface="Calibri" panose="020F0502020204030204" pitchFamily="34" charset="0"/>
              </a:rPr>
              <a:t>enzymes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smtClean="0">
                <a:latin typeface="Calibri" panose="020F0502020204030204" pitchFamily="34" charset="0"/>
              </a:rPr>
              <a:t>= exocrine</a:t>
            </a:r>
            <a:endParaRPr lang="en-US" altLang="en-US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400" b="1" dirty="0">
                <a:latin typeface="Calibri" panose="020F0502020204030204" pitchFamily="34" charset="0"/>
              </a:rPr>
              <a:t>Islets of 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Langerhans </a:t>
            </a:r>
            <a:r>
              <a:rPr lang="en-US" altLang="en-US" sz="2400" dirty="0" smtClean="0">
                <a:latin typeface="Calibri" panose="020F0502020204030204" pitchFamily="34" charset="0"/>
              </a:rPr>
              <a:t>(pancreatic islets)</a:t>
            </a:r>
            <a:endParaRPr lang="en-US" altLang="en-US" sz="2400" b="1" dirty="0">
              <a:latin typeface="Calibri" panose="020F0502020204030204" pitchFamily="34" charset="0"/>
            </a:endParaRP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>
                <a:latin typeface="Calibri" panose="020F0502020204030204" pitchFamily="34" charset="0"/>
              </a:rPr>
              <a:t>1% of gland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 smtClean="0">
                <a:latin typeface="Calibri" panose="020F0502020204030204" pitchFamily="34" charset="0"/>
              </a:rPr>
              <a:t>Pale staining cells.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 smtClean="0">
                <a:latin typeface="Calibri" panose="020F0502020204030204" pitchFamily="34" charset="0"/>
              </a:rPr>
              <a:t>Produce </a:t>
            </a:r>
            <a:r>
              <a:rPr lang="en-US" altLang="en-US" b="1" u="sng" dirty="0" smtClean="0">
                <a:latin typeface="Calibri" panose="020F0502020204030204" pitchFamily="34" charset="0"/>
              </a:rPr>
              <a:t>hormones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smtClean="0">
                <a:latin typeface="Calibri" panose="020F0502020204030204" pitchFamily="34" charset="0"/>
              </a:rPr>
              <a:t>= endocrine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Beta cells secrete insulin.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Alpha cells secrete glucagon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976" y="734518"/>
            <a:ext cx="7089376" cy="53170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5813"/>
            <a:ext cx="6096000" cy="525444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Clinical Correlation: Pancreatitis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Pancreatitis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I</a:t>
            </a:r>
            <a:r>
              <a:rPr lang="en-US" altLang="en-US" sz="2200" dirty="0" smtClean="0">
                <a:latin typeface="Calibri" panose="020F0502020204030204" pitchFamily="34" charset="0"/>
              </a:rPr>
              <a:t>nflammation of  pancreas - occurs with mumps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Acute pancreatitis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Direct and indirect causes including: obstructions, immune system reactions, viral infections, and reactions to certain medications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Associated with heavy alcohol intake or biliary tract obstruction.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esult is patient secretes trypsin in pancreas and starts to self-digest.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505200" y="4339987"/>
            <a:ext cx="5181600" cy="240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Clinical </a:t>
            </a:r>
            <a:r>
              <a:rPr lang="en-US" altLang="en-US" sz="4000" dirty="0" err="1" smtClean="0">
                <a:latin typeface="Calibri Light" panose="020F0302020204030204" pitchFamily="34" charset="0"/>
              </a:rPr>
              <a:t>Correlaton</a:t>
            </a:r>
            <a:r>
              <a:rPr lang="en-US" altLang="en-US" dirty="0" smtClean="0">
                <a:latin typeface="Calibri Light" panose="020F0302020204030204" pitchFamily="34" charset="0"/>
              </a:rPr>
              <a:t>: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Diseases of the GI Tract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7020697" cy="43513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200" b="1" dirty="0">
                <a:latin typeface="Calibri" panose="020F0502020204030204" pitchFamily="34" charset="0"/>
              </a:rPr>
              <a:t>Dental caries and periodontal disease 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Peptic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ulcers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 smtClean="0">
                <a:latin typeface="Calibri" panose="020F0502020204030204" pitchFamily="34" charset="0"/>
              </a:rPr>
              <a:t>Defect in the lining of the stomach or duodenum.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 smtClean="0">
                <a:latin typeface="Calibri" panose="020F0502020204030204" pitchFamily="34" charset="0"/>
              </a:rPr>
              <a:t>Peptic ulcer in the stomach is called a gastric ulcer.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 smtClean="0">
                <a:latin typeface="Calibri" panose="020F0502020204030204" pitchFamily="34" charset="0"/>
              </a:rPr>
              <a:t>In duodenum is a duodenal ulcer.</a:t>
            </a: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Diverticulitis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 smtClean="0">
                <a:latin typeface="Calibri" panose="020F0502020204030204" pitchFamily="34" charset="0"/>
              </a:rPr>
              <a:t>Small, bulging sacs or pouches of inner lining of intestine (diverticulosis) that become inflamed or infected.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 smtClean="0">
                <a:latin typeface="Calibri" panose="020F0502020204030204" pitchFamily="34" charset="0"/>
              </a:rPr>
              <a:t>Typically occurs in large intestines (colon).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57" y="1616964"/>
            <a:ext cx="4308143" cy="476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Clinical Correlation: Diseases of the GI Tract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altLang="en-US" sz="2200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35775" y="1524000"/>
            <a:ext cx="7178721" cy="4707556"/>
          </a:xfrm>
        </p:spPr>
        <p:txBody>
          <a:bodyPr>
            <a:noAutofit/>
          </a:bodyPr>
          <a:lstStyle/>
          <a:p>
            <a:r>
              <a:rPr lang="en-US" altLang="en-US" sz="2200" b="1" dirty="0" smtClean="0">
                <a:latin typeface="Calibri" panose="020F0502020204030204" pitchFamily="34" charset="0"/>
              </a:rPr>
              <a:t>Hepatitis - </a:t>
            </a:r>
            <a:r>
              <a:rPr lang="en-US" sz="2200" dirty="0" smtClean="0">
                <a:latin typeface="Calibri" panose="020F0502020204030204" pitchFamily="34" charset="0"/>
              </a:rPr>
              <a:t>Swelling </a:t>
            </a:r>
            <a:r>
              <a:rPr lang="en-US" sz="2200" dirty="0">
                <a:latin typeface="Calibri" panose="020F0502020204030204" pitchFamily="34" charset="0"/>
              </a:rPr>
              <a:t>and inflammation of liver.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Often referenced as a </a:t>
            </a:r>
            <a:r>
              <a:rPr lang="en-US" sz="2200" u="sng" dirty="0">
                <a:latin typeface="Calibri" panose="020F0502020204030204" pitchFamily="34" charset="0"/>
              </a:rPr>
              <a:t>viral</a:t>
            </a:r>
            <a:r>
              <a:rPr lang="en-US" sz="2200" dirty="0">
                <a:latin typeface="Calibri" panose="020F0502020204030204" pitchFamily="34" charset="0"/>
              </a:rPr>
              <a:t> infection of liver.</a:t>
            </a: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Cirrhosis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scarring/fibrosis of liver</a:t>
            </a:r>
          </a:p>
          <a:p>
            <a:pPr lvl="1"/>
            <a:r>
              <a:rPr lang="en-US" altLang="en-US" sz="2200" dirty="0" smtClean="0">
                <a:latin typeface="Calibri" panose="020F0502020204030204" pitchFamily="34" charset="0"/>
              </a:rPr>
              <a:t>hepatitis, alcoholism</a:t>
            </a: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Colorectal </a:t>
            </a:r>
            <a:r>
              <a:rPr lang="en-US" altLang="en-US" sz="2200" b="1" dirty="0">
                <a:latin typeface="Calibri" panose="020F0502020204030204" pitchFamily="34" charset="0"/>
              </a:rPr>
              <a:t>cancer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Also referred to as colon, rectal or bowel </a:t>
            </a:r>
            <a:r>
              <a:rPr lang="en-US" sz="2200" dirty="0" smtClean="0">
                <a:latin typeface="Calibri" panose="020F0502020204030204" pitchFamily="34" charset="0"/>
              </a:rPr>
              <a:t>cancers.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buFont typeface="Calibri" pitchFamily="34" charset="0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Cancer that develops in </a:t>
            </a:r>
            <a:r>
              <a:rPr lang="en-US" sz="2200" dirty="0" smtClean="0">
                <a:latin typeface="Calibri" panose="020F0502020204030204" pitchFamily="34" charset="0"/>
              </a:rPr>
              <a:t>colon </a:t>
            </a:r>
            <a:r>
              <a:rPr lang="en-US" sz="2200" dirty="0">
                <a:latin typeface="Calibri" panose="020F0502020204030204" pitchFamily="34" charset="0"/>
              </a:rPr>
              <a:t>or rectum due </a:t>
            </a:r>
            <a:r>
              <a:rPr lang="en-US" sz="2200" dirty="0" smtClean="0">
                <a:latin typeface="Calibri" panose="020F0502020204030204" pitchFamily="34" charset="0"/>
              </a:rPr>
              <a:t>to </a:t>
            </a:r>
            <a:r>
              <a:rPr lang="en-US" sz="2200" dirty="0">
                <a:latin typeface="Calibri" panose="020F0502020204030204" pitchFamily="34" charset="0"/>
              </a:rPr>
              <a:t>abnormal growth of cells that have </a:t>
            </a:r>
            <a:r>
              <a:rPr lang="en-US" sz="2200" dirty="0" smtClean="0">
                <a:latin typeface="Calibri" panose="020F0502020204030204" pitchFamily="34" charset="0"/>
              </a:rPr>
              <a:t>ability </a:t>
            </a:r>
            <a:r>
              <a:rPr lang="en-US" sz="2200" dirty="0">
                <a:latin typeface="Calibri" panose="020F0502020204030204" pitchFamily="34" charset="0"/>
              </a:rPr>
              <a:t>to invade or spread to other parts of </a:t>
            </a:r>
            <a:r>
              <a:rPr lang="en-US" sz="2200" dirty="0" smtClean="0">
                <a:latin typeface="Calibri" panose="020F0502020204030204" pitchFamily="34" charset="0"/>
              </a:rPr>
              <a:t>body.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Anorexia nervosa</a:t>
            </a:r>
          </a:p>
          <a:p>
            <a:pPr lvl="1">
              <a:buFont typeface="Calibri" pitchFamily="34" charset="0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Eating disorder that causes people to obsess about their weight and food they </a:t>
            </a:r>
            <a:r>
              <a:rPr lang="en-US" sz="2200" dirty="0" smtClean="0">
                <a:latin typeface="Calibri" panose="020F0502020204030204" pitchFamily="34" charset="0"/>
              </a:rPr>
              <a:t>eat.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94" y="2143032"/>
            <a:ext cx="4354999" cy="37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Works Cited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 N. 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i="1" dirty="0">
                <a:latin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E.N., Mitchell, S.J. &amp; Smith, L.A. 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E.F. 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Louis:Mosby Elsevier.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S.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G.J. &amp; Derrickson, B.H.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Hoboken, NJ: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Muscularis Layer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080012" y="2105170"/>
            <a:ext cx="6855718" cy="3699397"/>
          </a:xfrm>
        </p:spPr>
        <p:txBody>
          <a:bodyPr>
            <a:normAutofit/>
          </a:bodyPr>
          <a:lstStyle/>
          <a:p>
            <a:r>
              <a:rPr lang="en-US" altLang="en-US" sz="2200" b="1" dirty="0" smtClean="0">
                <a:latin typeface="Calibri" panose="020F0502020204030204" pitchFamily="34" charset="0"/>
              </a:rPr>
              <a:t>Skeletal muscle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voluntary control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M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outh, pharynx , upper esophagus and anus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C</a:t>
            </a:r>
            <a:r>
              <a:rPr lang="en-US" altLang="en-US" sz="2200" dirty="0" smtClean="0">
                <a:latin typeface="Calibri" panose="020F0502020204030204" pitchFamily="34" charset="0"/>
              </a:rPr>
              <a:t>ontrol over swallowing and defecation.</a:t>
            </a: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Smooth muscle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involuntary control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I</a:t>
            </a:r>
            <a:r>
              <a:rPr lang="en-US" altLang="en-US" sz="2200" dirty="0" smtClean="0">
                <a:latin typeface="Calibri" panose="020F0502020204030204" pitchFamily="34" charset="0"/>
              </a:rPr>
              <a:t>nner circular fibers and outer longitudinal fibers.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Processes and propels food along by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peristalsis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Auerbach’s plexus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myenteric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B</a:t>
            </a:r>
            <a:r>
              <a:rPr lang="en-US" altLang="en-US" sz="2200" dirty="0" smtClean="0">
                <a:latin typeface="Calibri" panose="020F0502020204030204" pitchFamily="34" charset="0"/>
              </a:rPr>
              <a:t>oth parasympathetic and sympathetic innervation of circular and longitudinal smooth muscle layers.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3" y="2244437"/>
            <a:ext cx="3731398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Serosa Layer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Covers all organs and walls of cavities not open to outside of body.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Consists of…</a:t>
            </a:r>
            <a:endParaRPr lang="en-US" sz="2200" dirty="0">
              <a:latin typeface="Calibri" panose="020F0502020204030204" pitchFamily="34" charset="0"/>
            </a:endParaRP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E</a:t>
            </a:r>
            <a:r>
              <a:rPr lang="en-US" sz="2200" dirty="0" smtClean="0">
                <a:latin typeface="Calibri" panose="020F0502020204030204" pitchFamily="34" charset="0"/>
              </a:rPr>
              <a:t>pithelial </a:t>
            </a:r>
            <a:r>
              <a:rPr lang="en-US" sz="2200" dirty="0">
                <a:latin typeface="Calibri" panose="020F0502020204030204" pitchFamily="34" charset="0"/>
              </a:rPr>
              <a:t>layer (mesothelium/simple squamous epithelium), which produce lubricating serous </a:t>
            </a:r>
            <a:r>
              <a:rPr lang="en-US" sz="2200" dirty="0" smtClean="0">
                <a:latin typeface="Calibri" panose="020F0502020204030204" pitchFamily="34" charset="0"/>
              </a:rPr>
              <a:t>fluid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Connective </a:t>
            </a:r>
            <a:r>
              <a:rPr lang="en-US" sz="2200" dirty="0">
                <a:latin typeface="Calibri" panose="020F0502020204030204" pitchFamily="34" charset="0"/>
              </a:rPr>
              <a:t>tissue layer underneath.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141492" y="2947916"/>
            <a:ext cx="4018507" cy="39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Salivary Glands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08C1-A3CF-487A-992C-9504E80879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Parotid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Below your ear and over the </a:t>
            </a:r>
            <a:r>
              <a:rPr lang="en-US" altLang="en-US" sz="2200" dirty="0" smtClean="0">
                <a:latin typeface="Calibri" panose="020F0502020204030204" pitchFamily="34" charset="0"/>
              </a:rPr>
              <a:t>masseter.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Serous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only.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Submandibular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Under lower edge of </a:t>
            </a:r>
            <a:r>
              <a:rPr lang="en-US" altLang="en-US" sz="2200" dirty="0" smtClean="0">
                <a:latin typeface="Calibri" panose="020F0502020204030204" pitchFamily="34" charset="0"/>
              </a:rPr>
              <a:t>mandible.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Mixed</a:t>
            </a:r>
            <a:r>
              <a:rPr lang="en-US" altLang="en-US" sz="2200" dirty="0">
                <a:latin typeface="Calibri" panose="020F0502020204030204" pitchFamily="34" charset="0"/>
              </a:rPr>
              <a:t> or </a:t>
            </a:r>
            <a:r>
              <a:rPr lang="en-US" altLang="en-US" sz="2200" dirty="0" smtClean="0">
                <a:latin typeface="Calibri" panose="020F0502020204030204" pitchFamily="34" charset="0"/>
              </a:rPr>
              <a:t>compound.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Sublingual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Deep to the tongue in floor of </a:t>
            </a:r>
            <a:r>
              <a:rPr lang="en-US" altLang="en-US" sz="2200" dirty="0" smtClean="0">
                <a:latin typeface="Calibri" panose="020F0502020204030204" pitchFamily="34" charset="0"/>
              </a:rPr>
              <a:t>mouth.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Mucous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only.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All have ducts that empty into the oral </a:t>
            </a:r>
            <a:r>
              <a:rPr lang="en-US" altLang="en-US" sz="2200" dirty="0" smtClean="0">
                <a:latin typeface="Calibri" panose="020F0502020204030204" pitchFamily="34" charset="0"/>
              </a:rPr>
              <a:t>cavity.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0" y="1323834"/>
            <a:ext cx="4708477" cy="5431808"/>
          </a:xfrm>
        </p:spPr>
      </p:pic>
    </p:spTree>
    <p:extLst>
      <p:ext uri="{BB962C8B-B14F-4D97-AF65-F5344CB8AC3E}">
        <p14:creationId xmlns:p14="http://schemas.microsoft.com/office/powerpoint/2010/main" val="24889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10233</TotalTime>
  <Words>2989</Words>
  <Application>Microsoft Office PowerPoint</Application>
  <PresentationFormat>Widescreen</PresentationFormat>
  <Paragraphs>642</Paragraphs>
  <Slides>68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Wingdings</vt:lpstr>
      <vt:lpstr>Wingdings 2</vt:lpstr>
      <vt:lpstr>HDOfficeLightV0</vt:lpstr>
      <vt:lpstr>Clarity</vt:lpstr>
      <vt:lpstr>BI 233 Laboratory  Digestive System </vt:lpstr>
      <vt:lpstr>Overview of Gastrointestinal Tract Functions</vt:lpstr>
      <vt:lpstr>Subdivisions of the Digestive System</vt:lpstr>
      <vt:lpstr>Layers of the Gastrointestinal Tract</vt:lpstr>
      <vt:lpstr>Mucosal Layer Consists of Three Different Tissues</vt:lpstr>
      <vt:lpstr>Submucosal Layer</vt:lpstr>
      <vt:lpstr>Muscularis Layer</vt:lpstr>
      <vt:lpstr>Serosa Layer</vt:lpstr>
      <vt:lpstr>Salivary Glands</vt:lpstr>
      <vt:lpstr>Salivary Gland Cellular Structure</vt:lpstr>
      <vt:lpstr>Clinical Correlation: Mumps</vt:lpstr>
      <vt:lpstr>Stages of Digestion</vt:lpstr>
      <vt:lpstr>Composition of Teeth</vt:lpstr>
      <vt:lpstr>Dentition</vt:lpstr>
      <vt:lpstr>Esophagus: Fibromuscular tube through which food passes. </vt:lpstr>
      <vt:lpstr>Histology of the Esophagus</vt:lpstr>
      <vt:lpstr>PowerPoint Presentation</vt:lpstr>
      <vt:lpstr>Serosa versus Adventitia</vt:lpstr>
      <vt:lpstr>Gastroesophageal Reflux Disease</vt:lpstr>
      <vt:lpstr>Peritoneum</vt:lpstr>
      <vt:lpstr>Folds of the Peritoneum:  Mesocolon, Mesentery, Greater and Lesser Omentum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Stomach</vt:lpstr>
      <vt:lpstr>Mucosa Histology of the Stomach</vt:lpstr>
      <vt:lpstr>PowerPoint Presentation</vt:lpstr>
      <vt:lpstr>Mucosa and Gastric Glands</vt:lpstr>
      <vt:lpstr>PowerPoint Presentation</vt:lpstr>
      <vt:lpstr>STOMACH Submucosa, Muscularis, and Serosa</vt:lpstr>
      <vt:lpstr>Small Intestine</vt:lpstr>
      <vt:lpstr>Small Intestine: Duodenum</vt:lpstr>
      <vt:lpstr>PowerPoint Presentation</vt:lpstr>
      <vt:lpstr>PowerPoint Presentation</vt:lpstr>
      <vt:lpstr>Brunners Glands – aka Submucosa Duodenal Glands</vt:lpstr>
      <vt:lpstr>Ileum &amp; Jejunum</vt:lpstr>
      <vt:lpstr>Histology of the Small Intestine: Structures that increase surface area.</vt:lpstr>
      <vt:lpstr>PowerPoint Presentation</vt:lpstr>
      <vt:lpstr>PowerPoint Presentation</vt:lpstr>
      <vt:lpstr>Roles of Intestinal Juice and Brush-Border Enzymes</vt:lpstr>
      <vt:lpstr>Cells of Intestinal Glands</vt:lpstr>
      <vt:lpstr>PowerPoint Presentation</vt:lpstr>
      <vt:lpstr>Clinical Correlation: Vomiting</vt:lpstr>
      <vt:lpstr>Large Intestines and Associated Structures</vt:lpstr>
      <vt:lpstr>Clinical Correlation: Appendicitis</vt:lpstr>
      <vt:lpstr>Large Intestines: Colon</vt:lpstr>
      <vt:lpstr>Histology of Large Intestine</vt:lpstr>
      <vt:lpstr>PowerPoint Presentation</vt:lpstr>
      <vt:lpstr>Anal Canal</vt:lpstr>
      <vt:lpstr>Clinical Correlation Relating to Anal Canal</vt:lpstr>
      <vt:lpstr>Liver</vt:lpstr>
      <vt:lpstr>PowerPoint Presentation</vt:lpstr>
      <vt:lpstr>Portal Venous System</vt:lpstr>
      <vt:lpstr>Histology of the Liver</vt:lpstr>
      <vt:lpstr>Portal Triad</vt:lpstr>
      <vt:lpstr>PowerPoint Presentation</vt:lpstr>
      <vt:lpstr>Gallbladder: Bile Storage</vt:lpstr>
      <vt:lpstr>Clinical Correlation: Jaundice and Gallstones</vt:lpstr>
      <vt:lpstr>Biliary Tree: Pathway of Bile Secretion</vt:lpstr>
      <vt:lpstr>Pancreas: Functions as both an exocrine and endocrine gland.</vt:lpstr>
      <vt:lpstr>Histology of the Pancreas</vt:lpstr>
      <vt:lpstr>PowerPoint Presentation</vt:lpstr>
      <vt:lpstr>Clinical Correlation: Pancreatitis</vt:lpstr>
      <vt:lpstr>Clinical Correlaton: Diseases of the GI Tract</vt:lpstr>
      <vt:lpstr>Clinical Correlation: Diseases of the GI Tract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1028</cp:revision>
  <dcterms:created xsi:type="dcterms:W3CDTF">2015-10-26T14:33:33Z</dcterms:created>
  <dcterms:modified xsi:type="dcterms:W3CDTF">2019-04-18T23:24:45Z</dcterms:modified>
</cp:coreProperties>
</file>