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63"/>
  </p:notesMasterIdLst>
  <p:sldIdLst>
    <p:sldId id="725" r:id="rId3"/>
    <p:sldId id="1001" r:id="rId4"/>
    <p:sldId id="1002" r:id="rId5"/>
    <p:sldId id="1037" r:id="rId6"/>
    <p:sldId id="1003" r:id="rId7"/>
    <p:sldId id="1038" r:id="rId8"/>
    <p:sldId id="1005" r:id="rId9"/>
    <p:sldId id="1006" r:id="rId10"/>
    <p:sldId id="1007" r:id="rId11"/>
    <p:sldId id="1008" r:id="rId12"/>
    <p:sldId id="1010" r:id="rId13"/>
    <p:sldId id="1052" r:id="rId14"/>
    <p:sldId id="1011" r:id="rId15"/>
    <p:sldId id="1049" r:id="rId16"/>
    <p:sldId id="1048" r:id="rId17"/>
    <p:sldId id="1046" r:id="rId18"/>
    <p:sldId id="1053" r:id="rId19"/>
    <p:sldId id="1054" r:id="rId20"/>
    <p:sldId id="1055" r:id="rId21"/>
    <p:sldId id="1056" r:id="rId22"/>
    <p:sldId id="1057" r:id="rId23"/>
    <p:sldId id="1071" r:id="rId24"/>
    <p:sldId id="1041" r:id="rId25"/>
    <p:sldId id="1013" r:id="rId26"/>
    <p:sldId id="1069" r:id="rId27"/>
    <p:sldId id="1040" r:id="rId28"/>
    <p:sldId id="1014" r:id="rId29"/>
    <p:sldId id="1016" r:id="rId30"/>
    <p:sldId id="1058" r:id="rId31"/>
    <p:sldId id="1039" r:id="rId32"/>
    <p:sldId id="1018" r:id="rId33"/>
    <p:sldId id="1019" r:id="rId34"/>
    <p:sldId id="1045" r:id="rId35"/>
    <p:sldId id="1042" r:id="rId36"/>
    <p:sldId id="1043" r:id="rId37"/>
    <p:sldId id="1044" r:id="rId38"/>
    <p:sldId id="1020" r:id="rId39"/>
    <p:sldId id="1021" r:id="rId40"/>
    <p:sldId id="1022" r:id="rId41"/>
    <p:sldId id="1076" r:id="rId42"/>
    <p:sldId id="1072" r:id="rId43"/>
    <p:sldId id="1073" r:id="rId44"/>
    <p:sldId id="1075" r:id="rId45"/>
    <p:sldId id="1023" r:id="rId46"/>
    <p:sldId id="1061" r:id="rId47"/>
    <p:sldId id="1060" r:id="rId48"/>
    <p:sldId id="1024" r:id="rId49"/>
    <p:sldId id="1070" r:id="rId50"/>
    <p:sldId id="1063" r:id="rId51"/>
    <p:sldId id="1064" r:id="rId52"/>
    <p:sldId id="1062" r:id="rId53"/>
    <p:sldId id="1065" r:id="rId54"/>
    <p:sldId id="1066" r:id="rId55"/>
    <p:sldId id="1067" r:id="rId56"/>
    <p:sldId id="1047" r:id="rId57"/>
    <p:sldId id="1077" r:id="rId58"/>
    <p:sldId id="1068" r:id="rId59"/>
    <p:sldId id="1059" r:id="rId60"/>
    <p:sldId id="1051" r:id="rId61"/>
    <p:sldId id="103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9"/>
    <a:srgbClr val="004DE6"/>
    <a:srgbClr val="9BDBFB"/>
    <a:srgbClr val="4CB5C0"/>
    <a:srgbClr val="FF3399"/>
    <a:srgbClr val="FFFF00"/>
    <a:srgbClr val="93ACDD"/>
    <a:srgbClr val="FF6600"/>
    <a:srgbClr val="9966FF"/>
    <a:srgbClr val="4D7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http://radiologypics.files.wordpress.com/2013/03/chest-anatomy.jpg and http://images.radiopaedia.org/images/25152/dac5127f97a7a555e1d6e52431adda_thumb.jpg,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5580-F60D-40FD-8660-42D517EF42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1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Patton A&amp;P 8e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3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http://cancerinfo.tri-kobe.org/Media/EN/CDR0000713970.jpg,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44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http://static.bandbacktogether.com/media/images/2012/06/nose.jpg,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4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https://upload.wikimedia.org/wikipedia/commons/8/89/Blausen_0861_Tonsils%26Throat_Anatomy2.png,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18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Retrieved</a:t>
            </a:r>
            <a:r>
              <a:rPr lang="en-US" altLang="en-US" baseline="0" dirty="0" smtClean="0"/>
              <a:t> from http://www.lnwh.nhs.uk/EasysiteWeb/getresource.axd?AssetID=2354&amp;type=custom&amp;servicetype=Inline&amp;customSizeId=13, 2016</a:t>
            </a:r>
            <a:endParaRPr lang="en-US" alt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3F3F51-A67E-4972-9A7A-12C4C8204CF1}" type="slidenum">
              <a:rPr lang="en-US" altLang="en-US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3995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 A&amp;P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73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 A&amp;P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48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http://image.slidesharecdn.com/ch24lecturepresentation-140913124216-phpapp01/95/dr-b-ch-24lecturepresentation-10-638.jpg?cb=1410612249,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22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10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6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https://classconnection.s3.amazonaws.com/684/flashcards/4266684/jpg/slide9-1438A41ACB55FBCA30A.jpg,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65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61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 A&amp;P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25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https://classconnection.s3.amazonaws.com/684/flashcards/4266684/jpg/slide9-1438A41ACB55FBCA30A.jpg,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59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78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86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74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 A&amp;P</a:t>
            </a:r>
            <a:r>
              <a:rPr lang="en-US" baseline="0" dirty="0" smtClean="0"/>
              <a:t>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40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42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 A&amp;P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0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</a:t>
            </a:r>
            <a:r>
              <a:rPr lang="en-US" baseline="0" dirty="0" smtClean="0"/>
              <a:t> A&amp;P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6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http://fce-study.netdna-ssl.com/2/images/upload-flashcards/03/35/05/3033505_m.png,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77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82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84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http://image.slidesharecdn.com/histologyofrespiratorysystem-101114213925-phpapp02/95/histology-of-respiratory-system-19-638.jpg?cb=1422666414,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9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Patton A&amp;P 8e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63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https://upload.wikimedia.org/wikipedia/commons/2/2e/Blausen_0872_UpperRespiratorySystem.png,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6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Saladin A&amp;P The Unity of Form</a:t>
            </a:r>
            <a:r>
              <a:rPr lang="en-US" baseline="0" dirty="0" smtClean="0"/>
              <a:t>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9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https://classconnection.s3.amazonaws.com/731/flashcards/647731/jpg/photos_9a62ba78-5b61-4dc4-834f-6bb6d48771991317768387873.jpg,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0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http://static.bandbacktogether.com/media/images/2012/06/nose.jpg,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4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Patton A&amp;P 8e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84AAB-9680-43B6-9C61-3BE00699E22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DCBC-F301-4E5A-90C4-82531D87EAB8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7D58-C3CF-4E25-B190-C675436AB74C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79F5-ACA1-426D-8320-482D454AE5E2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F155-C9D6-486D-A85A-AA9E895C5D12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1457-3635-4ACF-9340-5BE64E2DD322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1C7C-E743-4DB0-894E-A8378F73CF24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7C71-45B1-4339-9343-67ACC85A1E20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548A-F5D1-40F4-93B2-473EA0E03106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72E2-8C7A-4C9D-BDDD-21C307B01B3F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0F56-EE48-4871-8D46-1830B0BA5544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9285-94F9-4224-A582-571C50939499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24F1-1837-4C22-ACEF-C1AAEFB475EA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5C9C5-56BC-4A91-8918-AF798FC9F380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3B4C-3FB2-4D34-9D53-CD6B38650261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6D60-6D44-4172-B65E-A8D32F6CB3F8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4DCA-D44B-4AC4-A5A7-4E94F0064C71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AF44-DF94-4C92-907F-862D179C6FB5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67D6-270C-413E-8ADA-BD8F779D4AC4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119D-58FF-4CCF-B3B3-F0733E81F7C8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ED964-3A8F-4C18-9C3A-59A3CB525D39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3A56-9B50-4735-8008-DF1973DC3219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A50F-C93D-414F-AD79-08673C18ED9A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FD8414-0A06-4F51-82F5-1BF0ED7A794F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7B2063C-41EE-4D32-A486-C32A074CE901}" type="datetime1">
              <a:rPr lang="en-US" smtClean="0"/>
              <a:pPr/>
              <a:t>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GiPZf7njq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NcV6yAfq-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XGds2GAvGQ" TargetMode="External"/><Relationship Id="rId2" Type="http://schemas.openxmlformats.org/officeDocument/2006/relationships/hyperlink" Target="https://www.youtube.com/watch?v=mJedwz_r2Pc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JrON_sm5gc" TargetMode="External"/><Relationship Id="rId2" Type="http://schemas.openxmlformats.org/officeDocument/2006/relationships/hyperlink" Target="https://www.youtube.com/watch?v=_Ph9tlaUSfo" TargetMode="Externa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8340" y="734729"/>
            <a:ext cx="3642056" cy="275834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BI 233 Laboratory </a:t>
            </a: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Respiratory</a:t>
            </a:r>
            <a:r>
              <a:rPr lang="en-US" sz="4000" dirty="0">
                <a:latin typeface="Calibri Light" panose="020F0302020204030204" pitchFamily="34" charset="0"/>
              </a:rPr>
              <a:t/>
            </a:r>
            <a:br>
              <a:rPr lang="en-US" sz="4000" dirty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System</a:t>
            </a:r>
            <a:r>
              <a:rPr lang="en-US" sz="4000" dirty="0">
                <a:latin typeface="Calibri Light" panose="020F0302020204030204" pitchFamily="34" charset="0"/>
              </a:rPr>
              <a:t/>
            </a:r>
            <a:br>
              <a:rPr lang="en-US" sz="4000" dirty="0">
                <a:latin typeface="Calibri Light" panose="020F0302020204030204" pitchFamily="34" charset="0"/>
              </a:rPr>
            </a:b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Content Placeholder 6" descr="http://radiologypics.files.wordpress.com/2013/03/chest-anatomy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51" y="778421"/>
            <a:ext cx="3103870" cy="308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 descr="http://www.barnesjewish.org/upload/images/BJH/USNewsFiles/BB%20pre%20xr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19" y="2971795"/>
            <a:ext cx="3154211" cy="30838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6"/>
          <p:cNvSpPr txBox="1">
            <a:spLocks noChangeArrowheads="1"/>
          </p:cNvSpPr>
          <p:nvPr/>
        </p:nvSpPr>
        <p:spPr bwMode="auto">
          <a:xfrm>
            <a:off x="8110940" y="6055691"/>
            <a:ext cx="34944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Abnormal Chest X-Ray: Cystic Fibrosis</a:t>
            </a:r>
          </a:p>
        </p:txBody>
      </p:sp>
      <p:sp>
        <p:nvSpPr>
          <p:cNvPr id="10" name="Rectangle 16"/>
          <p:cNvSpPr txBox="1">
            <a:spLocks noChangeArrowheads="1"/>
          </p:cNvSpPr>
          <p:nvPr/>
        </p:nvSpPr>
        <p:spPr bwMode="auto">
          <a:xfrm>
            <a:off x="4358427" y="3929063"/>
            <a:ext cx="3276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Normal Chest </a:t>
            </a:r>
            <a:r>
              <a:rPr lang="en-US" altLang="en-US" sz="1600" b="1" dirty="0" smtClean="0"/>
              <a:t>X-Ray 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002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Mucosa: </a:t>
            </a:r>
            <a:r>
              <a:rPr lang="en-US" b="1" u="sng" dirty="0" smtClean="0">
                <a:latin typeface="Calibri Light" panose="020F0302020204030204" pitchFamily="34" charset="0"/>
              </a:rPr>
              <a:t>Pseudostratified Columnar Ciliated </a:t>
            </a:r>
            <a:r>
              <a:rPr lang="en-US" dirty="0" smtClean="0">
                <a:latin typeface="Calibri Light" panose="020F0302020204030204" pitchFamily="34" charset="0"/>
              </a:rPr>
              <a:t>Epithelium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" y="1908236"/>
            <a:ext cx="5181600" cy="403172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63570" y="1673352"/>
            <a:ext cx="6828430" cy="4718304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Olfactory mucosa lines roof of nasal fossa.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Respiratory mucosa lines rest of nasal cavity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Pseudostratified columnar ciliated epithelium</a:t>
            </a:r>
            <a:r>
              <a:rPr lang="en-US" altLang="en-US" sz="2200" dirty="0" smtClean="0">
                <a:latin typeface="Calibri" panose="020F0502020204030204" pitchFamily="34" charset="0"/>
              </a:rPr>
              <a:t> (PCCE).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Defensive role of mucosa.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Mucus (from goblet cells) traps inhaled particles.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Bacteria destroyed by lysozyme.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Cilia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Drive debris-laden mucus into pharynx to be swallowed or expectorated.</a:t>
            </a:r>
          </a:p>
          <a:p>
            <a:pPr marL="274320" lvl="1" indent="0">
              <a:spcBef>
                <a:spcPts val="200"/>
              </a:spcBef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Paranasal Sinuses: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altLang="en-US" dirty="0">
                <a:latin typeface="Calibri Light" panose="020F0302020204030204" pitchFamily="34" charset="0"/>
              </a:rPr>
              <a:t>Cavities within </a:t>
            </a:r>
            <a:r>
              <a:rPr lang="en-US" altLang="en-US" dirty="0" smtClean="0">
                <a:latin typeface="Calibri Light" panose="020F0302020204030204" pitchFamily="34" charset="0"/>
              </a:rPr>
              <a:t>Bones Surrounding </a:t>
            </a:r>
            <a:r>
              <a:rPr lang="en-US" altLang="en-US" dirty="0">
                <a:latin typeface="Calibri Light" panose="020F0302020204030204" pitchFamily="34" charset="0"/>
              </a:rPr>
              <a:t>N</a:t>
            </a:r>
            <a:r>
              <a:rPr lang="en-US" altLang="en-US" dirty="0" smtClean="0">
                <a:latin typeface="Calibri Light" panose="020F0302020204030204" pitchFamily="34" charset="0"/>
              </a:rPr>
              <a:t>asal Cavity </a:t>
            </a:r>
            <a:r>
              <a:rPr lang="en-US" altLang="en-US" dirty="0">
                <a:latin typeface="Calibri Light" panose="020F0302020204030204" pitchFamily="34" charset="0"/>
              </a:rPr>
              <a:t/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330" y="1778000"/>
            <a:ext cx="7978633" cy="4738948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Air conducting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spaces</a:t>
            </a:r>
            <a:r>
              <a:rPr lang="en-US" altLang="en-US" sz="2200" dirty="0" smtClean="0">
                <a:latin typeface="Calibri" panose="020F0502020204030204" pitchFamily="34" charset="0"/>
              </a:rPr>
              <a:t> that  open and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drain into nasal cavity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Lined with respiratory epithelium.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Located in the following bones: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Frontal bone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Sphenoid bone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Ethmoid bone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Maxillary bone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Function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Lighten</a:t>
            </a:r>
            <a:r>
              <a:rPr lang="en-US" altLang="en-US" sz="2200" dirty="0" smtClean="0">
                <a:latin typeface="Calibri" panose="020F0502020204030204" pitchFamily="34" charset="0"/>
              </a:rPr>
              <a:t> the skull.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Act as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resonance</a:t>
            </a:r>
            <a:r>
              <a:rPr lang="en-US" altLang="en-US" sz="2200" dirty="0" smtClean="0">
                <a:latin typeface="Calibri" panose="020F0502020204030204" pitchFamily="34" charset="0"/>
              </a:rPr>
              <a:t> chambers for speech.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Produce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mucus</a:t>
            </a:r>
            <a:r>
              <a:rPr lang="en-US" altLang="en-US" sz="2200" dirty="0" smtClean="0">
                <a:latin typeface="Calibri" panose="020F0502020204030204" pitchFamily="34" charset="0"/>
              </a:rPr>
              <a:t> that drains into the nasal cavity.</a:t>
            </a: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89" y="2217928"/>
            <a:ext cx="5206838" cy="44944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768084" y="4069687"/>
            <a:ext cx="1017516" cy="1239292"/>
          </a:xfrm>
          <a:prstGeom prst="roundRect">
            <a:avLst/>
          </a:prstGeom>
          <a:noFill/>
          <a:ln w="5715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161362" y="2217927"/>
            <a:ext cx="1064526" cy="1021662"/>
          </a:xfrm>
          <a:prstGeom prst="roundRect">
            <a:avLst/>
          </a:prstGeom>
          <a:noFill/>
          <a:ln w="5715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583680" y="4547478"/>
            <a:ext cx="1026758" cy="268366"/>
          </a:xfrm>
          <a:prstGeom prst="roundRect">
            <a:avLst/>
          </a:prstGeom>
          <a:noFill/>
          <a:ln w="5715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" y="0"/>
            <a:ext cx="10363200" cy="7772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Pharynx: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Pathway for Respiratory and Digestive Tract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8364" y="1878330"/>
            <a:ext cx="4694830" cy="466267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907" y="1673352"/>
            <a:ext cx="7665493" cy="518464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>
                <a:latin typeface="Calibri" panose="020F0502020204030204" pitchFamily="34" charset="0"/>
              </a:rPr>
              <a:t>Three distinct regions</a:t>
            </a:r>
            <a:r>
              <a:rPr lang="en-US" altLang="en-US" sz="2200" dirty="0">
                <a:latin typeface="Calibri" panose="020F0502020204030204" pitchFamily="34" charset="0"/>
              </a:rPr>
              <a:t>:</a:t>
            </a:r>
          </a:p>
          <a:p>
            <a:pPr marL="82296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Nasopharynx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PCCE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- Pseudostratified </a:t>
            </a:r>
            <a:r>
              <a:rPr lang="en-US" altLang="en-US" sz="2200" u="sng" dirty="0">
                <a:latin typeface="Calibri" panose="020F0502020204030204" pitchFamily="34" charset="0"/>
              </a:rPr>
              <a:t>columnar ciliated </a:t>
            </a:r>
            <a:r>
              <a:rPr lang="en-US" altLang="en-US" sz="2200" dirty="0">
                <a:latin typeface="Calibri" panose="020F0502020204030204" pitchFamily="34" charset="0"/>
              </a:rPr>
              <a:t>epithelium tissue.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Posterior to </a:t>
            </a:r>
            <a:r>
              <a:rPr lang="en-US" altLang="en-US" sz="2200" dirty="0" smtClean="0">
                <a:latin typeface="Calibri" panose="020F0502020204030204" pitchFamily="34" charset="0"/>
              </a:rPr>
              <a:t>nasal cavity, </a:t>
            </a:r>
            <a:r>
              <a:rPr lang="en-US" altLang="en-US" sz="2200" dirty="0">
                <a:latin typeface="Calibri" panose="020F0502020204030204" pitchFamily="34" charset="0"/>
              </a:rPr>
              <a:t>dorsal to soft palate.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Receives auditory tubes and contains </a:t>
            </a:r>
            <a:r>
              <a:rPr lang="en-US" altLang="en-US" sz="2200" b="1" dirty="0">
                <a:latin typeface="Calibri" panose="020F0502020204030204" pitchFamily="34" charset="0"/>
              </a:rPr>
              <a:t>pharyngeal tonsil</a:t>
            </a:r>
            <a:r>
              <a:rPr lang="en-US" altLang="en-US" sz="2200" dirty="0">
                <a:latin typeface="Calibri" panose="020F0502020204030204" pitchFamily="34" charset="0"/>
              </a:rPr>
              <a:t>.</a:t>
            </a:r>
          </a:p>
          <a:p>
            <a:pPr marL="82296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Oropharynx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SSE -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Stratified </a:t>
            </a:r>
            <a:r>
              <a:rPr lang="en-US" altLang="en-US" sz="2200" u="sng" dirty="0">
                <a:latin typeface="Calibri" panose="020F0502020204030204" pitchFamily="34" charset="0"/>
              </a:rPr>
              <a:t>squamous </a:t>
            </a:r>
            <a:r>
              <a:rPr lang="en-US" altLang="en-US" sz="2200" dirty="0">
                <a:latin typeface="Calibri" panose="020F0502020204030204" pitchFamily="34" charset="0"/>
              </a:rPr>
              <a:t>epithelium.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Space between soft palate and root of tongue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Common passageway for food and air.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Contains palatine and lingual tonsils.</a:t>
            </a:r>
          </a:p>
          <a:p>
            <a:pPr marL="822960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Laryngopharynx</a:t>
            </a:r>
            <a:r>
              <a:rPr lang="en-US" altLang="en-US" sz="2200" dirty="0" smtClean="0">
                <a:latin typeface="Calibri" panose="020F0502020204030204" pitchFamily="34" charset="0"/>
              </a:rPr>
              <a:t> (hypopharynx)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SSE -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Stratified </a:t>
            </a:r>
            <a:r>
              <a:rPr lang="en-US" altLang="en-US" sz="2200" u="sng" dirty="0">
                <a:latin typeface="Calibri" panose="020F0502020204030204" pitchFamily="34" charset="0"/>
              </a:rPr>
              <a:t>squamous </a:t>
            </a:r>
            <a:r>
              <a:rPr lang="en-US" altLang="en-US" sz="2200" dirty="0">
                <a:latin typeface="Calibri" panose="020F0502020204030204" pitchFamily="34" charset="0"/>
              </a:rPr>
              <a:t>epithelium.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Hyoid bone to cricoid cartilage (inferior end of larynx).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0" name="Picture 2" descr="http://static.bandbacktogether.com/media/images/2012/06/no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66" y="1028700"/>
            <a:ext cx="5209606" cy="53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53281" y="2090929"/>
            <a:ext cx="6769668" cy="343527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itchFamily="34" charset="0"/>
              </a:rPr>
              <a:t>AKA: Eustachian tube</a:t>
            </a:r>
            <a:endParaRPr lang="en-US" altLang="en-US" sz="2200" dirty="0">
              <a:latin typeface="Calibri" pitchFamily="34" charset="0"/>
            </a:endParaRPr>
          </a:p>
          <a:p>
            <a:pPr lvl="1">
              <a:buFont typeface="Arial" pitchFamily="34" charset="0"/>
              <a:buChar char="‒"/>
            </a:pPr>
            <a:r>
              <a:rPr lang="en-US" sz="2200" dirty="0">
                <a:latin typeface="Calibri" pitchFamily="34" charset="0"/>
              </a:rPr>
              <a:t>Links middle ear to nasopharynx.</a:t>
            </a:r>
          </a:p>
          <a:p>
            <a:pPr lvl="1">
              <a:buFont typeface="Arial" pitchFamily="34" charset="0"/>
              <a:buChar char="‒"/>
            </a:pPr>
            <a:r>
              <a:rPr lang="en-US" sz="2200" dirty="0">
                <a:latin typeface="Calibri" pitchFamily="34" charset="0"/>
              </a:rPr>
              <a:t>Function is to protect, aerate and drain middle ear (and mastoid).</a:t>
            </a:r>
          </a:p>
          <a:p>
            <a:pPr lvl="1">
              <a:buFont typeface="Arial" pitchFamily="34" charset="0"/>
              <a:buChar char="‒"/>
            </a:pPr>
            <a:r>
              <a:rPr lang="en-US" sz="2200" dirty="0">
                <a:latin typeface="Calibri" pitchFamily="34" charset="0"/>
              </a:rPr>
              <a:t>Occlusion leads to development of middle ear inflammation (otitis media).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endParaRPr lang="en-US" altLang="en-US" dirty="0" smtClean="0">
              <a:latin typeface="Calibri" pitchFamily="34" charset="0"/>
            </a:endParaRPr>
          </a:p>
          <a:p>
            <a:pPr lvl="1">
              <a:spcBef>
                <a:spcPts val="200"/>
              </a:spcBef>
              <a:buFont typeface="Calibri" pitchFamily="34" charset="0"/>
              <a:buChar char="‒"/>
            </a:pPr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787400"/>
            <a:ext cx="3820615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Auditory Tube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754851" y="4278702"/>
            <a:ext cx="1216325" cy="586596"/>
          </a:xfrm>
          <a:prstGeom prst="roundRect">
            <a:avLst/>
          </a:prstGeom>
          <a:noFill/>
          <a:ln w="3810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0324861" y="3338422"/>
            <a:ext cx="534837" cy="577971"/>
          </a:xfrm>
          <a:prstGeom prst="ellipse">
            <a:avLst/>
          </a:prstGeom>
          <a:noFill/>
          <a:ln w="38100">
            <a:solidFill>
              <a:srgbClr val="004DE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itchFamily="34" charset="0"/>
              </a:rPr>
              <a:t>Tonsils</a:t>
            </a:r>
            <a:endParaRPr lang="en-US" dirty="0">
              <a:latin typeface="Calibr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485" y="1673352"/>
            <a:ext cx="6395049" cy="4718304"/>
          </a:xfrm>
        </p:spPr>
        <p:txBody>
          <a:bodyPr/>
          <a:lstStyle/>
          <a:p>
            <a:r>
              <a:rPr lang="en-US" sz="2200" dirty="0" smtClean="0">
                <a:latin typeface="Calibri" pitchFamily="34" charset="0"/>
              </a:rPr>
              <a:t>Tonsils are </a:t>
            </a:r>
            <a:r>
              <a:rPr lang="en-US" sz="2200" u="sng" dirty="0" smtClean="0">
                <a:latin typeface="Calibri" pitchFamily="34" charset="0"/>
              </a:rPr>
              <a:t>lymphoid</a:t>
            </a:r>
            <a:r>
              <a:rPr lang="en-US" sz="2200" dirty="0" smtClean="0">
                <a:latin typeface="Calibri" pitchFamily="34" charset="0"/>
              </a:rPr>
              <a:t> tissue.</a:t>
            </a:r>
          </a:p>
          <a:p>
            <a:r>
              <a:rPr lang="en-US" sz="2200" dirty="0" smtClean="0">
                <a:latin typeface="Calibri" pitchFamily="34" charset="0"/>
              </a:rPr>
              <a:t>First line of defense of nasal and oral cavities.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itchFamily="34" charset="0"/>
              </a:rPr>
              <a:t>Pharyngeal (adenoid)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itchFamily="34" charset="0"/>
              </a:rPr>
              <a:t>Palatine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itchFamily="34" charset="0"/>
              </a:rPr>
              <a:t>Lingual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482" y="1552454"/>
            <a:ext cx="47180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8919717" y="2570673"/>
            <a:ext cx="621098" cy="6469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210136" y="3571335"/>
            <a:ext cx="416943" cy="40544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241772" y="4226943"/>
            <a:ext cx="324921" cy="31628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90582" y="4675517"/>
            <a:ext cx="1061048" cy="32780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66950" y="3447758"/>
            <a:ext cx="839624" cy="3996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49047" y="1814575"/>
            <a:ext cx="1429109" cy="4024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latin typeface="Calibri Light" pitchFamily="34" charset="0"/>
              </a:rPr>
              <a:t>Uvula:</a:t>
            </a:r>
            <a:br>
              <a:rPr lang="en-US" altLang="en-US" dirty="0" smtClean="0">
                <a:latin typeface="Calibri Light" pitchFamily="34" charset="0"/>
              </a:rPr>
            </a:br>
            <a:r>
              <a:rPr lang="en-US" altLang="en-US" dirty="0" smtClean="0">
                <a:latin typeface="Calibri Light" pitchFamily="34" charset="0"/>
              </a:rPr>
              <a:t>Helps close off nasopharynx.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0290" y="1824476"/>
            <a:ext cx="9681732" cy="1746849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200" dirty="0" smtClean="0">
                <a:latin typeface="Calibri" pitchFamily="34" charset="0"/>
              </a:rPr>
              <a:t>Small, fleshy, conical body projecting downward from middle of soft palate. </a:t>
            </a:r>
            <a:endParaRPr lang="en-US" altLang="en-US" sz="2200" dirty="0" smtClean="0">
              <a:latin typeface="Calibri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itchFamily="34" charset="0"/>
              </a:rPr>
              <a:t>During swallowing</a:t>
            </a:r>
          </a:p>
          <a:p>
            <a:pPr lvl="1">
              <a:spcBef>
                <a:spcPts val="200"/>
              </a:spcBef>
              <a:buFont typeface="Calibri" pitchFamily="34" charset="0"/>
              <a:buChar char="‒"/>
            </a:pPr>
            <a:r>
              <a:rPr lang="en-US" altLang="en-US" sz="2200" dirty="0" smtClean="0">
                <a:latin typeface="Calibri" pitchFamily="34" charset="0"/>
              </a:rPr>
              <a:t>Soft palate elevates and uvula </a:t>
            </a:r>
            <a:r>
              <a:rPr lang="en-US" altLang="en-US" sz="2200" u="sng" dirty="0" smtClean="0">
                <a:latin typeface="Calibri" pitchFamily="34" charset="0"/>
              </a:rPr>
              <a:t>helps closes off  nasopharynx</a:t>
            </a:r>
            <a:r>
              <a:rPr lang="en-US" altLang="en-US" sz="2200" dirty="0" smtClean="0">
                <a:latin typeface="Calibri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itchFamily="34" charset="0"/>
              <a:buChar char="‒"/>
            </a:pPr>
            <a:r>
              <a:rPr lang="en-US" altLang="en-US" sz="2200" dirty="0" smtClean="0">
                <a:latin typeface="Calibri" pitchFamily="34" charset="0"/>
              </a:rPr>
              <a:t>Prevents food and fluids from entering nasal cavity.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072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F35F59-2142-4DF2-883F-017518A5EA9B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 dirty="0">
              <a:solidFill>
                <a:schemeClr val="folHlink"/>
              </a:solidFill>
            </a:endParaRPr>
          </a:p>
        </p:txBody>
      </p:sp>
      <p:pic>
        <p:nvPicPr>
          <p:cNvPr id="38914" name="Picture 2" descr="http://www.lnwh.nhs.uk/EasysiteWeb/getresource.axd?AssetID=2354&amp;type=custom&amp;servicetype=Inline&amp;customSizeId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68" y="3551207"/>
            <a:ext cx="4067175" cy="304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2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18288"/>
            <a:ext cx="8902700" cy="669375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3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4" y="0"/>
            <a:ext cx="9272886" cy="695466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8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48455"/>
            <a:ext cx="11535249" cy="6906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Organs of the Respiratory System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97599" y="1673352"/>
            <a:ext cx="5853373" cy="4718304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Nose</a:t>
            </a:r>
          </a:p>
          <a:p>
            <a:pPr>
              <a:spcBef>
                <a:spcPct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Pharynx</a:t>
            </a:r>
          </a:p>
          <a:p>
            <a:pPr>
              <a:spcBef>
                <a:spcPct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Larynx</a:t>
            </a:r>
          </a:p>
          <a:p>
            <a:pPr>
              <a:spcBef>
                <a:spcPct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Trachea</a:t>
            </a:r>
          </a:p>
          <a:p>
            <a:pPr>
              <a:spcBef>
                <a:spcPct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Bronchi</a:t>
            </a:r>
          </a:p>
          <a:p>
            <a:pPr>
              <a:spcBef>
                <a:spcPct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Lungs</a:t>
            </a:r>
            <a:r>
              <a:rPr lang="en-US" altLang="en-US" sz="22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  <a:cs typeface="Arial" panose="020B0604020202020204" pitchFamily="34" charset="0"/>
              </a:rPr>
              <a:t>Bronchi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  <a:cs typeface="Arial" panose="020B0604020202020204" pitchFamily="34" charset="0"/>
              </a:rPr>
              <a:t>Bronchioles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Alveoli</a:t>
            </a:r>
          </a:p>
          <a:p>
            <a:pPr>
              <a:spcBef>
                <a:spcPct val="0"/>
              </a:spcBef>
            </a:pPr>
            <a:endParaRPr lang="en-US" altLang="en-US" sz="1800" dirty="0"/>
          </a:p>
          <a:p>
            <a:pPr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buNone/>
            </a:pPr>
            <a:r>
              <a:rPr lang="en-US" sz="2200" dirty="0">
                <a:hlinkClick r:id="rId3"/>
              </a:rPr>
              <a:t>Kahn Academy video on respiratory anatomy</a:t>
            </a:r>
            <a:endParaRPr lang="en-US" sz="22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2" y="1316599"/>
            <a:ext cx="5149755" cy="5431809"/>
          </a:xfrm>
        </p:spPr>
      </p:pic>
    </p:spTree>
    <p:extLst>
      <p:ext uri="{BB962C8B-B14F-4D97-AF65-F5344CB8AC3E}">
        <p14:creationId xmlns:p14="http://schemas.microsoft.com/office/powerpoint/2010/main" val="41835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94" y="0"/>
            <a:ext cx="7276012" cy="85896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57" y="182880"/>
            <a:ext cx="7064738" cy="695348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5" y="210531"/>
            <a:ext cx="8231746" cy="65641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3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Anatomy of the Larynx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709928"/>
            <a:ext cx="8453120" cy="456698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90514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Larynx: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Forms Portion of Airway to Lung and Produces Phonation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51591" y="1825624"/>
            <a:ext cx="6463358" cy="5032375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Positioned between root of tongue and upper end of trachea.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Structures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Epiglottis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Flap of tissue guarding glottis, directs food and drink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esophagus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Elastic cartilage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Glottis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Superior opening.</a:t>
            </a:r>
          </a:p>
          <a:p>
            <a:pPr lvl="2"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Consists of </a:t>
            </a:r>
            <a:r>
              <a:rPr lang="en-US" sz="2200" b="1" dirty="0">
                <a:latin typeface="Calibri" panose="020F0502020204030204" pitchFamily="34" charset="0"/>
              </a:rPr>
              <a:t>vocal cords </a:t>
            </a:r>
            <a:r>
              <a:rPr lang="en-US" sz="2200" dirty="0" smtClean="0">
                <a:latin typeface="Calibri" panose="020F0502020204030204" pitchFamily="34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</a:rPr>
              <a:t>rima glottis </a:t>
            </a:r>
            <a:r>
              <a:rPr lang="en-US" sz="2200" dirty="0">
                <a:latin typeface="Calibri" panose="020F0502020204030204" pitchFamily="34" charset="0"/>
              </a:rPr>
              <a:t>(</a:t>
            </a:r>
            <a:r>
              <a:rPr lang="en-US" sz="2200" dirty="0" err="1">
                <a:latin typeface="Calibri" panose="020F0502020204030204" pitchFamily="34" charset="0"/>
              </a:rPr>
              <a:t>glottidis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</a:p>
          <a:p>
            <a:pPr lvl="2">
              <a:spcBef>
                <a:spcPts val="200"/>
              </a:spcBef>
            </a:pP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altLang="en-US" sz="2600" dirty="0" smtClean="0">
                <a:latin typeface="Calibri" panose="020F0502020204030204" pitchFamily="34" charset="0"/>
                <a:hlinkClick r:id="rId3"/>
              </a:rPr>
              <a:t>Swallowing Video</a:t>
            </a:r>
            <a:endParaRPr lang="en-US" altLang="en-US" sz="260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85" y="2172554"/>
            <a:ext cx="5617028" cy="365748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528"/>
            <a:ext cx="9193074" cy="32841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9" y="916890"/>
            <a:ext cx="5122537" cy="532743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Cartilage and Ligaments of the Larynx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3869" y="1672917"/>
            <a:ext cx="6117103" cy="4718304"/>
          </a:xfrm>
        </p:spPr>
        <p:txBody>
          <a:bodyPr>
            <a:normAutofit/>
          </a:bodyPr>
          <a:lstStyle/>
          <a:p>
            <a:r>
              <a:rPr lang="en-US" sz="2200" b="1" u="sng" dirty="0" smtClean="0">
                <a:latin typeface="Calibri" panose="020F0502020204030204" pitchFamily="34" charset="0"/>
              </a:rPr>
              <a:t>Thyroid</a:t>
            </a:r>
            <a:r>
              <a:rPr lang="en-US" sz="2200" dirty="0" smtClean="0">
                <a:latin typeface="Calibri" panose="020F0502020204030204" pitchFamily="34" charset="0"/>
              </a:rPr>
              <a:t> cartilage (“Adam’s apple”/hyaline cartilage)</a:t>
            </a:r>
          </a:p>
          <a:p>
            <a:r>
              <a:rPr lang="en-US" sz="2200" b="1" u="sng" dirty="0" smtClean="0">
                <a:latin typeface="Calibri" panose="020F0502020204030204" pitchFamily="34" charset="0"/>
              </a:rPr>
              <a:t>Cricoid</a:t>
            </a:r>
            <a:r>
              <a:rPr lang="en-US" sz="2200" dirty="0" smtClean="0">
                <a:latin typeface="Calibri" panose="020F0502020204030204" pitchFamily="34" charset="0"/>
              </a:rPr>
              <a:t> cartilage (hyaline cartilage)</a:t>
            </a:r>
          </a:p>
          <a:p>
            <a:r>
              <a:rPr lang="en-US" sz="2200" b="1" u="sng" dirty="0" smtClean="0">
                <a:latin typeface="Calibri" panose="020F0502020204030204" pitchFamily="34" charset="0"/>
              </a:rPr>
              <a:t>Cricothyroid</a:t>
            </a:r>
            <a:r>
              <a:rPr lang="en-US" sz="2200" dirty="0" smtClean="0">
                <a:latin typeface="Calibri" panose="020F0502020204030204" pitchFamily="34" charset="0"/>
              </a:rPr>
              <a:t> ligament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dirty="0" smtClean="0">
                <a:latin typeface="Calibri" panose="020F0502020204030204" pitchFamily="34" charset="0"/>
              </a:rPr>
              <a:t>Site of emergent cricothyrotomy.</a:t>
            </a:r>
          </a:p>
          <a:p>
            <a:r>
              <a:rPr lang="en-US" sz="2200" b="1" u="sng" dirty="0" smtClean="0">
                <a:latin typeface="Calibri" panose="020F0502020204030204" pitchFamily="34" charset="0"/>
              </a:rPr>
              <a:t>Thyrohyoid</a:t>
            </a:r>
            <a:r>
              <a:rPr lang="en-US" sz="2200" dirty="0" smtClean="0">
                <a:latin typeface="Calibri" panose="020F0502020204030204" pitchFamily="34" charset="0"/>
              </a:rPr>
              <a:t> membrane</a:t>
            </a:r>
          </a:p>
          <a:p>
            <a:r>
              <a:rPr lang="en-US" sz="2200" b="1" u="sng" dirty="0" smtClean="0">
                <a:latin typeface="Calibri" panose="020F0502020204030204" pitchFamily="34" charset="0"/>
              </a:rPr>
              <a:t>Tracheal cartilage </a:t>
            </a:r>
            <a:r>
              <a:rPr lang="en-US" sz="2200" dirty="0" smtClean="0">
                <a:latin typeface="Calibri" panose="020F0502020204030204" pitchFamily="34" charset="0"/>
              </a:rPr>
              <a:t>(</a:t>
            </a:r>
            <a:r>
              <a:rPr 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hyaline cartilage</a:t>
            </a:r>
            <a:r>
              <a:rPr lang="en-US" sz="22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200" b="1" u="sng" dirty="0" smtClean="0">
                <a:latin typeface="Calibri" panose="020F0502020204030204" pitchFamily="34" charset="0"/>
              </a:rPr>
              <a:t>Hyoid bone</a:t>
            </a:r>
            <a:endParaRPr lang="en-US" sz="2200" b="1" u="sng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6" name="Picture 2" descr="http://image.slidesharecdn.com/ch24lecturepresentation-140913124216-phpapp01/95/dr-b-ch-24lecturepresentation-10-638.jpg?cb=14106122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0" y="1672917"/>
            <a:ext cx="5316050" cy="428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792840" y="4143516"/>
            <a:ext cx="1207858" cy="37684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682219" y="3533412"/>
            <a:ext cx="593626" cy="43434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544351" y="4359856"/>
            <a:ext cx="970746" cy="28339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544350" y="2499360"/>
            <a:ext cx="309019" cy="35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663314" y="2264219"/>
            <a:ext cx="1018905" cy="44593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Thyrohyoid membrane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18857" y="5177642"/>
            <a:ext cx="1318161" cy="30875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3780966" y="2375065"/>
            <a:ext cx="860704" cy="222250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1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Structure of the Larynx Continued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76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Interior wall</a:t>
            </a:r>
          </a:p>
          <a:p>
            <a:pPr lvl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Two folds on each side, from thyroid to arytenoid cartilages.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Vestibular folds </a:t>
            </a:r>
            <a:r>
              <a:rPr lang="en-US" altLang="en-US" sz="2200" dirty="0" smtClean="0">
                <a:latin typeface="Calibri" panose="020F0502020204030204" pitchFamily="34" charset="0"/>
              </a:rPr>
              <a:t>(false vocal cords/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upper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Superior pair, close glottis during swallowing.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Vocal Folds </a:t>
            </a:r>
            <a:r>
              <a:rPr lang="en-US" altLang="en-US" sz="2200" dirty="0" smtClean="0">
                <a:latin typeface="Calibri" panose="020F0502020204030204" pitchFamily="34" charset="0"/>
              </a:rPr>
              <a:t>(true vocal cords/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lower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Produce sound.</a:t>
            </a: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Space between vocal folds is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rima glottis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Intrinsic muscles</a:t>
            </a:r>
          </a:p>
          <a:p>
            <a:pPr lvl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Insert and originate on larynx.</a:t>
            </a:r>
          </a:p>
          <a:p>
            <a:pPr lvl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Rotate corniculate and arytenoid cartilages.</a:t>
            </a:r>
          </a:p>
          <a:p>
            <a:pPr lvl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Adducts (tightens) - high pitch sound.</a:t>
            </a:r>
          </a:p>
          <a:p>
            <a:pPr lvl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Abducts (loosens)  - low pitch sound.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Extrinsic muscles</a:t>
            </a:r>
          </a:p>
          <a:p>
            <a:pPr lvl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Connect larynx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hyoid bone</a:t>
            </a:r>
            <a:r>
              <a:rPr lang="en-US" altLang="en-US" sz="2200" dirty="0" smtClean="0">
                <a:latin typeface="Calibri" panose="020F0502020204030204" pitchFamily="34" charset="0"/>
              </a:rPr>
              <a:t>, elevate larynx during swallowing.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44" y="1587137"/>
            <a:ext cx="3231911" cy="50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Speech and Whispering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9833" y="1599389"/>
            <a:ext cx="6137367" cy="4330746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Speech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Modified sound made by the larynx.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Requires pharynx, mouth, nasal cavity and sinuses to resonate sound.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Tongue and lips form words.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Pitch is controlled by tension on vocal folds.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Pulled tight produces higher pitch.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Male vocal folds are thicker and longer.</a:t>
            </a: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Vibrate more slowly producing a lower pitch.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Whispering is forcing air through almost closed rima glottidis.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Oral cavity alone forms speech.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3" y="1854737"/>
            <a:ext cx="5384800" cy="4293513"/>
          </a:xfrm>
        </p:spPr>
      </p:pic>
    </p:spTree>
    <p:extLst>
      <p:ext uri="{BB962C8B-B14F-4D97-AF65-F5344CB8AC3E}">
        <p14:creationId xmlns:p14="http://schemas.microsoft.com/office/powerpoint/2010/main" val="23362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Larynx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11212286" cy="47183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u="sng" dirty="0">
                <a:hlinkClick r:id="rId2"/>
              </a:rPr>
              <a:t>https://www.youtube.com/watch?v=mJedwz_r2Pc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https://www.youtube.com/watch?v=-XGds2GAvGQ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Function of the Respiratory System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3" y="1910745"/>
            <a:ext cx="3988507" cy="4351338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178490" y="2355850"/>
            <a:ext cx="7632510" cy="34611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Cells continually use </a:t>
            </a:r>
            <a:r>
              <a:rPr lang="en-US" altLang="en-US" sz="2200" dirty="0" smtClean="0">
                <a:latin typeface="Calibri" panose="020F0502020204030204" pitchFamily="34" charset="0"/>
              </a:rPr>
              <a:t>O₂ </a:t>
            </a:r>
            <a:r>
              <a:rPr lang="en-US" altLang="en-US" sz="2200" dirty="0">
                <a:latin typeface="Calibri" panose="020F0502020204030204" pitchFamily="34" charset="0"/>
              </a:rPr>
              <a:t>and release </a:t>
            </a:r>
            <a:r>
              <a:rPr lang="en-US" altLang="en-US" sz="2200" dirty="0" smtClean="0">
                <a:latin typeface="Calibri" panose="020F0502020204030204" pitchFamily="34" charset="0"/>
              </a:rPr>
              <a:t>CO₂</a:t>
            </a:r>
            <a:r>
              <a:rPr lang="en-US" altLang="en-US" sz="2200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Gas exchanges </a:t>
            </a:r>
            <a:r>
              <a:rPr lang="en-US" altLang="en-US" sz="2200" dirty="0" smtClean="0">
                <a:latin typeface="Calibri" panose="020F0502020204030204" pitchFamily="34" charset="0"/>
              </a:rPr>
              <a:t>between </a:t>
            </a:r>
            <a:r>
              <a:rPr lang="en-US" altLang="en-US" sz="2200" dirty="0">
                <a:latin typeface="Calibri" panose="020F0502020204030204" pitchFamily="34" charset="0"/>
              </a:rPr>
              <a:t>blood and external </a:t>
            </a:r>
            <a:r>
              <a:rPr lang="en-US" altLang="en-US" sz="2200" dirty="0" smtClean="0">
                <a:latin typeface="Calibri" panose="020F0502020204030204" pitchFamily="34" charset="0"/>
              </a:rPr>
              <a:t>environment.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Occurs in alveoli </a:t>
            </a:r>
            <a:r>
              <a:rPr lang="en-US" altLang="en-US" sz="2200" dirty="0">
                <a:latin typeface="Calibri" panose="020F0502020204030204" pitchFamily="34" charset="0"/>
              </a:rPr>
              <a:t>of </a:t>
            </a:r>
            <a:r>
              <a:rPr lang="en-US" altLang="en-US" sz="2200" dirty="0" smtClean="0">
                <a:latin typeface="Calibri" panose="020F0502020204030204" pitchFamily="34" charset="0"/>
              </a:rPr>
              <a:t>lungs.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Cardiovascular system transports gases in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Passageways to </a:t>
            </a:r>
            <a:r>
              <a:rPr lang="en-US" altLang="en-US" sz="2200" dirty="0" smtClean="0">
                <a:latin typeface="Calibri" panose="020F0502020204030204" pitchFamily="34" charset="0"/>
              </a:rPr>
              <a:t>lungs </a:t>
            </a:r>
            <a:r>
              <a:rPr lang="en-US" altLang="en-US" sz="2200" dirty="0">
                <a:latin typeface="Calibri" panose="020F0502020204030204" pitchFamily="34" charset="0"/>
              </a:rPr>
              <a:t>purify, humidify, and warm </a:t>
            </a:r>
            <a:r>
              <a:rPr lang="en-US" altLang="en-US" sz="2200" dirty="0" smtClean="0">
                <a:latin typeface="Calibri" panose="020F0502020204030204" pitchFamily="34" charset="0"/>
              </a:rPr>
              <a:t>incoming air.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Failure of either </a:t>
            </a:r>
            <a:r>
              <a:rPr lang="en-US" altLang="en-US" sz="2200" dirty="0" smtClean="0">
                <a:latin typeface="Calibri" panose="020F0502020204030204" pitchFamily="34" charset="0"/>
              </a:rPr>
              <a:t>system…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Rapid </a:t>
            </a:r>
            <a:r>
              <a:rPr lang="en-US" altLang="en-US" sz="2200" dirty="0">
                <a:latin typeface="Calibri" panose="020F0502020204030204" pitchFamily="34" charset="0"/>
              </a:rPr>
              <a:t>cell death from </a:t>
            </a:r>
            <a:r>
              <a:rPr lang="en-US" altLang="en-US" sz="2200" dirty="0" smtClean="0">
                <a:latin typeface="Calibri" panose="020F0502020204030204" pitchFamily="34" charset="0"/>
              </a:rPr>
              <a:t>O₂ starvation.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/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Lower Respiratory Tract: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Organs </a:t>
            </a:r>
            <a:r>
              <a:rPr lang="en-US" dirty="0">
                <a:latin typeface="Calibri Light" panose="020F0302020204030204" pitchFamily="34" charset="0"/>
              </a:rPr>
              <a:t>of thorax, trachea through lungs.</a:t>
            </a:r>
            <a:br>
              <a:rPr lang="en-US" dirty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86746" y="3204756"/>
            <a:ext cx="1280156" cy="64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Left main (primary) bronchus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13465" y="2760616"/>
            <a:ext cx="914400" cy="3570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Carina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979817" y="2976153"/>
            <a:ext cx="1872341" cy="298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49188" y="3361511"/>
            <a:ext cx="1863635" cy="522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6815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Trachea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324599" y="1673352"/>
            <a:ext cx="5648658" cy="471830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Rigid tube 4.5 in. Long and 2.5 in. In diameter.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Anterior to esophagus.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Supported by 16 to 20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c-shaped</a:t>
            </a:r>
            <a:r>
              <a:rPr lang="en-US" altLang="en-US" sz="2200" dirty="0" smtClean="0">
                <a:latin typeface="Calibri" panose="020F0502020204030204" pitchFamily="34" charset="0"/>
              </a:rPr>
              <a:t> cartilaginous. rings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Opening of rings posterior towards esophagus.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Trachealis muscle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spans opening in rings.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Adjusts airflow by expanding or contracting.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Larynx and trachea lined with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PCCE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Functions as mucociliary escalator.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Esophagus lies posterior to and parallels the trachea.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6869"/>
            <a:ext cx="5756366" cy="5251269"/>
          </a:xfrm>
        </p:spPr>
      </p:pic>
      <p:sp>
        <p:nvSpPr>
          <p:cNvPr id="7" name="Rounded Rectangle 6"/>
          <p:cNvSpPr/>
          <p:nvPr/>
        </p:nvSpPr>
        <p:spPr>
          <a:xfrm>
            <a:off x="589280" y="3174275"/>
            <a:ext cx="612502" cy="38753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latin typeface="Calibri Light" panose="020F0302020204030204" pitchFamily="34" charset="0"/>
              </a:rPr>
              <a:t>Clinical Correlation: Tracheostomy and Intubation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en-US" sz="2200" dirty="0"/>
          </a:p>
          <a:p>
            <a:endParaRPr lang="en-US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402078" y="1381446"/>
            <a:ext cx="9387840" cy="27986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Reestablishing airflow past an airway obstruction.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altLang="en-US" sz="2200" dirty="0" smtClean="0">
                <a:latin typeface="Calibri" panose="020F0502020204030204" pitchFamily="34" charset="0"/>
              </a:rPr>
              <a:t>Crushing injury to larynx or chest.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altLang="en-US" sz="2200" dirty="0" smtClean="0">
                <a:latin typeface="Calibri" panose="020F0502020204030204" pitchFamily="34" charset="0"/>
              </a:rPr>
              <a:t>Swelling that closes airway.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altLang="en-US" sz="2200" dirty="0" smtClean="0">
                <a:latin typeface="Calibri" panose="020F0502020204030204" pitchFamily="34" charset="0"/>
              </a:rPr>
              <a:t>Vomit or foreign object.</a:t>
            </a:r>
          </a:p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Tracheostomy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altLang="en-US" sz="2200" dirty="0" smtClean="0">
                <a:latin typeface="Calibri" panose="020F0502020204030204" pitchFamily="34" charset="0"/>
              </a:rPr>
              <a:t>Incision in trachea below cricoid cartilage if larynx is obstructed.</a:t>
            </a:r>
          </a:p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Intubation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–"/>
            </a:pPr>
            <a:r>
              <a:rPr lang="en-US" altLang="en-US" sz="2200" dirty="0" smtClean="0">
                <a:latin typeface="Calibri" panose="020F0502020204030204" pitchFamily="34" charset="0"/>
              </a:rPr>
              <a:t>Passing a tube from mouth or nose through larynx and trachea.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7387" y="4224018"/>
            <a:ext cx="6437226" cy="25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Carina and Primary (main) Bronchi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6746" y="2179066"/>
            <a:ext cx="5852160" cy="4222352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Calibri" panose="020F0502020204030204" pitchFamily="34" charset="0"/>
              </a:rPr>
              <a:t>Carina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dirty="0" smtClean="0">
                <a:latin typeface="Calibri" panose="020F0502020204030204" pitchFamily="34" charset="0"/>
              </a:rPr>
              <a:t>Ridge </a:t>
            </a:r>
            <a:r>
              <a:rPr lang="en-US" sz="2200" dirty="0">
                <a:latin typeface="Calibri" panose="020F0502020204030204" pitchFamily="34" charset="0"/>
              </a:rPr>
              <a:t>separating </a:t>
            </a:r>
            <a:r>
              <a:rPr lang="en-US" sz="2200" dirty="0" smtClean="0">
                <a:latin typeface="Calibri" panose="020F0502020204030204" pitchFamily="34" charset="0"/>
              </a:rPr>
              <a:t>openings </a:t>
            </a:r>
            <a:r>
              <a:rPr lang="en-US" sz="2200" dirty="0">
                <a:latin typeface="Calibri" panose="020F0502020204030204" pitchFamily="34" charset="0"/>
              </a:rPr>
              <a:t>of </a:t>
            </a:r>
            <a:r>
              <a:rPr lang="en-US" sz="2200" dirty="0" smtClean="0">
                <a:latin typeface="Calibri" panose="020F0502020204030204" pitchFamily="34" charset="0"/>
              </a:rPr>
              <a:t>right </a:t>
            </a:r>
            <a:r>
              <a:rPr lang="en-US" sz="2200" dirty="0">
                <a:latin typeface="Calibri" panose="020F0502020204030204" pitchFamily="34" charset="0"/>
              </a:rPr>
              <a:t>and left main bronchi at their junction with </a:t>
            </a:r>
            <a:r>
              <a:rPr lang="en-US" sz="2200" dirty="0" smtClean="0">
                <a:latin typeface="Calibri" panose="020F0502020204030204" pitchFamily="34" charset="0"/>
              </a:rPr>
              <a:t>trachea.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Right and left primary (main) bronchi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</a:rPr>
              <a:t>Passage of airway in respiratory tract that conducts air into lungs.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</a:rPr>
              <a:t>Bronchi branch into smaller secondary and tertiary bronchi which again branch into smaller bronchioles.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</a:rPr>
              <a:t>No gas exchange takes place in bronchi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7952" y="3357336"/>
            <a:ext cx="1053734" cy="640080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right main (primary) bronchus</a:t>
            </a:r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08908" y="2856593"/>
            <a:ext cx="914400" cy="35705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942910" y="3064509"/>
            <a:ext cx="1510934" cy="2928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001691" y="3501028"/>
            <a:ext cx="1393372" cy="299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66" y="1709928"/>
            <a:ext cx="5843594" cy="4387275"/>
          </a:xfrm>
        </p:spPr>
      </p:pic>
    </p:spTree>
    <p:extLst>
      <p:ext uri="{BB962C8B-B14F-4D97-AF65-F5344CB8AC3E}">
        <p14:creationId xmlns:p14="http://schemas.microsoft.com/office/powerpoint/2010/main" val="19560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5600" y="533400"/>
            <a:ext cx="10570191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			Apex, Base and Hilum of the Lung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435600" y="1673352"/>
            <a:ext cx="6334078" cy="47183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Occupy most of the thoracic cavity.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Heart occupies central portion called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mediastinum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Apex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Superior portion.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Near the clavicle.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Base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Inferior portion.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Rests on diaphragm.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Hilum </a:t>
            </a:r>
            <a:r>
              <a:rPr lang="en-US" altLang="en-US" sz="2200" dirty="0" smtClean="0">
                <a:latin typeface="Calibri" panose="020F0502020204030204" pitchFamily="34" charset="0"/>
              </a:rPr>
              <a:t>(hilus)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Slit on lungs medial surface where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primary bronchi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pulmonary blood vessels enter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7" y="668742"/>
            <a:ext cx="4303045" cy="6051596"/>
          </a:xfrm>
        </p:spPr>
      </p:pic>
      <p:sp>
        <p:nvSpPr>
          <p:cNvPr id="8" name="Rounded Rectangle 7"/>
          <p:cNvSpPr/>
          <p:nvPr/>
        </p:nvSpPr>
        <p:spPr>
          <a:xfrm>
            <a:off x="502554" y="1367743"/>
            <a:ext cx="914400" cy="3570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554" y="3758045"/>
            <a:ext cx="821279" cy="3226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26090" y="5216146"/>
            <a:ext cx="750626" cy="3657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4057" y="5581934"/>
            <a:ext cx="762897" cy="20471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1200" y="4940791"/>
            <a:ext cx="817349" cy="275355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 Light" panose="020F0302020204030204" pitchFamily="34" charset="0"/>
              </a:rPr>
              <a:t>Lobes of the Lungs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787" y="1616964"/>
            <a:ext cx="6812186" cy="4916861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Each lung is divided into lobes separated by fissures.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Right lung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Three lobes: </a:t>
            </a:r>
            <a:r>
              <a:rPr lang="en-US" altLang="en-US" sz="2200" b="1" dirty="0">
                <a:latin typeface="Calibri" panose="020F0502020204030204" pitchFamily="34" charset="0"/>
              </a:rPr>
              <a:t>superior, middle, and inferior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Superior and middle separated by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horizontal fissure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Middle and inferior separated by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oblique fissure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Left lung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Due to heart only included two lobes: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superior and inferior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Superior lobe includes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cardiac notch </a:t>
            </a:r>
            <a:r>
              <a:rPr lang="en-US" altLang="en-US" sz="2200" dirty="0" smtClean="0">
                <a:latin typeface="Calibri" panose="020F0502020204030204" pitchFamily="34" charset="0"/>
              </a:rPr>
              <a:t>(impression) accommodating heart.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Superior and inferior separated by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oblique fissure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45455" y="655093"/>
            <a:ext cx="4699332" cy="597169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02818" y="1831621"/>
            <a:ext cx="858292" cy="201895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02818" y="2873021"/>
            <a:ext cx="858292" cy="201895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02818" y="3560693"/>
            <a:ext cx="858292" cy="221672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04987" y="3323371"/>
            <a:ext cx="858292" cy="20189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29735" y="2348563"/>
            <a:ext cx="1008796" cy="2815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067387" y="3640940"/>
            <a:ext cx="817868" cy="26231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067386" y="2729553"/>
            <a:ext cx="756123" cy="245660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219786" y="3425588"/>
            <a:ext cx="665425" cy="215351"/>
          </a:xfrm>
          <a:prstGeom prst="roundRect">
            <a:avLst/>
          </a:prstGeom>
          <a:noFill/>
          <a:ln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097427" y="3074916"/>
            <a:ext cx="827205" cy="2898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Pleura, Pleural Cavity,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and Pleural Fluid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34682" y="1228299"/>
            <a:ext cx="5761318" cy="4895028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Pleurae and its layers.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Visceral pleura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Covers lungs.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Parietal pleura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Lines ribcage and upper surface of diaphragm.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Pleural cavity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serous fluid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Potential space between pleural layers with capacity to produce serous fluid.</a:t>
            </a:r>
          </a:p>
          <a:p>
            <a:pPr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Functions of serous fluid…</a:t>
            </a:r>
          </a:p>
          <a:p>
            <a:pPr lvl="1" eaLnBrk="1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Reduction of friction.</a:t>
            </a:r>
          </a:p>
          <a:p>
            <a:pPr lvl="1" eaLnBrk="1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Creation of pressure gradient.</a:t>
            </a:r>
          </a:p>
          <a:p>
            <a:pPr lvl="2" eaLnBrk="1" hangingPunct="1"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Lower pressure assists in inflation of lungs.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Compartmentalization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Prevents spread of infection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21" y="1906137"/>
            <a:ext cx="6139543" cy="408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Bronchi of the Lung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01926" y="1524000"/>
            <a:ext cx="7982266" cy="4971691"/>
          </a:xfrm>
        </p:spPr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Primary bronchi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Arise from trachea, after 2-3 cm enter hilum of lungs.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Divide into two primary bronchi ( right and left).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Right bronchus slightly wider and more vertical.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Most common site for aspiration of foreign objects.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Secondary (lobar) bronchi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Primary bronchi enter lungs and divide into secondary bronchi.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Overlapping plates.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Branches into one secondary bronchus for each lobe.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Tertiary (segmental) bronchi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Overlapping plates.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10 right, 8 left.</a:t>
            </a:r>
          </a:p>
          <a:p>
            <a:pPr lvl="1" eaLnBrk="1" hangingPunct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Bronchopulmonary segment: portion of lung supplied by each.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96" y="1897037"/>
            <a:ext cx="3862600" cy="40124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Bronchioles </a:t>
            </a:r>
            <a:r>
              <a:rPr lang="en-US" sz="4000" dirty="0">
                <a:latin typeface="Calibri Light" panose="020F0302020204030204" pitchFamily="34" charset="0"/>
              </a:rPr>
              <a:t>and </a:t>
            </a:r>
            <a:r>
              <a:rPr lang="en-US" sz="4000" dirty="0" smtClean="0">
                <a:latin typeface="Calibri Light" panose="020F0302020204030204" pitchFamily="34" charset="0"/>
              </a:rPr>
              <a:t>Alveoli of the Lung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97600" y="1500990"/>
            <a:ext cx="5384800" cy="50200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Bronchioles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Lack cartilage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Have layer of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smooth muscle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Pulmonary lobule: portion ventilated by one bronchiole.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Divides into 50 - 80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terminal bronchioles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Terminal bronchioles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Have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cilia</a:t>
            </a:r>
            <a:r>
              <a:rPr lang="en-US" altLang="en-US" sz="2200" dirty="0" smtClean="0">
                <a:latin typeface="Calibri" panose="020F0502020204030204" pitchFamily="34" charset="0"/>
              </a:rPr>
              <a:t> , give off two or more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respiratory bronchioles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Respiratory bronchioles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Divide into 2-10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alveolar ducts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Alveolar ducts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End in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alveolar sacs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Alveoli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Bud from respiratory bronchioles.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Alveolar ducts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alveolar sacs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14" y="1975448"/>
            <a:ext cx="6006860" cy="41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91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Alveoli Histology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Epithelium transitions from PCCE to non-ciliated </a:t>
            </a:r>
            <a:r>
              <a:rPr lang="en-US" altLang="en-US" sz="2200" dirty="0">
                <a:latin typeface="Calibri" panose="020F0502020204030204" pitchFamily="34" charset="0"/>
              </a:rPr>
              <a:t>simple </a:t>
            </a:r>
            <a:r>
              <a:rPr lang="en-US" altLang="en-US" sz="2200" dirty="0" smtClean="0">
                <a:latin typeface="Calibri" panose="020F0502020204030204" pitchFamily="34" charset="0"/>
              </a:rPr>
              <a:t>cuboidal, and finally, moving deeper </a:t>
            </a:r>
            <a:r>
              <a:rPr lang="en-US" altLang="en-US" sz="2200" dirty="0">
                <a:latin typeface="Calibri" panose="020F0502020204030204" pitchFamily="34" charset="0"/>
              </a:rPr>
              <a:t>into </a:t>
            </a:r>
            <a:r>
              <a:rPr lang="en-US" altLang="en-US" sz="2200" dirty="0" smtClean="0">
                <a:latin typeface="Calibri" panose="020F0502020204030204" pitchFamily="34" charset="0"/>
              </a:rPr>
              <a:t>lungs, to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simple squamous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epithelial tissue</a:t>
            </a:r>
            <a:r>
              <a:rPr lang="en-US" altLang="en-US" sz="2200" dirty="0" smtClean="0">
                <a:latin typeface="Calibri" panose="020F0502020204030204" pitchFamily="34" charset="0"/>
              </a:rPr>
              <a:t> allowing for effective gas exchange.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1" y="2758033"/>
            <a:ext cx="3424237" cy="3063875"/>
          </a:xfrm>
        </p:spPr>
      </p:pic>
    </p:spTree>
    <p:extLst>
      <p:ext uri="{BB962C8B-B14F-4D97-AF65-F5344CB8AC3E}">
        <p14:creationId xmlns:p14="http://schemas.microsoft.com/office/powerpoint/2010/main" val="14226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Respiratory Terminology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854200"/>
            <a:ext cx="10972800" cy="4432110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latin typeface="Calibri" panose="020F0502020204030204" pitchFamily="34" charset="0"/>
              </a:rPr>
              <a:t>Pulmonary ventilation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Process by which O₂ enters and CO</a:t>
            </a:r>
            <a:r>
              <a:rPr lang="en-US" sz="2200" dirty="0">
                <a:latin typeface="Calibri" panose="020F0502020204030204" pitchFamily="34" charset="0"/>
              </a:rPr>
              <a:t>₂ </a:t>
            </a:r>
            <a:r>
              <a:rPr lang="en-US" sz="2200" dirty="0" smtClean="0">
                <a:latin typeface="Calibri" panose="020F0502020204030204" pitchFamily="34" charset="0"/>
              </a:rPr>
              <a:t>exits alveoli (breathing).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Respiration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Process by which O₂ and CO₂ diffuse in and out of the blood (gas exchange)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 Occurs in 2 areas of the body.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External respiration </a:t>
            </a:r>
            <a:r>
              <a:rPr lang="en-US" sz="2200" dirty="0" smtClean="0">
                <a:latin typeface="Calibri" panose="020F0502020204030204" pitchFamily="34" charset="0"/>
              </a:rPr>
              <a:t>– gas exchange across respiratory membrane of lungs (alveoli) into the blood.</a:t>
            </a:r>
            <a:endParaRPr lang="en-US" sz="2200" dirty="0">
              <a:latin typeface="Calibri" panose="020F050202020403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Internal respiration </a:t>
            </a:r>
            <a:r>
              <a:rPr lang="en-US" sz="2200" dirty="0" smtClean="0">
                <a:latin typeface="Calibri" panose="020F0502020204030204" pitchFamily="34" charset="0"/>
              </a:rPr>
              <a:t>– gas exchange between the blood and the interstitial fluid, tissues and cells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Cellular respiration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Series </a:t>
            </a:r>
            <a:r>
              <a:rPr lang="en-US" sz="2200" dirty="0">
                <a:latin typeface="Calibri" panose="020F0502020204030204" pitchFamily="34" charset="0"/>
              </a:rPr>
              <a:t>of </a:t>
            </a:r>
            <a:r>
              <a:rPr lang="en-US" sz="2200" u="sng" dirty="0">
                <a:latin typeface="Calibri" panose="020F0502020204030204" pitchFamily="34" charset="0"/>
              </a:rPr>
              <a:t>metabolic processes </a:t>
            </a:r>
            <a:r>
              <a:rPr lang="en-US" sz="2200" dirty="0">
                <a:latin typeface="Calibri" panose="020F0502020204030204" pitchFamily="34" charset="0"/>
              </a:rPr>
              <a:t>where living cells produce energy through oxidation of organic substances.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60" y="217830"/>
            <a:ext cx="9091930" cy="654619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46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9" y="1815920"/>
            <a:ext cx="5495643" cy="401821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56" y="1815920"/>
            <a:ext cx="6111533" cy="391517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" y="347472"/>
            <a:ext cx="10538653" cy="62704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24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90" y="182880"/>
            <a:ext cx="8313420" cy="652603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4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Cell </a:t>
            </a:r>
            <a:r>
              <a:rPr lang="en-US" dirty="0" smtClean="0">
                <a:latin typeface="Calibri Light" panose="020F0302020204030204" pitchFamily="34" charset="0"/>
              </a:rPr>
              <a:t>Types of </a:t>
            </a:r>
            <a:r>
              <a:rPr lang="en-US" sz="4000" dirty="0" smtClean="0">
                <a:latin typeface="Calibri Light" panose="020F0302020204030204" pitchFamily="34" charset="0"/>
              </a:rPr>
              <a:t>Alveoli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50424" y="1854498"/>
            <a:ext cx="6073254" cy="376129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Type I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alveolar cells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Simple squamous </a:t>
            </a:r>
            <a:r>
              <a:rPr lang="en-US" altLang="en-US" sz="2200" dirty="0" smtClean="0">
                <a:latin typeface="Calibri" panose="020F0502020204030204" pitchFamily="34" charset="0"/>
              </a:rPr>
              <a:t>cells where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gas exchange </a:t>
            </a:r>
            <a:r>
              <a:rPr lang="en-US" altLang="en-US" sz="2200" dirty="0" smtClean="0">
                <a:latin typeface="Calibri" panose="020F0502020204030204" pitchFamily="34" charset="0"/>
              </a:rPr>
              <a:t>occurs</a:t>
            </a:r>
          </a:p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Type II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alveolar cells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Septal cells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Free surface has microvilli.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Secrete alveolar fluid </a:t>
            </a:r>
            <a:r>
              <a:rPr lang="en-US" altLang="en-US" sz="2200" dirty="0" smtClean="0">
                <a:latin typeface="Calibri" panose="020F0502020204030204" pitchFamily="34" charset="0"/>
              </a:rPr>
              <a:t>containing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surfactant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Alveolar dust cells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Wandering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macrophages</a:t>
            </a:r>
            <a:r>
              <a:rPr lang="en-US" altLang="en-US" sz="2200" dirty="0" smtClean="0">
                <a:latin typeface="Calibri" panose="020F0502020204030204" pitchFamily="34" charset="0"/>
              </a:rPr>
              <a:t> remove debris.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158" y="1863299"/>
            <a:ext cx="4891177" cy="374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2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08" y="-102829"/>
            <a:ext cx="9177383" cy="729171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182880"/>
            <a:ext cx="4316549" cy="658410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43" y="182880"/>
            <a:ext cx="4674367" cy="674999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2097" y="324433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Rib Cage Movement</a:t>
            </a:r>
          </a:p>
        </p:txBody>
      </p:sp>
    </p:spTree>
    <p:extLst>
      <p:ext uri="{BB962C8B-B14F-4D97-AF65-F5344CB8AC3E}">
        <p14:creationId xmlns:p14="http://schemas.microsoft.com/office/powerpoint/2010/main" val="12183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Alveolar-Capillary Membrane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128" y="1466492"/>
            <a:ext cx="5384800" cy="491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3340" y="1466492"/>
            <a:ext cx="5846788" cy="3502115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Respiratory membrane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1/2 micron thick.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Exchange of gas from alveoli to blood.</a:t>
            </a:r>
          </a:p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Four layers </a:t>
            </a:r>
            <a:r>
              <a:rPr lang="en-US" altLang="en-US" sz="2200" dirty="0" smtClean="0">
                <a:latin typeface="Calibri" panose="020F0502020204030204" pitchFamily="34" charset="0"/>
              </a:rPr>
              <a:t>of membrane to cross.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Alveolar epithelial wall of type I cells.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Alveolar epithelial basement membrane.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Capillary endothelial basement membrane.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Endothelial cells of capillary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-&gt; blood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Vast surface area equivalent to size of handball court.</a:t>
            </a:r>
          </a:p>
          <a:p>
            <a:pPr>
              <a:buFont typeface="Calibri" panose="020F0502020204030204" pitchFamily="34" charset="0"/>
              <a:buChar char="−"/>
            </a:pPr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9658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17" y="817205"/>
            <a:ext cx="6429731" cy="57283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17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5509" y="0"/>
            <a:ext cx="8244781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Structural Plan of the Respiratory System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241275" cy="479353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Airflow in lungs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Bronchi </a:t>
            </a:r>
            <a:r>
              <a:rPr lang="en-US" altLang="en-US" sz="2200" dirty="0" smtClean="0"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2200" dirty="0" smtClean="0">
                <a:latin typeface="Calibri" panose="020F0502020204030204" pitchFamily="34" charset="0"/>
              </a:rPr>
              <a:t> bronchioles </a:t>
            </a:r>
            <a:r>
              <a:rPr lang="en-US" altLang="en-US" sz="2200" dirty="0" smtClean="0"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2200" dirty="0" smtClean="0">
                <a:latin typeface="Calibri" panose="020F0502020204030204" pitchFamily="34" charset="0"/>
              </a:rPr>
              <a:t> alveoli 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Conducting division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Passages serve only for airflow,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nostrils to bronchioles</a:t>
            </a:r>
            <a:r>
              <a:rPr lang="en-US" altLang="en-US" sz="2200" dirty="0" smtClean="0">
                <a:latin typeface="Calibri" panose="020F0502020204030204" pitchFamily="34" charset="0"/>
              </a:rPr>
              <a:t>..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Respiratory division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Alveoli and distal gas-exchange regions.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Two structural divisions</a:t>
            </a:r>
          </a:p>
          <a:p>
            <a:pPr marL="731520" lvl="1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Upper respiratory tract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Organs in head and neck, nose through </a:t>
            </a:r>
            <a:r>
              <a:rPr lang="en-US" sz="2200" dirty="0" smtClean="0">
                <a:latin typeface="Calibri" panose="020F0502020204030204" pitchFamily="34" charset="0"/>
              </a:rPr>
              <a:t>larynx.</a:t>
            </a:r>
            <a:endParaRPr lang="en-US" sz="2200" dirty="0">
              <a:latin typeface="Calibri" panose="020F0502020204030204" pitchFamily="34" charset="0"/>
            </a:endParaRPr>
          </a:p>
          <a:p>
            <a:pPr marL="731520" lvl="1" indent="-457200">
              <a:lnSpc>
                <a:spcPct val="11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>
                <a:latin typeface="Calibri" panose="020F0502020204030204" pitchFamily="34" charset="0"/>
              </a:rPr>
              <a:t>Lower respiratory tract</a:t>
            </a:r>
          </a:p>
          <a:p>
            <a:pPr lvl="3">
              <a:lnSpc>
                <a:spcPct val="110000"/>
              </a:lnSpc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Organs of the thorax, trachea through lungs.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Accessory structures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Include: </a:t>
            </a:r>
            <a:r>
              <a:rPr lang="en-US" sz="2200" dirty="0">
                <a:latin typeface="Calibri" panose="020F0502020204030204" pitchFamily="34" charset="0"/>
              </a:rPr>
              <a:t>oral cavity, rib cage, and diaphragm.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725582" y="1825625"/>
            <a:ext cx="4161612" cy="43513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8048" y="-243701"/>
            <a:ext cx="7704466" cy="75417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1" y="-166002"/>
            <a:ext cx="7576458" cy="73209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78" y="-134122"/>
            <a:ext cx="7330818" cy="72403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04" y="-112648"/>
            <a:ext cx="8092485" cy="8290303"/>
          </a:xfrm>
        </p:spPr>
      </p:pic>
    </p:spTree>
    <p:extLst>
      <p:ext uri="{BB962C8B-B14F-4D97-AF65-F5344CB8AC3E}">
        <p14:creationId xmlns:p14="http://schemas.microsoft.com/office/powerpoint/2010/main" val="9178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20" y="-957479"/>
            <a:ext cx="8337893" cy="91775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itchFamily="34" charset="0"/>
              </a:rPr>
              <a:t>Muscles of Respiration</a:t>
            </a:r>
            <a:endParaRPr lang="en-US" dirty="0">
              <a:latin typeface="Calibri Light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3686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9094" y="491706"/>
            <a:ext cx="5282684" cy="607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99063" y="1466328"/>
            <a:ext cx="7205933" cy="5089752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itchFamily="34" charset="0"/>
              </a:rPr>
              <a:t>Muscles of </a:t>
            </a:r>
            <a:r>
              <a:rPr lang="en-US" sz="2200" b="1" u="sng" dirty="0" smtClean="0">
                <a:latin typeface="Calibri" pitchFamily="34" charset="0"/>
              </a:rPr>
              <a:t>in</a:t>
            </a:r>
            <a:r>
              <a:rPr lang="en-US" sz="2200" b="1" dirty="0" smtClean="0">
                <a:latin typeface="Calibri" pitchFamily="34" charset="0"/>
              </a:rPr>
              <a:t>spiration.</a:t>
            </a:r>
          </a:p>
          <a:p>
            <a:pPr marL="617220" lvl="1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Diaphragm</a:t>
            </a:r>
          </a:p>
          <a:p>
            <a:pPr marL="617220" lvl="1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u="sng" dirty="0" smtClean="0">
                <a:latin typeface="Calibri" pitchFamily="34" charset="0"/>
              </a:rPr>
              <a:t>Ex</a:t>
            </a:r>
            <a:r>
              <a:rPr lang="en-US" sz="2200" b="1" dirty="0" smtClean="0">
                <a:latin typeface="Calibri" pitchFamily="34" charset="0"/>
              </a:rPr>
              <a:t>ternal intercostals</a:t>
            </a:r>
          </a:p>
          <a:p>
            <a:pPr>
              <a:spcBef>
                <a:spcPts val="200"/>
              </a:spcBef>
            </a:pPr>
            <a:r>
              <a:rPr lang="en-US" sz="2200" dirty="0" smtClean="0">
                <a:latin typeface="Calibri" pitchFamily="34" charset="0"/>
              </a:rPr>
              <a:t>Accessory muscles of </a:t>
            </a:r>
            <a:r>
              <a:rPr lang="en-US" sz="2200" b="1" dirty="0" smtClean="0">
                <a:latin typeface="Calibri" pitchFamily="34" charset="0"/>
              </a:rPr>
              <a:t>forced inspiration</a:t>
            </a:r>
            <a:r>
              <a:rPr lang="en-US" sz="2200" dirty="0" smtClean="0">
                <a:latin typeface="Calibri" pitchFamily="34" charset="0"/>
              </a:rPr>
              <a:t>.</a:t>
            </a:r>
          </a:p>
          <a:p>
            <a:pPr marL="617220" lvl="1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Scalene </a:t>
            </a:r>
            <a:r>
              <a:rPr lang="en-US" sz="2200" dirty="0" smtClean="0">
                <a:latin typeface="Calibri" pitchFamily="34" charset="0"/>
              </a:rPr>
              <a:t>(anterior, middle, and posterior)</a:t>
            </a:r>
          </a:p>
          <a:p>
            <a:pPr marL="617220" lvl="1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Pectoralis minor</a:t>
            </a:r>
          </a:p>
          <a:p>
            <a:pPr marL="617220" lvl="1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Serratus anterior</a:t>
            </a:r>
          </a:p>
          <a:p>
            <a:pPr marL="617220" lvl="1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Sternocleidomastoid </a:t>
            </a:r>
            <a:endParaRPr lang="en-US" sz="2200" b="1" dirty="0">
              <a:latin typeface="Calibri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itchFamily="34" charset="0"/>
              </a:rPr>
              <a:t>Normal </a:t>
            </a:r>
            <a:r>
              <a:rPr lang="en-US" sz="2200" b="1" u="sng" dirty="0" smtClean="0">
                <a:latin typeface="Calibri" pitchFamily="34" charset="0"/>
              </a:rPr>
              <a:t>ex</a:t>
            </a:r>
            <a:r>
              <a:rPr lang="en-US" sz="2200" b="1" dirty="0" smtClean="0">
                <a:latin typeface="Calibri" pitchFamily="34" charset="0"/>
              </a:rPr>
              <a:t>halation is a </a:t>
            </a:r>
            <a:r>
              <a:rPr lang="en-US" sz="2200" b="1" u="sng" dirty="0" smtClean="0">
                <a:latin typeface="Calibri" pitchFamily="34" charset="0"/>
              </a:rPr>
              <a:t>passive</a:t>
            </a:r>
            <a:r>
              <a:rPr lang="en-US" sz="2200" b="1" dirty="0" smtClean="0">
                <a:latin typeface="Calibri" pitchFamily="34" charset="0"/>
              </a:rPr>
              <a:t> process.</a:t>
            </a:r>
          </a:p>
          <a:p>
            <a:pPr lvl="1">
              <a:spcBef>
                <a:spcPts val="200"/>
              </a:spcBef>
              <a:buFont typeface="Calibri" pitchFamily="34" charset="0"/>
              <a:buChar char="‒"/>
            </a:pPr>
            <a:r>
              <a:rPr lang="en-US" sz="2200" dirty="0" smtClean="0">
                <a:latin typeface="Calibri" pitchFamily="34" charset="0"/>
              </a:rPr>
              <a:t>Muscles are called upon in </a:t>
            </a:r>
            <a:r>
              <a:rPr lang="en-US" sz="2200" b="1" dirty="0" smtClean="0">
                <a:latin typeface="Calibri" pitchFamily="34" charset="0"/>
              </a:rPr>
              <a:t>forced expiration</a:t>
            </a:r>
            <a:r>
              <a:rPr lang="en-US" sz="2200" dirty="0" smtClean="0">
                <a:latin typeface="Calibri" pitchFamily="34" charset="0"/>
              </a:rPr>
              <a:t>.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u="sng" dirty="0" smtClean="0">
                <a:latin typeface="Calibri" pitchFamily="34" charset="0"/>
              </a:rPr>
              <a:t>In</a:t>
            </a:r>
            <a:r>
              <a:rPr lang="en-US" sz="2200" b="1" dirty="0" smtClean="0">
                <a:latin typeface="Calibri" pitchFamily="34" charset="0"/>
              </a:rPr>
              <a:t>ternal intercostals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Transverse thoracis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Rectus abdominis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itchFamily="34" charset="0"/>
              </a:rPr>
              <a:t>External abdominal oblique</a:t>
            </a:r>
          </a:p>
        </p:txBody>
      </p:sp>
      <p:pic>
        <p:nvPicPr>
          <p:cNvPr id="36866" name="Picture 2" descr="https://o.quizlet.com/Hai6izmnZl.92jXZTaJFOg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5182" y="869856"/>
            <a:ext cx="2085975" cy="22860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980712" y="629731"/>
            <a:ext cx="1500996" cy="215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  <a:latin typeface="Calibri" pitchFamily="34" charset="0"/>
              </a:rPr>
              <a:t>Transverse thoracis</a:t>
            </a:r>
            <a:endParaRPr lang="en-US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2" y="2351314"/>
            <a:ext cx="3946344" cy="394634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6" y="2232025"/>
            <a:ext cx="4065633" cy="406563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2351314"/>
            <a:ext cx="2464526" cy="32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263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48" y="19593"/>
            <a:ext cx="9340005" cy="700822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Rib Cage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11094720" cy="4718304"/>
          </a:xfrm>
        </p:spPr>
        <p:txBody>
          <a:bodyPr/>
          <a:lstStyle/>
          <a:p>
            <a:r>
              <a:rPr lang="it-IT" u="sng" dirty="0" smtClean="0">
                <a:hlinkClick r:id="rId2"/>
              </a:rPr>
              <a:t>https</a:t>
            </a:r>
            <a:r>
              <a:rPr lang="it-IT" u="sng" dirty="0">
                <a:hlinkClick r:id="rId2"/>
              </a:rPr>
              <a:t>://www.youtube.com/watch?v=_Ph9tlaUSfo</a:t>
            </a:r>
            <a:endParaRPr lang="it-IT" dirty="0"/>
          </a:p>
          <a:p>
            <a:r>
              <a:rPr lang="it-IT" u="sng" dirty="0">
                <a:hlinkClick r:id="rId3"/>
              </a:rPr>
              <a:t>https://www.youtube.com/watch?v=5JrON_sm5gc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Respiratory system histology</a:t>
            </a:r>
          </a:p>
          <a:p>
            <a:pPr lvl="1">
              <a:spcBef>
                <a:spcPts val="2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Observe under the microscope and draw the following structures (pgs. 200-201):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Trachea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Bronchi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Bronchioles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Respiratory bronchiole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Alveolar ducts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Alveolar sacs and alveoli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Study all respiratory system models.</a:t>
            </a:r>
          </a:p>
          <a:p>
            <a:pPr marL="891540" lvl="2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28" name="Picture 4" descr="http://image.slidesharecdn.com/histologyofrespiratorysystem-101114213925-phpapp02/95/histology-of-respiratory-system-19-638.jpg?cb=14226664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19" y="2785281"/>
            <a:ext cx="6076950" cy="36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</a:pP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Upper Respiratory Tract:</a:t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Organs </a:t>
            </a:r>
            <a:r>
              <a:rPr lang="en-US" sz="4400" dirty="0">
                <a:latin typeface="Calibri Light" panose="020F0302020204030204" pitchFamily="34" charset="0"/>
              </a:rPr>
              <a:t>in head and neck, nose through </a:t>
            </a:r>
            <a:r>
              <a:rPr lang="en-US" sz="4400" dirty="0" smtClean="0">
                <a:latin typeface="Calibri Light" panose="020F0302020204030204" pitchFamily="34" charset="0"/>
              </a:rPr>
              <a:t>larynx</a:t>
            </a:r>
            <a:r>
              <a:rPr lang="en-US" sz="4400" dirty="0">
                <a:latin typeface="Calibri Light" panose="020F0302020204030204" pitchFamily="34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25091" y="1854200"/>
            <a:ext cx="5541818" cy="4876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Works Cited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Nose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0199" y="1571624"/>
            <a:ext cx="6553201" cy="4845631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Functions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Provides a passage way for air travel to and from lungs.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Warms, cleanses, humidifies inhaled air.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Makes possible the sense of smell.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Resonating chamber that amplifies the voice.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B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ony </a:t>
            </a:r>
            <a:r>
              <a:rPr lang="en-US" altLang="en-US" sz="2200" b="1" dirty="0">
                <a:latin typeface="Calibri" panose="020F0502020204030204" pitchFamily="34" charset="0"/>
              </a:rPr>
              <a:t>and cartilaginous supports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Superior half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Nasal bones medially  maxillae laterally.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Inferior half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Lateral and alar cartilages.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Ala nasi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Flared portion shaped by dense CT, forms lateral wall of each nostril.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68741"/>
            <a:ext cx="4107976" cy="6082257"/>
          </a:xfrm>
        </p:spPr>
      </p:pic>
    </p:spTree>
    <p:extLst>
      <p:ext uri="{BB962C8B-B14F-4D97-AF65-F5344CB8AC3E}">
        <p14:creationId xmlns:p14="http://schemas.microsoft.com/office/powerpoint/2010/main" val="9518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12192000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Nose: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Extends anteriorly from nares to posterior nasal apertures.</a:t>
            </a:r>
            <a:endParaRPr lang="en-US" altLang="en-US" dirty="0">
              <a:latin typeface="Calibri Light" panose="020F030202020403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1134" y="2094553"/>
            <a:ext cx="7183272" cy="4036325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Nares</a:t>
            </a:r>
            <a:r>
              <a:rPr lang="en-US" sz="2200" dirty="0" smtClean="0">
                <a:latin typeface="Calibri" panose="020F0502020204030204" pitchFamily="34" charset="0"/>
              </a:rPr>
              <a:t> (nostrils)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External </a:t>
            </a:r>
            <a:r>
              <a:rPr lang="en-US" sz="2200" dirty="0">
                <a:latin typeface="Calibri" panose="020F0502020204030204" pitchFamily="34" charset="0"/>
              </a:rPr>
              <a:t>openings of the nasal </a:t>
            </a:r>
            <a:r>
              <a:rPr lang="en-US" sz="2200" dirty="0" smtClean="0">
                <a:latin typeface="Calibri" panose="020F0502020204030204" pitchFamily="34" charset="0"/>
              </a:rPr>
              <a:t>cavity.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Ethmoid and sphenoid bones compose the roof.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Palate forms the floor.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Vestibule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Dilated chamber inside ala nasi.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Stratified squamous epithelium</a:t>
            </a:r>
            <a:r>
              <a:rPr lang="en-US" altLang="en-US" sz="2200" dirty="0" smtClean="0">
                <a:latin typeface="Calibri" panose="020F0502020204030204" pitchFamily="34" charset="0"/>
              </a:rPr>
              <a:t>, vibrissae (guard hairs).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Nasal septum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Divides cavity into right and left chambers called nasal fossae.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</a:t>
            </a:r>
            <a:r>
              <a:rPr lang="en-US" altLang="en-US" sz="2200" dirty="0" smtClean="0">
                <a:latin typeface="Calibri" panose="020F0502020204030204" pitchFamily="34" charset="0"/>
              </a:rPr>
              <a:t>ormed </a:t>
            </a:r>
            <a:r>
              <a:rPr lang="en-US" altLang="en-US" sz="2200" dirty="0">
                <a:latin typeface="Calibri" panose="020F0502020204030204" pitchFamily="34" charset="0"/>
              </a:rPr>
              <a:t>by perpendicular plate of ethmoid </a:t>
            </a:r>
            <a:r>
              <a:rPr lang="en-US" altLang="en-US" sz="2200" dirty="0" smtClean="0">
                <a:latin typeface="Calibri" panose="020F0502020204030204" pitchFamily="34" charset="0"/>
              </a:rPr>
              <a:t>bone and vomer.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https://classconnection.s3.amazonaws.com/731/flashcards/647731/jpg/photos_9a62ba78-5b61-4dc4-834f-6bb6d48771991317768387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0" y="2094553"/>
            <a:ext cx="4390645" cy="43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246961" y="4899546"/>
            <a:ext cx="801047" cy="123133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9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FC37-AE50-4488-96FF-1CF0F8FEC2D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0" name="Picture 2" descr="http://static.bandbacktogether.com/media/images/2012/06/no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66" y="1028700"/>
            <a:ext cx="5209606" cy="53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6281" y="2090929"/>
            <a:ext cx="6769668" cy="3435278"/>
          </a:xfrm>
        </p:spPr>
        <p:txBody>
          <a:bodyPr>
            <a:normAutofit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200" b="1" dirty="0" smtClean="0">
                <a:latin typeface="Calibri" pitchFamily="34" charset="0"/>
              </a:rPr>
              <a:t>Superior, middle and inferior nasal conchae</a:t>
            </a:r>
            <a:r>
              <a:rPr lang="en-US" altLang="en-US" sz="2200" dirty="0" smtClean="0">
                <a:latin typeface="Calibri" pitchFamily="34" charset="0"/>
              </a:rPr>
              <a:t>.</a:t>
            </a:r>
            <a:endParaRPr lang="en-US" altLang="en-US" sz="2200" b="1" dirty="0" smtClean="0">
              <a:latin typeface="Calibri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itchFamily="34" charset="0"/>
              </a:rPr>
              <a:t>3 </a:t>
            </a:r>
            <a:r>
              <a:rPr lang="en-US" altLang="en-US" sz="2200" b="1" u="sng" dirty="0" smtClean="0">
                <a:latin typeface="Calibri" pitchFamily="34" charset="0"/>
              </a:rPr>
              <a:t>folds</a:t>
            </a:r>
            <a:r>
              <a:rPr lang="en-US" altLang="en-US" sz="2200" dirty="0" smtClean="0">
                <a:latin typeface="Calibri" pitchFamily="34" charset="0"/>
              </a:rPr>
              <a:t> of tissue on lateral wall of nasal fossa.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itchFamily="34" charset="0"/>
              </a:rPr>
              <a:t>Mucous membranes supported by thin scroll-like. turbinate bones.</a:t>
            </a:r>
          </a:p>
          <a:p>
            <a:pPr>
              <a:spcBef>
                <a:spcPts val="200"/>
              </a:spcBef>
            </a:pPr>
            <a:r>
              <a:rPr lang="en-US" altLang="en-US" sz="2200" i="1" dirty="0" smtClean="0">
                <a:latin typeface="Calibri" pitchFamily="34" charset="0"/>
              </a:rPr>
              <a:t>Meatuses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itchFamily="34" charset="0"/>
              </a:rPr>
              <a:t>Narrow </a:t>
            </a:r>
            <a:r>
              <a:rPr lang="en-US" altLang="en-US" sz="2200" b="1" u="sng" dirty="0" smtClean="0">
                <a:latin typeface="Calibri" pitchFamily="34" charset="0"/>
              </a:rPr>
              <a:t>air passage </a:t>
            </a:r>
            <a:r>
              <a:rPr lang="en-US" altLang="en-US" sz="2200" dirty="0" smtClean="0">
                <a:latin typeface="Calibri" pitchFamily="34" charset="0"/>
              </a:rPr>
              <a:t>beneath each conchae.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itchFamily="34" charset="0"/>
              </a:rPr>
              <a:t>Narrowness and turbulence ensures air contacts mucous membranes.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860430" y="1043000"/>
            <a:ext cx="2215107" cy="976300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787400"/>
            <a:ext cx="3274704" cy="990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 Light" panose="020F0302020204030204" pitchFamily="34" charset="0"/>
              </a:rPr>
              <a:t>Nasal Conchae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11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9038</TotalTime>
  <Words>2144</Words>
  <Application>Microsoft Office PowerPoint</Application>
  <PresentationFormat>Widescreen</PresentationFormat>
  <Paragraphs>464</Paragraphs>
  <Slides>60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Symbol</vt:lpstr>
      <vt:lpstr>Times New Roman</vt:lpstr>
      <vt:lpstr>Wingdings</vt:lpstr>
      <vt:lpstr>Wingdings 2</vt:lpstr>
      <vt:lpstr>HDOfficeLightV0</vt:lpstr>
      <vt:lpstr>Clarity</vt:lpstr>
      <vt:lpstr>BI 233 Laboratory  Respiratory System </vt:lpstr>
      <vt:lpstr>Organs of the Respiratory System</vt:lpstr>
      <vt:lpstr>Function of the Respiratory System</vt:lpstr>
      <vt:lpstr>Respiratory Terminology</vt:lpstr>
      <vt:lpstr>Structural Plan of the Respiratory System</vt:lpstr>
      <vt:lpstr> Upper Respiratory Tract: Organs in head and neck, nose through larynx. </vt:lpstr>
      <vt:lpstr>Nose</vt:lpstr>
      <vt:lpstr>Nose: Extends anteriorly from nares to posterior nasal apertures.</vt:lpstr>
      <vt:lpstr>Nasal Conchae</vt:lpstr>
      <vt:lpstr>Mucosa: Pseudostratified Columnar Ciliated Epithelium</vt:lpstr>
      <vt:lpstr>Paranasal Sinuses: Cavities within Bones Surrounding Nasal Cavity  </vt:lpstr>
      <vt:lpstr>PowerPoint Presentation</vt:lpstr>
      <vt:lpstr>Pharynx: Pathway for Respiratory and Digestive Tract</vt:lpstr>
      <vt:lpstr>Auditory Tube</vt:lpstr>
      <vt:lpstr>Tonsils</vt:lpstr>
      <vt:lpstr>Uvula: Helps close off nasopharynx.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 of the Larynx</vt:lpstr>
      <vt:lpstr>Larynx: Forms Portion of Airway to Lung and Produces Phonation</vt:lpstr>
      <vt:lpstr>PowerPoint Presentation</vt:lpstr>
      <vt:lpstr>Cartilage and Ligaments of the Larynx</vt:lpstr>
      <vt:lpstr>Structure of the Larynx Continued</vt:lpstr>
      <vt:lpstr>Speech and Whispering</vt:lpstr>
      <vt:lpstr>Larynx Videos</vt:lpstr>
      <vt:lpstr> Lower Respiratory Tract: Organs of thorax, trachea through lungs. </vt:lpstr>
      <vt:lpstr>Trachea</vt:lpstr>
      <vt:lpstr>Clinical Correlation: Tracheostomy and Intubation</vt:lpstr>
      <vt:lpstr>Carina and Primary (main) Bronchi</vt:lpstr>
      <vt:lpstr>   Apex, Base and Hilum of the Lung</vt:lpstr>
      <vt:lpstr>Lobes of the Lungs</vt:lpstr>
      <vt:lpstr>Pleura, Pleural Cavity, and Pleural Fluid</vt:lpstr>
      <vt:lpstr>Bronchi of the Lung</vt:lpstr>
      <vt:lpstr>Bronchioles and Alveoli of the Lung</vt:lpstr>
      <vt:lpstr>Alveoli Histology</vt:lpstr>
      <vt:lpstr>PowerPoint Presentation</vt:lpstr>
      <vt:lpstr>PowerPoint Presentation</vt:lpstr>
      <vt:lpstr>PowerPoint Presentation</vt:lpstr>
      <vt:lpstr>PowerPoint Presentation</vt:lpstr>
      <vt:lpstr>Cell Types of Alveoli</vt:lpstr>
      <vt:lpstr>PowerPoint Presentation</vt:lpstr>
      <vt:lpstr>PowerPoint Presentation</vt:lpstr>
      <vt:lpstr>Alveolar-Capillary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Muscles of Respiration</vt:lpstr>
      <vt:lpstr>PowerPoint Presentation</vt:lpstr>
      <vt:lpstr>PowerPoint Presentation</vt:lpstr>
      <vt:lpstr>Rib Cage Movement</vt:lpstr>
      <vt:lpstr>Activities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889</cp:revision>
  <dcterms:created xsi:type="dcterms:W3CDTF">2015-10-26T14:33:33Z</dcterms:created>
  <dcterms:modified xsi:type="dcterms:W3CDTF">2019-01-11T01:53:40Z</dcterms:modified>
</cp:coreProperties>
</file>