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26" r:id="rId1"/>
    <p:sldMasterId id="2147483738" r:id="rId2"/>
  </p:sldMasterIdLst>
  <p:notesMasterIdLst>
    <p:notesMasterId r:id="rId67"/>
  </p:notesMasterIdLst>
  <p:sldIdLst>
    <p:sldId id="725" r:id="rId3"/>
    <p:sldId id="998" r:id="rId4"/>
    <p:sldId id="999" r:id="rId5"/>
    <p:sldId id="904" r:id="rId6"/>
    <p:sldId id="905" r:id="rId7"/>
    <p:sldId id="906" r:id="rId8"/>
    <p:sldId id="907" r:id="rId9"/>
    <p:sldId id="908" r:id="rId10"/>
    <p:sldId id="949" r:id="rId11"/>
    <p:sldId id="909" r:id="rId12"/>
    <p:sldId id="948" r:id="rId13"/>
    <p:sldId id="910" r:id="rId14"/>
    <p:sldId id="911" r:id="rId15"/>
    <p:sldId id="912" r:id="rId16"/>
    <p:sldId id="913" r:id="rId17"/>
    <p:sldId id="944" r:id="rId18"/>
    <p:sldId id="945" r:id="rId19"/>
    <p:sldId id="914" r:id="rId20"/>
    <p:sldId id="947" r:id="rId21"/>
    <p:sldId id="915" r:id="rId22"/>
    <p:sldId id="946" r:id="rId23"/>
    <p:sldId id="950" r:id="rId24"/>
    <p:sldId id="917" r:id="rId25"/>
    <p:sldId id="918" r:id="rId26"/>
    <p:sldId id="919" r:id="rId27"/>
    <p:sldId id="951" r:id="rId28"/>
    <p:sldId id="1000" r:id="rId29"/>
    <p:sldId id="952" r:id="rId30"/>
    <p:sldId id="953" r:id="rId31"/>
    <p:sldId id="954" r:id="rId32"/>
    <p:sldId id="920" r:id="rId33"/>
    <p:sldId id="925" r:id="rId34"/>
    <p:sldId id="1003" r:id="rId35"/>
    <p:sldId id="926" r:id="rId36"/>
    <p:sldId id="927" r:id="rId37"/>
    <p:sldId id="931" r:id="rId38"/>
    <p:sldId id="1001" r:id="rId39"/>
    <p:sldId id="930" r:id="rId40"/>
    <p:sldId id="957" r:id="rId41"/>
    <p:sldId id="1002" r:id="rId42"/>
    <p:sldId id="958" r:id="rId43"/>
    <p:sldId id="928" r:id="rId44"/>
    <p:sldId id="955" r:id="rId45"/>
    <p:sldId id="956" r:id="rId46"/>
    <p:sldId id="1004" r:id="rId47"/>
    <p:sldId id="959" r:id="rId48"/>
    <p:sldId id="938" r:id="rId49"/>
    <p:sldId id="939" r:id="rId50"/>
    <p:sldId id="960" r:id="rId51"/>
    <p:sldId id="940" r:id="rId52"/>
    <p:sldId id="941" r:id="rId53"/>
    <p:sldId id="942" r:id="rId54"/>
    <p:sldId id="993" r:id="rId55"/>
    <p:sldId id="961" r:id="rId56"/>
    <p:sldId id="967" r:id="rId57"/>
    <p:sldId id="997" r:id="rId58"/>
    <p:sldId id="989" r:id="rId59"/>
    <p:sldId id="990" r:id="rId60"/>
    <p:sldId id="991" r:id="rId61"/>
    <p:sldId id="977" r:id="rId62"/>
    <p:sldId id="978" r:id="rId63"/>
    <p:sldId id="983" r:id="rId64"/>
    <p:sldId id="996" r:id="rId65"/>
    <p:sldId id="873" r:id="rId6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93ACDD"/>
    <a:srgbClr val="FF6600"/>
    <a:srgbClr val="004DE6"/>
    <a:srgbClr val="070709"/>
    <a:srgbClr val="9966FF"/>
    <a:srgbClr val="FF3399"/>
    <a:srgbClr val="4D76C7"/>
    <a:srgbClr val="7091D2"/>
    <a:srgbClr val="99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29" autoAdjust="0"/>
    <p:restoredTop sz="94434" autoAdjust="0"/>
  </p:normalViewPr>
  <p:slideViewPr>
    <p:cSldViewPr snapToGrid="0">
      <p:cViewPr varScale="1">
        <p:scale>
          <a:sx n="109" d="100"/>
          <a:sy n="109" d="100"/>
        </p:scale>
        <p:origin x="612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1308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presProps" Target="presProps.xml"/><Relationship Id="rId7" Type="http://schemas.openxmlformats.org/officeDocument/2006/relationships/slide" Target="slides/slide5.xml"/><Relationship Id="rId71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120BE0-69DE-4BB6-B6CE-C6E1782C72EB}" type="datetimeFigureOut">
              <a:rPr lang="en-US" smtClean="0"/>
              <a:pPr/>
              <a:t>6/1/2017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D2D84F-4B63-43E6-8429-568F05939B3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44007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Saladin A&amp;P Unity of Form and Function 6e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EF5580-F60D-40FD-8660-42D517EF42BF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07103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Retrieved from http://image.slidesharecdn.com/ch21lecturepresentation-130818142951-phpapp01/95/169-ch-21lecturepresentation-30-638.jpg?cb=1376838347, 2016</a:t>
            </a:r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F649F6F0-9DF4-45E0-8854-9A5832DA7A68}" type="slidenum">
              <a:rPr lang="en-US" altLang="en-US"/>
              <a:pPr/>
              <a:t>10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8024913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Saladin A&amp;P Unity of Form and Function 6e</a:t>
            </a:r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F649F6F0-9DF4-45E0-8854-9A5832DA7A68}" type="slidenum">
              <a:rPr lang="en-US" altLang="en-US"/>
              <a:pPr/>
              <a:t>11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8215308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dirty="0" smtClean="0"/>
              <a:t>Retrieved from http://antranik.org/wp-content/uploads/2011/12/elastic-artery-tunica-externa-media-intima-vasa-vasorum-elastin-lumen.jpg?951378, 2016</a:t>
            </a:r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6BA08A48-2625-458A-8CBF-1F77518E0FC2}" type="slidenum">
              <a:rPr lang="en-US" altLang="en-US"/>
              <a:pPr/>
              <a:t>12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3045843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dirty="0" smtClean="0"/>
              <a:t>Retrieved from</a:t>
            </a:r>
            <a:r>
              <a:rPr lang="en-US" altLang="en-US" baseline="0" dirty="0" smtClean="0"/>
              <a:t> http://faculty.scf.edu/kerstenb/2086/lecture%20powerpoints/MN%20Chapter%2021_files/slide0005_image013.jpg, 2016</a:t>
            </a:r>
            <a:endParaRPr lang="en-US" altLang="en-US" dirty="0" smtClean="0"/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8BFE9BBB-1DA8-47E7-8FD5-BF3488D77F1F}" type="slidenum">
              <a:rPr lang="en-US" altLang="en-US"/>
              <a:pPr/>
              <a:t>13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7530154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Martini Fundamentals of A&amp;P 9e</a:t>
            </a:r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DD0FB306-DC4F-4514-A91B-1EE1B8CFBA86}" type="slidenum">
              <a:rPr lang="en-US" altLang="en-US"/>
              <a:pPr/>
              <a:t>14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965520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dirty="0" smtClean="0"/>
              <a:t>Retrieved from http://www.vetmed.vt.edu/education/curriculum/vm8054/labs/Lab12b/IMAGES/CAPILLARY%20COMPARISON%20COMPOSITE.jpg, 2016</a:t>
            </a:r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65D09C53-5F6F-46C5-AE10-A9725C19538E}" type="slidenum">
              <a:rPr lang="en-US" altLang="en-US"/>
              <a:pPr/>
              <a:t>15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2056204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Saladin A&amp;P Unity of Form and Function 6e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9A6712-B88F-5040-BD5A-9A0F2AFC32AA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640287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Saladin A&amp;P Unity of Form and Function 6e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9A6712-B88F-5040-BD5A-9A0F2AFC32AA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763094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dirty="0" smtClean="0"/>
              <a:t>Retrieved from http://previews.123rf.com/images/hfsimaging/hfsimaging1201/hfsimaging120100006/11943435-Cross-section-of-artery-and-vein-Stock-Vector-blood-vein-vessels.jpg, 2016</a:t>
            </a:r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1526FDF6-689B-472F-88CA-5C0015D58974}" type="slidenum">
              <a:rPr lang="en-US" altLang="en-US"/>
              <a:pPr/>
              <a:t>18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62918543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dirty="0" smtClean="0"/>
              <a:t>Retrieved from https://encrypted-tbn2.gstatic.com/images?q=tbn:ANd9GcTCNqCd3viA9U2tMTD0RY8RpTJ3Lx1HJb5L04mWfNrhYNA_qGeVEg, 2016</a:t>
            </a:r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1526FDF6-689B-472F-88CA-5C0015D58974}" type="slidenum">
              <a:rPr lang="en-US" altLang="en-US"/>
              <a:pPr/>
              <a:t>19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7354241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Saladin A&amp;P Unity of Form and Function 6e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9A6712-B88F-5040-BD5A-9A0F2AFC32AA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917777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dirty="0" smtClean="0"/>
              <a:t>Retrieved from</a:t>
            </a:r>
            <a:r>
              <a:rPr lang="en-US" altLang="en-US" baseline="0" dirty="0" smtClean="0"/>
              <a:t> http://courseweb.edteched.uottawa.ca/medicine-histology/English/Cardiovascular/Lg_Images/fig19mmvalve.jpg, 2016</a:t>
            </a:r>
            <a:endParaRPr lang="en-US" altLang="en-US" dirty="0" smtClean="0"/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4A97EC79-F282-4166-9150-FFC2CCD11F43}" type="slidenum">
              <a:rPr lang="en-US" altLang="en-US"/>
              <a:pPr/>
              <a:t>20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28527089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dirty="0" smtClean="0"/>
              <a:t>Retrieved from http://images.slideplayer.com/27/9020436/slides/slide_4.jpg</a:t>
            </a:r>
            <a:r>
              <a:rPr lang="en-US" altLang="en-US" baseline="0" dirty="0" smtClean="0"/>
              <a:t>, 2016</a:t>
            </a:r>
            <a:endParaRPr lang="en-US" altLang="en-US" dirty="0" smtClean="0"/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4A97EC79-F282-4166-9150-FFC2CCD11F43}" type="slidenum">
              <a:rPr lang="en-US" altLang="en-US"/>
              <a:pPr/>
              <a:t>21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11750770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Retrieved from</a:t>
            </a:r>
            <a:r>
              <a:rPr lang="en-US" baseline="0" dirty="0" smtClean="0"/>
              <a:t> http://www.siumed.edu/~dking2/crr/images/CR020b.jpg, 2016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A2DE77-3AE3-43AD-918E-0377C6387A5B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036518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dirty="0" smtClean="0"/>
              <a:t>Martini Fundamentals of A&amp;P 9e</a:t>
            </a:r>
          </a:p>
        </p:txBody>
      </p:sp>
      <p:sp>
        <p:nvSpPr>
          <p:cNvPr id="512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F73E9092-35E5-4BF3-A8D1-5E9DD85E29ED}" type="slidenum">
              <a:rPr lang="en-US" altLang="en-US"/>
              <a:pPr/>
              <a:t>23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19275386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Saladin A&amp;P Unity of Form and Function 6e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D72596-8C45-415C-A1B8-C0F23D92A10A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258718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dirty="0" smtClean="0"/>
              <a:t>Retrieved from</a:t>
            </a:r>
            <a:r>
              <a:rPr lang="en-US" altLang="en-US" baseline="0" dirty="0" smtClean="0"/>
              <a:t> http://img.medscape.com/pi/emed/ckb/radiology/336139-423295-1027tn.jpg, 2016</a:t>
            </a:r>
            <a:endParaRPr lang="en-US" altLang="en-US" dirty="0" smtClean="0"/>
          </a:p>
        </p:txBody>
      </p:sp>
      <p:sp>
        <p:nvSpPr>
          <p:cNvPr id="553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566D83D2-234C-4105-BF69-8928BB57A2F6}" type="slidenum">
              <a:rPr lang="en-US" altLang="en-US"/>
              <a:pPr/>
              <a:t>25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84806615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Saladin A&amp;P Unity of Form and Function 6e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D72596-8C45-415C-A1B8-C0F23D92A10A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318264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Retrieved from http://websupport1.citytech.cuny.edu/faculty/ibarjis/Teaching/Anatomy%20and%20Physiology/lecture21/Slides/a-p-powerpoint21_files/slide0191_image098.jpg, 2016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D72596-8C45-415C-A1B8-C0F23D92A10A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905796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 smtClean="0"/>
              <a:t>Martini Fundamentals of A&amp;P 9e</a:t>
            </a:r>
          </a:p>
        </p:txBody>
      </p:sp>
      <p:sp>
        <p:nvSpPr>
          <p:cNvPr id="634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68F99683-B054-48C5-8783-181D8C87BAF7}" type="slidenum">
              <a:rPr lang="en-US" altLang="en-US"/>
              <a:pPr/>
              <a:t>29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91480176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Saladin A&amp;P Unity of Form and Function 6e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D72596-8C45-415C-A1B8-C0F23D92A10A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90045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2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Saladin A&amp;P Unity of Form and Function 6e</a:t>
            </a:r>
          </a:p>
        </p:txBody>
      </p:sp>
      <p:sp>
        <p:nvSpPr>
          <p:cNvPr id="102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D71E198F-B075-4873-A2F7-AF7EB4970C37}" type="slidenum">
              <a:rPr lang="en-US" altLang="en-US"/>
              <a:pPr/>
              <a:t>3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37050170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Retrieved from http://intranet.tdmu.edu.ua/data/kafedra/internal/anatomy/classes_stud/en/nurse/1/bsn/ptn/1/17.%20ARTERIAL%20SYSTEM%20SYSTEMIC%20AND%20PULMONARY%20ARTERIES.files/image033.jpg, 2014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D72596-8C45-415C-A1B8-C0F23D92A10A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879439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Saladin A&amp;P Unity of Form and Function 6e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D72596-8C45-415C-A1B8-C0F23D92A10A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150874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Saladin A&amp;P Unity of Form and Function 6e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D72596-8C45-415C-A1B8-C0F23D92A10A}" type="slidenum">
              <a:rPr lang="en-US" smtClean="0"/>
              <a:pPr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0993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Saladin A&amp;P Unity of Form and Function 6e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D72596-8C45-415C-A1B8-C0F23D92A10A}" type="slidenum">
              <a:rPr lang="en-US" smtClean="0"/>
              <a:pPr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462779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80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 smtClean="0"/>
              <a:t>Martini Fundamentals of A&amp;P 9e</a:t>
            </a:r>
          </a:p>
        </p:txBody>
      </p:sp>
      <p:sp>
        <p:nvSpPr>
          <p:cNvPr id="880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8042A95D-7C46-4B80-A880-935F48A00717}" type="slidenum">
              <a:rPr lang="en-US" altLang="en-US"/>
              <a:pPr/>
              <a:t>36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20369642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80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 smtClean="0"/>
              <a:t>Martini Fundamentals of A&amp;P 9e</a:t>
            </a:r>
          </a:p>
        </p:txBody>
      </p:sp>
      <p:sp>
        <p:nvSpPr>
          <p:cNvPr id="880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8042A95D-7C46-4B80-A880-935F48A00717}" type="slidenum">
              <a:rPr lang="en-US" altLang="en-US"/>
              <a:pPr/>
              <a:t>38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74988019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Saladin A&amp;P Unity of Form and Function 6e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D72596-8C45-415C-A1B8-C0F23D92A10A}" type="slidenum">
              <a:rPr lang="en-US" smtClean="0"/>
              <a:pPr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285961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Saladin A&amp;P Unity of Form and Function 6e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D72596-8C45-415C-A1B8-C0F23D92A10A}" type="slidenum">
              <a:rPr lang="en-US" smtClean="0"/>
              <a:pPr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293519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Saladin A&amp;P Unity of Form and Function 6e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D72596-8C45-415C-A1B8-C0F23D92A10A}" type="slidenum">
              <a:rPr lang="en-US" smtClean="0"/>
              <a:pPr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003884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Saladin A&amp;P Unity of Form and Function 6e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D72596-8C45-415C-A1B8-C0F23D92A10A}" type="slidenum">
              <a:rPr lang="en-US" smtClean="0"/>
              <a:pPr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99934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2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Saladin A&amp;P Unity of Form and Function 6e</a:t>
            </a:r>
          </a:p>
        </p:txBody>
      </p:sp>
      <p:sp>
        <p:nvSpPr>
          <p:cNvPr id="122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BBA0C55B-0985-4C2C-8280-97ACFAB01F82}" type="slidenum">
              <a:rPr lang="en-US" altLang="en-US"/>
              <a:pPr/>
              <a:t>4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25497280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Saladin A&amp;P Unity of Form and Function 6e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D72596-8C45-415C-A1B8-C0F23D92A10A}" type="slidenum">
              <a:rPr lang="en-US" smtClean="0"/>
              <a:pPr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192911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Saladin A&amp;P Unity of Form and Function 6e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D72596-8C45-415C-A1B8-C0F23D92A10A}" type="slidenum">
              <a:rPr lang="en-US" smtClean="0"/>
              <a:pPr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328338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95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 smtClean="0"/>
              <a:t>Retrieved from http://www.tuscany-diet.net/wp-content/uploads/2013/02/Blood-pressure-and-healthy-life.jpg,2014</a:t>
            </a:r>
          </a:p>
        </p:txBody>
      </p:sp>
      <p:sp>
        <p:nvSpPr>
          <p:cNvPr id="1095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2B9D1463-62B3-41EC-8DD8-F391549CCCD8}" type="slidenum">
              <a:rPr lang="en-US" altLang="en-US"/>
              <a:pPr/>
              <a:t>47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7202954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16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 smtClean="0"/>
              <a:t>Retrieved</a:t>
            </a:r>
            <a:r>
              <a:rPr lang="en-US" altLang="en-US" baseline="0" dirty="0" smtClean="0"/>
              <a:t> from http://images.medicinenet.com/images/dtarticleplayer/low-blood-pressure-s2-what-is-low-blood-pressure.jpg, 2014</a:t>
            </a:r>
            <a:endParaRPr lang="en-US" altLang="en-US" dirty="0" smtClean="0"/>
          </a:p>
        </p:txBody>
      </p:sp>
      <p:sp>
        <p:nvSpPr>
          <p:cNvPr id="1116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195EB82E-CCB7-48BA-9869-A299A220B6B0}" type="slidenum">
              <a:rPr lang="en-US" altLang="en-US"/>
              <a:pPr/>
              <a:t>48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7982349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02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 smtClean="0"/>
              <a:t>fpbnursing. (2010, September).</a:t>
            </a:r>
            <a:r>
              <a:rPr lang="en-US" altLang="en-US" baseline="0" dirty="0" smtClean="0"/>
              <a:t> Blood Pressure Skill Demonstration [video file]. Retrieved from http://www.youtube.com/watch?v=j-326lCJ7wY</a:t>
            </a:r>
          </a:p>
          <a:p>
            <a:r>
              <a:rPr lang="en-US" altLang="en-US" baseline="0" dirty="0" smtClean="0"/>
              <a:t>Retrieved from http://o.quizlet.com/i/tjjCN5rSSmRbqG7beV9fJw_m.jpg, 2014</a:t>
            </a:r>
            <a:endParaRPr lang="en-US" altLang="en-US" dirty="0" smtClean="0"/>
          </a:p>
        </p:txBody>
      </p:sp>
      <p:sp>
        <p:nvSpPr>
          <p:cNvPr id="1402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9380F371-118A-4509-B3BB-4514B6FA0C7B}" type="slidenum">
              <a:rPr lang="en-US" altLang="en-US"/>
              <a:pPr/>
              <a:t>49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07178658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20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dirty="0" smtClean="0"/>
              <a:t>Retrieved from http://www.cruisecontroldiet.com/wp-content/uploads/2013/02/highbp.jpg, 2014</a:t>
            </a:r>
          </a:p>
        </p:txBody>
      </p:sp>
      <p:sp>
        <p:nvSpPr>
          <p:cNvPr id="132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4020638-8D2E-4949-92FF-89B6CCA9B40B}" type="slidenum">
              <a:rPr lang="en-US" altLang="en-US"/>
              <a:pPr/>
              <a:t>50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6091388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41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/>
          </a:p>
        </p:txBody>
      </p:sp>
      <p:sp>
        <p:nvSpPr>
          <p:cNvPr id="1341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8407BD3B-B287-4899-9780-D1E126BFDDEA}" type="slidenum">
              <a:rPr lang="en-US" altLang="en-US"/>
              <a:pPr/>
              <a:t>51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82702553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82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dirty="0" smtClean="0"/>
              <a:t>Retrieved</a:t>
            </a:r>
            <a:r>
              <a:rPr lang="en-US" altLang="en-US" baseline="0" dirty="0" smtClean="0"/>
              <a:t> from https://encrypted-tbn3.gstatic.com/images?q=tbn:ANd9GcQDjKdkow3vNaLjHrSj1dhurcZ2wJGeddunzJYBjyuCsgSzqGUo, 2014</a:t>
            </a:r>
            <a:endParaRPr lang="en-US" altLang="en-US" dirty="0" smtClean="0"/>
          </a:p>
        </p:txBody>
      </p:sp>
      <p:sp>
        <p:nvSpPr>
          <p:cNvPr id="1382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0912A4A4-59AB-4406-8839-AE5E87F54AB1}" type="slidenum">
              <a:rPr lang="en-US" altLang="en-US"/>
              <a:pPr/>
              <a:t>52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29209815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Patton &amp; Thibodeau A&amp;P 8e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D2D84F-4B63-43E6-8429-568F05939B38}" type="slidenum">
              <a:rPr lang="en-US" smtClean="0"/>
              <a:pPr/>
              <a:t>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011954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Patton &amp; Thibodeau A&amp;P 8e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D2D84F-4B63-43E6-8429-568F05939B38}" type="slidenum">
              <a:rPr lang="en-US" smtClean="0"/>
              <a:pPr/>
              <a:t>55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24484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dirty="0" smtClean="0"/>
              <a:t>Retrieved from http://droualb.faculty.mjc.edu/Lecture%20Notes/Unit%204/FG22_01.jpg, 2016</a:t>
            </a:r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E298E836-1828-418B-81FD-4D82D5FBB6F3}" type="slidenum">
              <a:rPr lang="en-US" altLang="en-US"/>
              <a:pPr/>
              <a:t>5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45066873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Retrieved from http://www.unm.edu/~jimmy/lymph_flow.jpg, 2016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D2D84F-4B63-43E6-8429-568F05939B38}" type="slidenum">
              <a:rPr lang="en-US" smtClean="0"/>
              <a:pPr/>
              <a:t>57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83886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D2D84F-4B63-43E6-8429-568F05939B38}" type="slidenum">
              <a:rPr lang="en-US" smtClean="0"/>
              <a:pPr/>
              <a:t>58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419996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Patton &amp; Thibodeau A&amp;P 8e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D2D84F-4B63-43E6-8429-568F05939B38}" type="slidenum">
              <a:rPr lang="en-US" smtClean="0"/>
              <a:pPr/>
              <a:t>59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2160679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Histology image retrieved from Patton &amp; Thibodeau A&amp;P 8e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Lymph node image</a:t>
            </a:r>
            <a:r>
              <a:rPr lang="en-US" sz="1200" baseline="0" dirty="0" smtClean="0"/>
              <a:t> retrieved from http://penile-cancer.ca/images/lymph-group-clusters.jpg, 2016</a:t>
            </a:r>
            <a:endParaRPr lang="en-US" sz="12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D2D84F-4B63-43E6-8429-568F05939B38}" type="slidenum">
              <a:rPr lang="en-US" smtClean="0"/>
              <a:pPr/>
              <a:t>60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7311999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Patton &amp; Thibodeau A&amp;P 8e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D2D84F-4B63-43E6-8429-568F05939B38}" type="slidenum">
              <a:rPr lang="en-US" smtClean="0"/>
              <a:pPr/>
              <a:t>62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0611045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Vessel image retrieved from</a:t>
            </a:r>
            <a:r>
              <a:rPr lang="en-US" baseline="0" dirty="0" smtClean="0"/>
              <a:t> http://www.dartmouth.edu/~anatomy/Histo/lab_3/cardiovascular/DMS120/38.gif, 2016</a:t>
            </a:r>
          </a:p>
          <a:p>
            <a:r>
              <a:rPr lang="en-US" baseline="0" dirty="0" smtClean="0"/>
              <a:t>Thymus image retrieved from http://iws.collin.edu/mweis/BIOL%202402/Lab/lab%20exercise%20reviews/endocrine/histo_endocrine/web_ready/histo_labeled_endocrine_%20thymus.jpg, 2016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A2DE77-3AE3-43AD-918E-0377C6387A5B}" type="slidenum">
              <a:rPr lang="en-US" smtClean="0"/>
              <a:t>63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2907605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DF29D7-71D0-4BFD-A9C1-BB682C8A62B3}" type="slidenum">
              <a:rPr lang="en-US" smtClean="0"/>
              <a:pPr/>
              <a:t>64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01396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38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dirty="0" smtClean="0"/>
              <a:t>Retrieved from http://www.vascularconcepts.com/img/patients/artery.jpg, 2016</a:t>
            </a:r>
          </a:p>
        </p:txBody>
      </p:sp>
      <p:sp>
        <p:nvSpPr>
          <p:cNvPr id="163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4597C1AF-6C08-4E10-8047-C8A4219B2211}" type="slidenum">
              <a:rPr lang="en-US" altLang="en-US"/>
              <a:pPr/>
              <a:t>6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6464292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dirty="0" smtClean="0"/>
              <a:t>Retrieved from http://www.josr-online.com/content/figures/1749-799X-5-18-1-l.jpg, 2016</a:t>
            </a:r>
          </a:p>
        </p:txBody>
      </p:sp>
      <p:sp>
        <p:nvSpPr>
          <p:cNvPr id="184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221F56CC-7EE0-4254-968B-4A89585519B8}" type="slidenum">
              <a:rPr lang="en-US" altLang="en-US"/>
              <a:pPr/>
              <a:t>7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6202557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dirty="0" smtClean="0"/>
              <a:t>Retrieved from http://www.lab.anhb.uwa.edu.au/mb140/corepages/vascular/Images/aty10he.jpg, 2016</a:t>
            </a:r>
          </a:p>
        </p:txBody>
      </p:sp>
      <p:sp>
        <p:nvSpPr>
          <p:cNvPr id="204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1E55EF74-2DB4-4C56-AE43-B56283BCA16A}" type="slidenum">
              <a:rPr lang="en-US" altLang="en-US"/>
              <a:pPr/>
              <a:t>8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844128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710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dirty="0" smtClean="0"/>
              <a:t>Retrieved from https://encrypted-tbn3.gstatic.com/images?q=tbn:ANd9GcQ3Sw1PAD3RzkfCkkByGxtycI5yWvKW5OhJUfeo2yjVmI-v32_ecg, 2016</a:t>
            </a:r>
          </a:p>
        </p:txBody>
      </p:sp>
      <p:sp>
        <p:nvSpPr>
          <p:cNvPr id="471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BE550702-687C-48A9-A086-BFE5474EE287}" type="slidenum">
              <a:rPr lang="en-US" altLang="en-US"/>
              <a:pPr/>
              <a:t>9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5982586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BDCBC-F301-4E5A-90C4-82531D87EAB8}" type="datetime1">
              <a:rPr lang="en-US" smtClean="0"/>
              <a:pPr/>
              <a:t>6/1/2017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81668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77D58-C3CF-4E25-B190-C675436AB74C}" type="datetime1">
              <a:rPr lang="en-US" smtClean="0"/>
              <a:pPr/>
              <a:t>6/1/2017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59754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0362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0362"/>
            <a:ext cx="7734300" cy="58118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B79F5-ACA1-426D-8320-482D454AE5E2}" type="datetime1">
              <a:rPr lang="en-US" smtClean="0"/>
              <a:pPr/>
              <a:t>6/1/2017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40518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371601"/>
            <a:ext cx="104648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505200"/>
            <a:ext cx="85344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AF155-C9D6-486D-A85A-AA9E895C5D12}" type="datetime1">
              <a:rPr lang="en-US" smtClean="0"/>
              <a:pPr/>
              <a:t>6/1/2017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914400" y="3398520"/>
            <a:ext cx="104648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B1457-3635-4ACF-9340-5BE64E2DD322}" type="datetime1">
              <a:rPr lang="en-US" smtClean="0"/>
              <a:pPr/>
              <a:t>6/1/2017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2362201"/>
            <a:ext cx="103632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4626865"/>
            <a:ext cx="103632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01C7C-E743-4DB0-894E-A8378F73CF24}" type="datetime1">
              <a:rPr lang="en-US" smtClean="0"/>
              <a:pPr/>
              <a:t>6/1/2017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975360" y="4599432"/>
            <a:ext cx="104648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73352"/>
            <a:ext cx="53848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73352"/>
            <a:ext cx="53848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97C71-45B1-4339-9343-67ACC85A1E20}" type="datetime1">
              <a:rPr lang="en-US" smtClean="0"/>
              <a:pPr/>
              <a:t>6/1/2017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76400"/>
            <a:ext cx="524256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438400"/>
            <a:ext cx="524256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39840" y="1676400"/>
            <a:ext cx="524256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9840" y="2438400"/>
            <a:ext cx="524256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4548A-F5D1-40F4-93B2-473EA0E03106}" type="datetime1">
              <a:rPr lang="en-US" smtClean="0"/>
              <a:pPr/>
              <a:t>6/1/2017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3741949" y="4045691"/>
            <a:ext cx="4709160" cy="105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072E2-8C7A-4C9D-BDDD-21C307B01B3F}" type="datetime1">
              <a:rPr lang="en-US" smtClean="0"/>
              <a:pPr/>
              <a:t>6/1/2017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F0F56-EE48-4871-8D46-1830B0BA5544}" type="datetime1">
              <a:rPr lang="en-US" smtClean="0"/>
              <a:pPr/>
              <a:t>6/1/2017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92080"/>
            <a:ext cx="2852928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2400" y="792080"/>
            <a:ext cx="7620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2130553"/>
            <a:ext cx="2852928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79285-94F9-4224-A582-571C50939499}" type="datetime1">
              <a:rPr lang="en-US" smtClean="0"/>
              <a:pPr/>
              <a:t>6/1/2017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912152" y="3579942"/>
            <a:ext cx="5577840" cy="2117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224F1-1837-4C22-ACEF-C1AAEFB475EA}" type="datetime1">
              <a:rPr lang="en-US" smtClean="0"/>
              <a:pPr/>
              <a:t>6/1/2017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668394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92480"/>
            <a:ext cx="2856907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11480" y="838201"/>
            <a:ext cx="787252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133600"/>
            <a:ext cx="2852928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05C9C5-56BC-4A91-8918-AF798FC9F380}" type="datetime1">
              <a:rPr lang="en-US" smtClean="0"/>
              <a:pPr/>
              <a:t>6/1/2017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73B4C-3FB2-4D34-9D53-CD6B38650261}" type="datetime1">
              <a:rPr lang="en-US" smtClean="0"/>
              <a:pPr/>
              <a:t>6/1/2017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609600"/>
            <a:ext cx="2743200" cy="5867400"/>
          </a:xfrm>
        </p:spPr>
        <p:txBody>
          <a:bodyPr vert="eaVert" anchor="b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609600"/>
            <a:ext cx="80264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96D60-6D44-4172-B65E-A8D32F6CB3F8}" type="datetime1">
              <a:rPr lang="en-US" smtClean="0"/>
              <a:pPr/>
              <a:t>6/1/2017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52633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94DCA-D44B-4AC4-A5A7-4E94F0064C71}" type="datetime1">
              <a:rPr lang="en-US" smtClean="0"/>
              <a:pPr/>
              <a:t>6/1/2017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92563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0"/>
            <a:ext cx="5181600" cy="43513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0"/>
            <a:ext cx="5181600" cy="43513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CAF44-DF94-4C92-907F-862D179C6FB5}" type="datetime1">
              <a:rPr lang="en-US" smtClean="0"/>
              <a:pPr/>
              <a:t>6/1/2017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50992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0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0"/>
            <a:ext cx="5156200" cy="3680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7550"/>
            <a:ext cx="5181601" cy="3680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367D6-270C-413E-8ADA-BD8F779D4AC4}" type="datetime1">
              <a:rPr lang="en-US" smtClean="0"/>
              <a:pPr/>
              <a:t>6/1/2017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5911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F119D-58FF-4CCF-B3B3-F0733E81F7C8}" type="datetime1">
              <a:rPr lang="en-US" smtClean="0"/>
              <a:pPr/>
              <a:t>6/1/2017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2810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ED964-3A8F-4C18-9C3A-59A3CB525D39}" type="datetime1">
              <a:rPr lang="en-US" smtClean="0"/>
              <a:pPr/>
              <a:t>6/1/2017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31722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C3A56-9B50-4735-8008-DF1973DC3219}" type="datetime1">
              <a:rPr lang="en-US" smtClean="0"/>
              <a:pPr/>
              <a:t>6/1/2017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52568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3A50F-C93D-414F-AD79-08673C18ED9A}" type="datetime1">
              <a:rPr lang="en-US" smtClean="0"/>
              <a:pPr/>
              <a:t>6/1/2017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90986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0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E1FD8414-0A06-4F51-82F5-1BF0ED7A794F}" type="datetime1">
              <a:rPr lang="en-US" smtClean="0"/>
              <a:pPr/>
              <a:t>6/1/2017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CF1426-4F7B-450A-9927-41E86A48454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0723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12192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533400"/>
            <a:ext cx="109728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12192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18288"/>
            <a:ext cx="3860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77B2063C-41EE-4D32-A486-C32A074CE901}" type="datetime1">
              <a:rPr lang="en-US" smtClean="0"/>
              <a:pPr/>
              <a:t>6/1/2017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0" y="18288"/>
            <a:ext cx="54864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60000" y="18288"/>
            <a:ext cx="14224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99CF1426-4F7B-450A-9927-41E86A48454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Gmic13mvsgo" TargetMode="External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5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gif"/><Relationship Id="rId1" Type="http://schemas.openxmlformats.org/officeDocument/2006/relationships/slideLayout" Target="../slideLayouts/slideLayout15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5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5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5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1.jpe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gif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5.jpe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>
            <a:spLocks noGrp="1"/>
          </p:cNvSpPr>
          <p:nvPr>
            <p:ph type="title"/>
          </p:nvPr>
        </p:nvSpPr>
        <p:spPr>
          <a:xfrm>
            <a:off x="-117522" y="1446660"/>
            <a:ext cx="3943065" cy="3275465"/>
          </a:xfrm>
        </p:spPr>
        <p:txBody>
          <a:bodyPr>
            <a:normAutofit/>
          </a:bodyPr>
          <a:lstStyle/>
          <a:p>
            <a:pPr algn="ctr"/>
            <a:r>
              <a:rPr lang="en-US" sz="2800" dirty="0" smtClean="0">
                <a:latin typeface="Calibri Light" panose="020F0302020204030204" pitchFamily="34" charset="0"/>
              </a:rPr>
              <a:t>BI 232 Laboratory </a:t>
            </a:r>
            <a:r>
              <a:rPr lang="en-US" sz="4400" dirty="0" smtClean="0">
                <a:latin typeface="Calibri Light" panose="020F0302020204030204" pitchFamily="34" charset="0"/>
              </a:rPr>
              <a:t/>
            </a:r>
            <a:br>
              <a:rPr lang="en-US" sz="4400" dirty="0" smtClean="0">
                <a:latin typeface="Calibri Light" panose="020F0302020204030204" pitchFamily="34" charset="0"/>
              </a:rPr>
            </a:br>
            <a:r>
              <a:rPr lang="en-US" sz="4000" dirty="0" smtClean="0">
                <a:latin typeface="Calibri Light" panose="020F0302020204030204" pitchFamily="34" charset="0"/>
              </a:rPr>
              <a:t>Circulatory System:</a:t>
            </a:r>
            <a:r>
              <a:rPr lang="en-US" sz="4000" dirty="0">
                <a:latin typeface="Calibri Light" panose="020F0302020204030204" pitchFamily="34" charset="0"/>
              </a:rPr>
              <a:t/>
            </a:r>
            <a:br>
              <a:rPr lang="en-US" sz="4000" dirty="0">
                <a:latin typeface="Calibri Light" panose="020F0302020204030204" pitchFamily="34" charset="0"/>
              </a:rPr>
            </a:br>
            <a:r>
              <a:rPr lang="en-US" sz="4000" dirty="0" smtClean="0">
                <a:latin typeface="Calibri Light" panose="020F0302020204030204" pitchFamily="34" charset="0"/>
              </a:rPr>
              <a:t>Blood Vessels</a:t>
            </a:r>
            <a:br>
              <a:rPr lang="en-US" sz="4000" dirty="0" smtClean="0">
                <a:latin typeface="Calibri Light" panose="020F0302020204030204" pitchFamily="34" charset="0"/>
              </a:rPr>
            </a:br>
            <a:r>
              <a:rPr lang="en-US" sz="4000" dirty="0" smtClean="0">
                <a:latin typeface="Calibri Light" panose="020F0302020204030204" pitchFamily="34" charset="0"/>
              </a:rPr>
              <a:t>and </a:t>
            </a:r>
            <a:br>
              <a:rPr lang="en-US" sz="4000" dirty="0" smtClean="0">
                <a:latin typeface="Calibri Light" panose="020F0302020204030204" pitchFamily="34" charset="0"/>
              </a:rPr>
            </a:br>
            <a:r>
              <a:rPr lang="en-US" sz="4000" dirty="0" smtClean="0">
                <a:latin typeface="Calibri Light" panose="020F0302020204030204" pitchFamily="34" charset="0"/>
              </a:rPr>
              <a:t>Blood Pressure</a:t>
            </a:r>
            <a:endParaRPr lang="en-US" sz="4000" dirty="0">
              <a:latin typeface="Calibri Light" panose="020F03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1</a:t>
            </a:fld>
            <a:endParaRPr lang="en-US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294161" y="1404940"/>
            <a:ext cx="4956478" cy="4352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250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 dirty="0" smtClean="0">
                <a:latin typeface="Calibri Light" panose="020F0302020204030204" pitchFamily="34" charset="0"/>
              </a:rPr>
              <a:t>Arteries - Carry Blood </a:t>
            </a:r>
            <a:r>
              <a:rPr lang="en-US" altLang="en-US" u="sng" dirty="0" smtClean="0">
                <a:latin typeface="Calibri Light" panose="020F0302020204030204" pitchFamily="34" charset="0"/>
              </a:rPr>
              <a:t>Away</a:t>
            </a:r>
            <a:r>
              <a:rPr lang="en-US" altLang="en-US" dirty="0" smtClean="0">
                <a:latin typeface="Calibri Light" panose="020F0302020204030204" pitchFamily="34" charset="0"/>
              </a:rPr>
              <a:t> From the Heart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609600" y="2010840"/>
            <a:ext cx="5384800" cy="4042820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5049671" y="2349295"/>
            <a:ext cx="6728346" cy="2768615"/>
          </a:xfrm>
        </p:spPr>
        <p:txBody>
          <a:bodyPr>
            <a:normAutofit/>
          </a:bodyPr>
          <a:lstStyle/>
          <a:p>
            <a:pPr>
              <a:buFont typeface="Wingdings" charset="2"/>
              <a:buChar char="Ø"/>
            </a:pPr>
            <a:r>
              <a:rPr lang="en-US" sz="2200" b="1" dirty="0" smtClean="0">
                <a:latin typeface="Calibri" panose="020F0502020204030204" pitchFamily="34" charset="0"/>
              </a:rPr>
              <a:t>Arteries considered resistance vessels.</a:t>
            </a:r>
            <a:endParaRPr lang="en-US" sz="2200" b="1" dirty="0">
              <a:latin typeface="Calibri" panose="020F0502020204030204" pitchFamily="34" charset="0"/>
            </a:endParaRPr>
          </a:p>
          <a:p>
            <a:pPr lvl="1"/>
            <a:r>
              <a:rPr lang="en-US" sz="2200" dirty="0">
                <a:latin typeface="Calibri" panose="020F0502020204030204" pitchFamily="34" charset="0"/>
              </a:rPr>
              <a:t>Strong, resilient, resist high blood </a:t>
            </a:r>
            <a:r>
              <a:rPr lang="en-US" sz="2200" dirty="0" smtClean="0">
                <a:latin typeface="Calibri" panose="020F0502020204030204" pitchFamily="34" charset="0"/>
              </a:rPr>
              <a:t>pressure.</a:t>
            </a:r>
            <a:endParaRPr lang="en-US" sz="2200" dirty="0">
              <a:latin typeface="Calibri" panose="020F0502020204030204" pitchFamily="34" charset="0"/>
            </a:endParaRPr>
          </a:p>
          <a:p>
            <a:pPr lvl="1">
              <a:spcBef>
                <a:spcPts val="200"/>
              </a:spcBef>
            </a:pPr>
            <a:r>
              <a:rPr lang="en-US" sz="2200" dirty="0" smtClean="0">
                <a:latin typeface="Calibri" panose="020F0502020204030204" pitchFamily="34" charset="0"/>
              </a:rPr>
              <a:t>Carry oxygenated blood except for pulmonary artery.</a:t>
            </a:r>
          </a:p>
          <a:p>
            <a:pPr lvl="1">
              <a:spcBef>
                <a:spcPts val="200"/>
              </a:spcBef>
            </a:pPr>
            <a:r>
              <a:rPr lang="en-US" sz="2200" dirty="0" smtClean="0">
                <a:latin typeface="Calibri" panose="020F0502020204030204" pitchFamily="34" charset="0"/>
              </a:rPr>
              <a:t>Have </a:t>
            </a:r>
            <a:r>
              <a:rPr lang="en-US" sz="2200" u="sng" dirty="0" smtClean="0">
                <a:latin typeface="Calibri" panose="020F0502020204030204" pitchFamily="34" charset="0"/>
              </a:rPr>
              <a:t>thick elastic</a:t>
            </a:r>
            <a:r>
              <a:rPr lang="en-US" sz="2200" dirty="0" smtClean="0">
                <a:latin typeface="Calibri" panose="020F0502020204030204" pitchFamily="34" charset="0"/>
              </a:rPr>
              <a:t> muscle walls.</a:t>
            </a:r>
          </a:p>
          <a:p>
            <a:pPr lvl="1">
              <a:spcBef>
                <a:spcPts val="200"/>
              </a:spcBef>
            </a:pPr>
            <a:r>
              <a:rPr lang="en-US" sz="2200" dirty="0" smtClean="0">
                <a:latin typeface="Calibri" panose="020F0502020204030204" pitchFamily="34" charset="0"/>
              </a:rPr>
              <a:t>Valves are absent.</a:t>
            </a:r>
          </a:p>
          <a:p>
            <a:pPr lvl="1">
              <a:spcBef>
                <a:spcPts val="200"/>
              </a:spcBef>
            </a:pPr>
            <a:r>
              <a:rPr lang="en-US" sz="2200" dirty="0" smtClean="0">
                <a:latin typeface="Calibri" panose="020F0502020204030204" pitchFamily="34" charset="0"/>
              </a:rPr>
              <a:t>Blood flow under </a:t>
            </a:r>
            <a:r>
              <a:rPr lang="en-US" sz="2200" u="sng" dirty="0" smtClean="0">
                <a:latin typeface="Calibri" panose="020F0502020204030204" pitchFamily="34" charset="0"/>
              </a:rPr>
              <a:t>high pressure</a:t>
            </a:r>
            <a:r>
              <a:rPr lang="en-US" sz="2200" dirty="0" smtClean="0">
                <a:latin typeface="Calibri" panose="020F0502020204030204" pitchFamily="34" charset="0"/>
              </a:rPr>
              <a:t>.</a:t>
            </a:r>
            <a:endParaRPr lang="en-US" sz="2200" dirty="0">
              <a:latin typeface="Calibri" panose="020F050202020403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091B8-E770-4CA4-99BC-F0D07A317631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7306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 dirty="0" smtClean="0">
                <a:latin typeface="Calibri Light" panose="020F0302020204030204" pitchFamily="34" charset="0"/>
              </a:rPr>
              <a:t>Artery Types: Conducting or </a:t>
            </a:r>
            <a:r>
              <a:rPr lang="en-US" altLang="en-US" b="1" u="sng" dirty="0" smtClean="0">
                <a:latin typeface="Calibri Light" panose="020F0302020204030204" pitchFamily="34" charset="0"/>
              </a:rPr>
              <a:t>Elastic Arteries </a:t>
            </a:r>
          </a:p>
        </p:txBody>
      </p:sp>
      <p:sp>
        <p:nvSpPr>
          <p:cNvPr id="21508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838200" y="1825625"/>
            <a:ext cx="6683062" cy="4895850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altLang="en-US" sz="2200" dirty="0" smtClean="0">
                <a:latin typeface="Calibri" panose="020F0502020204030204" pitchFamily="34" charset="0"/>
              </a:rPr>
              <a:t>Are the </a:t>
            </a:r>
            <a:r>
              <a:rPr lang="en-US" altLang="en-US" sz="2200" b="1" u="sng" dirty="0" smtClean="0">
                <a:latin typeface="Calibri" panose="020F0502020204030204" pitchFamily="34" charset="0"/>
              </a:rPr>
              <a:t>largest arteries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en-US" sz="2200" dirty="0" smtClean="0">
                <a:latin typeface="Calibri" panose="020F0502020204030204" pitchFamily="34" charset="0"/>
              </a:rPr>
              <a:t>Tunica media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‒"/>
            </a:pPr>
            <a:r>
              <a:rPr lang="en-US" altLang="en-US" sz="2200" dirty="0" smtClean="0">
                <a:latin typeface="Calibri" panose="020F0502020204030204" pitchFamily="34" charset="0"/>
              </a:rPr>
              <a:t>Many elastic fibers, few muscle cells.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en-US" sz="2200" dirty="0" smtClean="0">
                <a:latin typeface="Calibri" panose="020F0502020204030204" pitchFamily="34" charset="0"/>
              </a:rPr>
              <a:t>Elasticity evens out pulse force 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en-US" sz="2200" dirty="0" smtClean="0">
                <a:latin typeface="Calibri" panose="020F0502020204030204" pitchFamily="34" charset="0"/>
              </a:rPr>
              <a:t>Examples (leaving heart &amp; aorta) :</a:t>
            </a:r>
            <a:endParaRPr lang="en-US" altLang="en-US" sz="2200" dirty="0">
              <a:latin typeface="Calibri" panose="020F0502020204030204" pitchFamily="34" charset="0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‒"/>
            </a:pPr>
            <a:r>
              <a:rPr lang="en-US" altLang="en-US" sz="2200" b="1" dirty="0" smtClean="0">
                <a:latin typeface="Calibri" panose="020F0502020204030204" pitchFamily="34" charset="0"/>
              </a:rPr>
              <a:t>Pulmonary trunk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‒"/>
            </a:pPr>
            <a:r>
              <a:rPr lang="en-US" altLang="en-US" sz="2200" b="1" dirty="0" smtClean="0">
                <a:latin typeface="Calibri" panose="020F0502020204030204" pitchFamily="34" charset="0"/>
              </a:rPr>
              <a:t>Aorta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‒"/>
            </a:pPr>
            <a:r>
              <a:rPr lang="en-US" altLang="en-US" sz="2200" b="1" dirty="0" smtClean="0">
                <a:latin typeface="Calibri" panose="020F0502020204030204" pitchFamily="34" charset="0"/>
              </a:rPr>
              <a:t>Common carotid arteries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‒"/>
            </a:pPr>
            <a:r>
              <a:rPr lang="en-US" altLang="en-US" sz="2200" b="1" dirty="0" smtClean="0">
                <a:latin typeface="Calibri" panose="020F0502020204030204" pitchFamily="34" charset="0"/>
              </a:rPr>
              <a:t>Subclavian arteries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‒"/>
            </a:pPr>
            <a:r>
              <a:rPr lang="en-US" altLang="en-US" sz="2200" b="1" dirty="0" smtClean="0">
                <a:latin typeface="Calibri" panose="020F0502020204030204" pitchFamily="34" charset="0"/>
              </a:rPr>
              <a:t>Common iliac arteries</a:t>
            </a:r>
            <a:endParaRPr lang="en-US" altLang="en-US" sz="2200" b="1" dirty="0">
              <a:latin typeface="Calibri" panose="020F0502020204030204" pitchFamily="34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6390564" y="1772835"/>
            <a:ext cx="5181600" cy="4737147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091B8-E770-4CA4-99BC-F0D07A317631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227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 dirty="0" smtClean="0">
                <a:latin typeface="Calibri Light" panose="020F0302020204030204" pitchFamily="34" charset="0"/>
              </a:rPr>
              <a:t>The Blood Supply For Vessels: </a:t>
            </a:r>
            <a:r>
              <a:rPr lang="en-US" altLang="en-US" b="1" u="sng" dirty="0" smtClean="0">
                <a:latin typeface="Calibri Light" panose="020F0302020204030204" pitchFamily="34" charset="0"/>
              </a:rPr>
              <a:t>Vasa Vasorum</a:t>
            </a:r>
          </a:p>
        </p:txBody>
      </p:sp>
      <p:sp>
        <p:nvSpPr>
          <p:cNvPr id="25604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200"/>
              </a:spcBef>
            </a:pPr>
            <a:r>
              <a:rPr lang="en-US" altLang="en-US" sz="2200" dirty="0" smtClean="0">
                <a:latin typeface="Calibri" panose="020F0502020204030204" pitchFamily="34" charset="0"/>
              </a:rPr>
              <a:t>Latin: “the vessels </a:t>
            </a:r>
            <a:r>
              <a:rPr lang="en-US" altLang="en-US" sz="2200" dirty="0">
                <a:latin typeface="Calibri" panose="020F0502020204030204" pitchFamily="34" charset="0"/>
              </a:rPr>
              <a:t>of </a:t>
            </a:r>
            <a:r>
              <a:rPr lang="en-US" altLang="en-US" sz="2200" dirty="0" smtClean="0">
                <a:latin typeface="Calibri" panose="020F0502020204030204" pitchFamily="34" charset="0"/>
              </a:rPr>
              <a:t>the vessels</a:t>
            </a:r>
            <a:r>
              <a:rPr lang="en-US" altLang="en-US" sz="2200" dirty="0">
                <a:latin typeface="Calibri" panose="020F0502020204030204" pitchFamily="34" charset="0"/>
              </a:rPr>
              <a:t>”</a:t>
            </a:r>
          </a:p>
          <a:p>
            <a:pPr>
              <a:spcBef>
                <a:spcPts val="200"/>
              </a:spcBef>
            </a:pPr>
            <a:r>
              <a:rPr lang="en-US" sz="2200" dirty="0">
                <a:latin typeface="Calibri" panose="020F0502020204030204" pitchFamily="34" charset="0"/>
              </a:rPr>
              <a:t>Found in </a:t>
            </a:r>
            <a:r>
              <a:rPr lang="en-US" sz="2200" u="sng" dirty="0">
                <a:latin typeface="Calibri" panose="020F0502020204030204" pitchFamily="34" charset="0"/>
              </a:rPr>
              <a:t>large </a:t>
            </a:r>
            <a:r>
              <a:rPr lang="en-US" sz="2200" u="sng" dirty="0" smtClean="0">
                <a:latin typeface="Calibri" panose="020F0502020204030204" pitchFamily="34" charset="0"/>
              </a:rPr>
              <a:t>veins </a:t>
            </a:r>
            <a:r>
              <a:rPr lang="en-US" sz="2200" u="sng" dirty="0">
                <a:latin typeface="Calibri" panose="020F0502020204030204" pitchFamily="34" charset="0"/>
              </a:rPr>
              <a:t>and arteries </a:t>
            </a:r>
            <a:r>
              <a:rPr lang="en-US" sz="2200" dirty="0">
                <a:latin typeface="Calibri" panose="020F0502020204030204" pitchFamily="34" charset="0"/>
              </a:rPr>
              <a:t>(</a:t>
            </a:r>
            <a:r>
              <a:rPr lang="en-US" sz="2200" b="1" dirty="0">
                <a:latin typeface="Calibri" panose="020F0502020204030204" pitchFamily="34" charset="0"/>
              </a:rPr>
              <a:t>aorta</a:t>
            </a:r>
            <a:r>
              <a:rPr lang="en-US" sz="2200" dirty="0">
                <a:latin typeface="Calibri" panose="020F0502020204030204" pitchFamily="34" charset="0"/>
              </a:rPr>
              <a:t> and its branches, </a:t>
            </a:r>
            <a:r>
              <a:rPr lang="en-US" sz="2200" b="1" dirty="0">
                <a:latin typeface="Calibri" panose="020F0502020204030204" pitchFamily="34" charset="0"/>
              </a:rPr>
              <a:t>vena cava</a:t>
            </a:r>
            <a:r>
              <a:rPr lang="en-US" sz="2200" dirty="0">
                <a:latin typeface="Calibri" panose="020F0502020204030204" pitchFamily="34" charset="0"/>
              </a:rPr>
              <a:t>).</a:t>
            </a:r>
          </a:p>
          <a:p>
            <a:pPr>
              <a:spcBef>
                <a:spcPts val="200"/>
              </a:spcBef>
            </a:pPr>
            <a:r>
              <a:rPr lang="en-US" sz="2200" dirty="0">
                <a:latin typeface="Calibri" panose="020F0502020204030204" pitchFamily="34" charset="0"/>
              </a:rPr>
              <a:t>Serves as blood supply and nourishment for tunica adventitia and outer parts of tunica media.</a:t>
            </a:r>
          </a:p>
          <a:p>
            <a:pPr>
              <a:buFontTx/>
              <a:buNone/>
            </a:pPr>
            <a:endParaRPr lang="en-US" alt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091B8-E770-4CA4-99BC-F0D07A317631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1026" name="Picture 2" descr="http://antranik.org/wp-content/uploads/2011/12/elastic-artery-tunica-externa-media-intima-vasa-vasorum-elastin-lumen.jpg?951378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5744" y="2825088"/>
            <a:ext cx="4100512" cy="3882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1946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 dirty="0" smtClean="0">
                <a:latin typeface="Calibri Light" panose="020F0302020204030204" pitchFamily="34" charset="0"/>
              </a:rPr>
              <a:t>Artery Types: </a:t>
            </a:r>
            <a:r>
              <a:rPr lang="en-US" altLang="en-US" b="1" dirty="0" smtClean="0">
                <a:latin typeface="Calibri Light" panose="020F0302020204030204" pitchFamily="34" charset="0"/>
              </a:rPr>
              <a:t>Muscular Arteries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>
          <a:xfrm>
            <a:off x="6197600" y="2014546"/>
            <a:ext cx="5384800" cy="3308081"/>
          </a:xfrm>
        </p:spPr>
        <p:txBody>
          <a:bodyPr/>
          <a:lstStyle/>
          <a:p>
            <a:pPr>
              <a:spcBef>
                <a:spcPts val="200"/>
              </a:spcBef>
            </a:pPr>
            <a:r>
              <a:rPr lang="en-US" altLang="en-US" sz="2200" dirty="0" smtClean="0">
                <a:latin typeface="Calibri" panose="020F0502020204030204" pitchFamily="34" charset="0"/>
              </a:rPr>
              <a:t>AKA: </a:t>
            </a:r>
            <a:r>
              <a:rPr lang="en-US" altLang="en-US" sz="2200" b="1" dirty="0" smtClean="0">
                <a:latin typeface="Calibri" panose="020F0502020204030204" pitchFamily="34" charset="0"/>
              </a:rPr>
              <a:t>medium-sized or distributing</a:t>
            </a:r>
          </a:p>
          <a:p>
            <a:pPr lvl="1">
              <a:spcBef>
                <a:spcPts val="200"/>
              </a:spcBef>
              <a:buFont typeface="Calibri" panose="020F0502020204030204" pitchFamily="34" charset="0"/>
              <a:buChar char="‒"/>
            </a:pPr>
            <a:r>
              <a:rPr lang="en-US" altLang="en-US" sz="2200" dirty="0" smtClean="0">
                <a:latin typeface="Calibri" panose="020F0502020204030204" pitchFamily="34" charset="0"/>
              </a:rPr>
              <a:t>Make up majority of arteries.</a:t>
            </a:r>
          </a:p>
          <a:p>
            <a:pPr>
              <a:spcBef>
                <a:spcPts val="200"/>
              </a:spcBef>
            </a:pPr>
            <a:r>
              <a:rPr lang="en-US" altLang="en-US" sz="2200" b="1" u="sng" dirty="0" smtClean="0">
                <a:latin typeface="Calibri" panose="020F0502020204030204" pitchFamily="34" charset="0"/>
              </a:rPr>
              <a:t>Tunica </a:t>
            </a:r>
            <a:r>
              <a:rPr lang="en-US" altLang="en-US" sz="2200" b="1" u="sng" dirty="0">
                <a:latin typeface="Calibri" panose="020F0502020204030204" pitchFamily="34" charset="0"/>
              </a:rPr>
              <a:t>media has many muscle </a:t>
            </a:r>
            <a:r>
              <a:rPr lang="en-US" altLang="en-US" sz="2200" b="1" u="sng" dirty="0" smtClean="0">
                <a:latin typeface="Calibri" panose="020F0502020204030204" pitchFamily="34" charset="0"/>
              </a:rPr>
              <a:t>cells</a:t>
            </a:r>
            <a:r>
              <a:rPr lang="en-US" altLang="en-US" sz="2200" dirty="0" smtClean="0">
                <a:latin typeface="Calibri" panose="020F0502020204030204" pitchFamily="34" charset="0"/>
              </a:rPr>
              <a:t>.</a:t>
            </a:r>
            <a:endParaRPr lang="en-US" altLang="en-US" sz="2200" dirty="0">
              <a:latin typeface="Calibri" panose="020F0502020204030204" pitchFamily="34" charset="0"/>
            </a:endParaRPr>
          </a:p>
          <a:p>
            <a:pPr lvl="1">
              <a:spcBef>
                <a:spcPts val="200"/>
              </a:spcBef>
              <a:buFont typeface="Calibri" panose="020F0502020204030204" pitchFamily="34" charset="0"/>
              <a:buChar char="‒"/>
            </a:pPr>
            <a:r>
              <a:rPr lang="en-US" altLang="en-US" sz="2200" dirty="0" smtClean="0">
                <a:latin typeface="Calibri" panose="020F0502020204030204" pitchFamily="34" charset="0"/>
              </a:rPr>
              <a:t>Examples:</a:t>
            </a:r>
            <a:endParaRPr lang="en-US" altLang="en-US" sz="2200" dirty="0">
              <a:latin typeface="Calibri" panose="020F0502020204030204" pitchFamily="34" charset="0"/>
            </a:endParaRPr>
          </a:p>
          <a:p>
            <a:pPr lvl="2">
              <a:spcBef>
                <a:spcPts val="200"/>
              </a:spcBef>
            </a:pPr>
            <a:r>
              <a:rPr lang="en-US" altLang="en-US" sz="2200" b="1" dirty="0">
                <a:latin typeface="Calibri" panose="020F0502020204030204" pitchFamily="34" charset="0"/>
              </a:rPr>
              <a:t>External carotid arteries</a:t>
            </a:r>
          </a:p>
          <a:p>
            <a:pPr lvl="2">
              <a:spcBef>
                <a:spcPts val="200"/>
              </a:spcBef>
            </a:pPr>
            <a:r>
              <a:rPr lang="en-US" altLang="en-US" sz="2200" b="1" dirty="0">
                <a:latin typeface="Calibri" panose="020F0502020204030204" pitchFamily="34" charset="0"/>
              </a:rPr>
              <a:t>Brachial arteries</a:t>
            </a:r>
          </a:p>
          <a:p>
            <a:pPr lvl="2">
              <a:spcBef>
                <a:spcPts val="200"/>
              </a:spcBef>
            </a:pPr>
            <a:r>
              <a:rPr lang="en-US" altLang="en-US" sz="2200" b="1" dirty="0">
                <a:latin typeface="Calibri" panose="020F0502020204030204" pitchFamily="34" charset="0"/>
              </a:rPr>
              <a:t>Femoral arteries</a:t>
            </a:r>
          </a:p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838200" y="1692323"/>
            <a:ext cx="5181600" cy="4170742"/>
          </a:xfrm>
          <a:prstGeom prst="rect">
            <a:avLst/>
          </a:prstGeom>
          <a:ln>
            <a:solidFill>
              <a:srgbClr val="7030A0"/>
            </a:solidFill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091B8-E770-4CA4-99BC-F0D07A317631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2931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 dirty="0" smtClean="0">
                <a:latin typeface="Calibri Light" panose="020F0302020204030204" pitchFamily="34" charset="0"/>
              </a:rPr>
              <a:t>Arterioles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091B8-E770-4CA4-99BC-F0D07A317631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343421" y="1524000"/>
            <a:ext cx="5238979" cy="5017007"/>
          </a:xfrm>
          <a:prstGeom prst="rect">
            <a:avLst/>
          </a:prstGeom>
        </p:spPr>
      </p:pic>
      <p:sp>
        <p:nvSpPr>
          <p:cNvPr id="9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298939" y="1927352"/>
            <a:ext cx="8585754" cy="4718304"/>
          </a:xfrm>
        </p:spPr>
        <p:txBody>
          <a:bodyPr>
            <a:normAutofit/>
          </a:bodyPr>
          <a:lstStyle/>
          <a:p>
            <a:pPr>
              <a:spcBef>
                <a:spcPts val="200"/>
              </a:spcBef>
            </a:pPr>
            <a:r>
              <a:rPr lang="en-US" altLang="en-US" sz="2200" b="1" u="sng" dirty="0">
                <a:latin typeface="Calibri" panose="020F0502020204030204" pitchFamily="34" charset="0"/>
              </a:rPr>
              <a:t>S</a:t>
            </a:r>
            <a:r>
              <a:rPr lang="en-US" altLang="en-US" sz="2200" b="1" u="sng" dirty="0" smtClean="0">
                <a:latin typeface="Calibri" panose="020F0502020204030204" pitchFamily="34" charset="0"/>
              </a:rPr>
              <a:t>mallest</a:t>
            </a:r>
            <a:r>
              <a:rPr lang="en-US" altLang="en-US" sz="2200" b="1" dirty="0" smtClean="0">
                <a:latin typeface="Calibri" panose="020F0502020204030204" pitchFamily="34" charset="0"/>
              </a:rPr>
              <a:t> branches of arteries</a:t>
            </a:r>
            <a:r>
              <a:rPr lang="en-US" altLang="en-US" sz="2200" dirty="0" smtClean="0">
                <a:latin typeface="Calibri" panose="020F0502020204030204" pitchFamily="34" charset="0"/>
              </a:rPr>
              <a:t>.</a:t>
            </a:r>
          </a:p>
          <a:p>
            <a:pPr marL="182880" lvl="1">
              <a:spcBef>
                <a:spcPts val="200"/>
              </a:spcBef>
            </a:pPr>
            <a:r>
              <a:rPr lang="en-US" altLang="en-US" sz="2200" dirty="0">
                <a:latin typeface="Calibri" panose="020F0502020204030204" pitchFamily="34" charset="0"/>
              </a:rPr>
              <a:t>Delivering blood </a:t>
            </a:r>
            <a:r>
              <a:rPr lang="en-US" altLang="en-US" sz="2200" u="sng" dirty="0">
                <a:latin typeface="Calibri" panose="020F0502020204030204" pitchFamily="34" charset="0"/>
              </a:rPr>
              <a:t>to </a:t>
            </a:r>
            <a:r>
              <a:rPr lang="en-US" altLang="en-US" sz="2200" u="sng" dirty="0" smtClean="0">
                <a:latin typeface="Calibri" panose="020F0502020204030204" pitchFamily="34" charset="0"/>
              </a:rPr>
              <a:t>capillaries</a:t>
            </a:r>
            <a:r>
              <a:rPr lang="en-US" altLang="en-US" sz="2200" dirty="0" smtClean="0">
                <a:latin typeface="Calibri" panose="020F0502020204030204" pitchFamily="34" charset="0"/>
              </a:rPr>
              <a:t>.</a:t>
            </a:r>
          </a:p>
          <a:p>
            <a:pPr>
              <a:spcBef>
                <a:spcPts val="200"/>
              </a:spcBef>
            </a:pPr>
            <a:r>
              <a:rPr lang="en-US" altLang="en-US" sz="2200" dirty="0" smtClean="0">
                <a:latin typeface="Calibri" panose="020F0502020204030204" pitchFamily="34" charset="0"/>
              </a:rPr>
              <a:t>Have little or no tunica externa.</a:t>
            </a:r>
          </a:p>
          <a:p>
            <a:pPr>
              <a:spcBef>
                <a:spcPts val="200"/>
              </a:spcBef>
            </a:pPr>
            <a:r>
              <a:rPr lang="en-US" altLang="en-US" sz="2200" dirty="0" smtClean="0">
                <a:latin typeface="Calibri" panose="020F0502020204030204" pitchFamily="34" charset="0"/>
              </a:rPr>
              <a:t>Have </a:t>
            </a:r>
            <a:r>
              <a:rPr lang="en-US" altLang="en-US" sz="2200" u="sng" dirty="0" smtClean="0">
                <a:latin typeface="Calibri" panose="020F0502020204030204" pitchFamily="34" charset="0"/>
              </a:rPr>
              <a:t>thin or incomplete tunica media</a:t>
            </a:r>
            <a:r>
              <a:rPr lang="en-US" altLang="en-US" sz="2200" dirty="0" smtClean="0">
                <a:latin typeface="Calibri" panose="020F0502020204030204" pitchFamily="34" charset="0"/>
              </a:rPr>
              <a:t>. </a:t>
            </a:r>
          </a:p>
          <a:p>
            <a:pPr lvl="1">
              <a:spcBef>
                <a:spcPts val="200"/>
              </a:spcBef>
              <a:buFont typeface="Calibri" panose="020F0502020204030204" pitchFamily="34" charset="0"/>
              <a:buChar char="−"/>
            </a:pPr>
            <a:r>
              <a:rPr lang="en-US" altLang="en-US" sz="2200" dirty="0" smtClean="0">
                <a:latin typeface="Calibri" panose="020F0502020204030204" pitchFamily="34" charset="0"/>
              </a:rPr>
              <a:t>Metarterioles </a:t>
            </a:r>
            <a:endParaRPr lang="en-US" altLang="en-US" sz="2200" dirty="0">
              <a:latin typeface="Calibri" panose="020F0502020204030204" pitchFamily="34" charset="0"/>
            </a:endParaRPr>
          </a:p>
          <a:p>
            <a:pPr lvl="2">
              <a:spcBef>
                <a:spcPts val="200"/>
              </a:spcBef>
            </a:pPr>
            <a:r>
              <a:rPr lang="en-US" sz="2200" dirty="0">
                <a:latin typeface="Calibri" panose="020F0502020204030204" pitchFamily="34" charset="0"/>
              </a:rPr>
              <a:t>Short vessels connecting arterioles to </a:t>
            </a:r>
            <a:r>
              <a:rPr lang="en-US" sz="2200" dirty="0" smtClean="0">
                <a:latin typeface="Calibri" panose="020F0502020204030204" pitchFamily="34" charset="0"/>
              </a:rPr>
              <a:t>capillaries.</a:t>
            </a:r>
            <a:endParaRPr lang="en-US" sz="2200" dirty="0">
              <a:latin typeface="Calibri" panose="020F0502020204030204" pitchFamily="34" charset="0"/>
            </a:endParaRPr>
          </a:p>
          <a:p>
            <a:pPr lvl="2">
              <a:spcBef>
                <a:spcPts val="200"/>
              </a:spcBef>
            </a:pPr>
            <a:r>
              <a:rPr lang="en-US" sz="2200" u="sng" dirty="0">
                <a:latin typeface="Calibri" panose="020F0502020204030204" pitchFamily="34" charset="0"/>
              </a:rPr>
              <a:t>Precapillary </a:t>
            </a:r>
            <a:r>
              <a:rPr lang="en-US" sz="2200" u="sng" dirty="0" smtClean="0">
                <a:latin typeface="Calibri" panose="020F0502020204030204" pitchFamily="34" charset="0"/>
              </a:rPr>
              <a:t>sphincter</a:t>
            </a:r>
            <a:r>
              <a:rPr lang="en-US" sz="2200" dirty="0">
                <a:latin typeface="Calibri" panose="020F0502020204030204" pitchFamily="34" charset="0"/>
              </a:rPr>
              <a:t> </a:t>
            </a:r>
            <a:r>
              <a:rPr lang="en-US" sz="2200" dirty="0" smtClean="0">
                <a:latin typeface="Calibri" panose="020F0502020204030204" pitchFamily="34" charset="0"/>
              </a:rPr>
              <a:t>-</a:t>
            </a:r>
            <a:r>
              <a:rPr lang="en-US" sz="2200" dirty="0" smtClean="0">
                <a:latin typeface="Calibri" panose="020F0502020204030204" pitchFamily="34" charset="0"/>
                <a:ea typeface="Wingdings"/>
                <a:cs typeface="Wingdings"/>
                <a:sym typeface="Wingdings"/>
              </a:rPr>
              <a:t>↓</a:t>
            </a:r>
            <a:r>
              <a:rPr lang="en-US" sz="2200" dirty="0" smtClean="0">
                <a:latin typeface="Calibri" panose="020F0502020204030204" pitchFamily="34" charset="0"/>
                <a:sym typeface="Wingdings"/>
              </a:rPr>
              <a:t> </a:t>
            </a:r>
            <a:r>
              <a:rPr lang="en-US" sz="2200" dirty="0">
                <a:latin typeface="Calibri" panose="020F0502020204030204" pitchFamily="34" charset="0"/>
                <a:sym typeface="Wingdings"/>
              </a:rPr>
              <a:t>or </a:t>
            </a:r>
            <a:r>
              <a:rPr lang="en-US" sz="2200" dirty="0">
                <a:latin typeface="Calibri" panose="020F0502020204030204" pitchFamily="34" charset="0"/>
              </a:rPr>
              <a:t>shuts off blood </a:t>
            </a:r>
            <a:r>
              <a:rPr lang="en-US" sz="2200" dirty="0" smtClean="0">
                <a:latin typeface="Calibri" panose="020F0502020204030204" pitchFamily="34" charset="0"/>
              </a:rPr>
              <a:t>flow</a:t>
            </a:r>
            <a:r>
              <a:rPr lang="en-US" sz="2200" dirty="0">
                <a:latin typeface="Calibri" panose="020F0502020204030204" pitchFamily="34" charset="0"/>
              </a:rPr>
              <a:t>.</a:t>
            </a:r>
            <a:endParaRPr lang="en-US" altLang="en-US" sz="2200" dirty="0" smtClean="0">
              <a:latin typeface="Calibri" panose="020F0502020204030204" pitchFamily="34" charset="0"/>
            </a:endParaRPr>
          </a:p>
          <a:p>
            <a:endParaRPr lang="en-US" altLang="en-US" dirty="0" smtClean="0"/>
          </a:p>
        </p:txBody>
      </p:sp>
      <p:sp>
        <p:nvSpPr>
          <p:cNvPr id="6" name="Oval 5"/>
          <p:cNvSpPr/>
          <p:nvPr/>
        </p:nvSpPr>
        <p:spPr>
          <a:xfrm>
            <a:off x="6032310" y="1524000"/>
            <a:ext cx="2852382" cy="1578212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9340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 dirty="0" smtClean="0">
                <a:latin typeface="Calibri Light" panose="020F0302020204030204" pitchFamily="34" charset="0"/>
              </a:rPr>
              <a:t>Exchange Vessels: </a:t>
            </a:r>
            <a:r>
              <a:rPr lang="en-US" altLang="en-US" b="1" dirty="0" smtClean="0">
                <a:latin typeface="Calibri Light" panose="020F0302020204030204" pitchFamily="34" charset="0"/>
              </a:rPr>
              <a:t>Capillaries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5717456" y="2494364"/>
            <a:ext cx="6251635" cy="3730589"/>
          </a:xfrm>
        </p:spPr>
        <p:txBody>
          <a:bodyPr>
            <a:normAutofit/>
          </a:bodyPr>
          <a:lstStyle/>
          <a:p>
            <a:pPr>
              <a:spcBef>
                <a:spcPts val="200"/>
              </a:spcBef>
            </a:pPr>
            <a:r>
              <a:rPr lang="en-US" altLang="en-US" sz="2200" b="1" dirty="0" smtClean="0">
                <a:latin typeface="Calibri" panose="020F0502020204030204" pitchFamily="34" charset="0"/>
              </a:rPr>
              <a:t>Capillaries are considered exchange vessels</a:t>
            </a:r>
            <a:r>
              <a:rPr lang="en-US" altLang="en-US" sz="2200" dirty="0" smtClean="0">
                <a:latin typeface="Calibri" panose="020F0502020204030204" pitchFamily="34" charset="0"/>
              </a:rPr>
              <a:t>.</a:t>
            </a:r>
          </a:p>
          <a:p>
            <a:pPr>
              <a:spcBef>
                <a:spcPts val="200"/>
              </a:spcBef>
            </a:pPr>
            <a:r>
              <a:rPr lang="en-US" altLang="en-US" sz="2200" b="1" dirty="0" smtClean="0">
                <a:latin typeface="Calibri" panose="020F0502020204030204" pitchFamily="34" charset="0"/>
              </a:rPr>
              <a:t>Smallest vessels</a:t>
            </a:r>
            <a:r>
              <a:rPr lang="en-US" altLang="en-US" sz="2200" dirty="0" smtClean="0">
                <a:latin typeface="Calibri" panose="020F0502020204030204" pitchFamily="34" charset="0"/>
              </a:rPr>
              <a:t>. </a:t>
            </a:r>
            <a:endParaRPr lang="en-US" altLang="en-US" sz="2200" dirty="0">
              <a:latin typeface="Calibri" panose="020F0502020204030204" pitchFamily="34" charset="0"/>
            </a:endParaRPr>
          </a:p>
          <a:p>
            <a:pPr>
              <a:spcBef>
                <a:spcPts val="200"/>
              </a:spcBef>
            </a:pPr>
            <a:r>
              <a:rPr lang="en-US" altLang="en-US" sz="2200" dirty="0">
                <a:latin typeface="Calibri" panose="020F0502020204030204" pitchFamily="34" charset="0"/>
              </a:rPr>
              <a:t>Structure</a:t>
            </a:r>
          </a:p>
          <a:p>
            <a:pPr lvl="1">
              <a:spcBef>
                <a:spcPts val="200"/>
              </a:spcBef>
              <a:buFont typeface="Calibri" panose="020F0502020204030204" pitchFamily="34" charset="0"/>
              <a:buChar char="‒"/>
            </a:pPr>
            <a:r>
              <a:rPr lang="en-US" altLang="en-US" sz="2200" u="sng" dirty="0">
                <a:latin typeface="Calibri" panose="020F0502020204030204" pitchFamily="34" charset="0"/>
              </a:rPr>
              <a:t>Simple squamous epithelium </a:t>
            </a:r>
            <a:r>
              <a:rPr lang="en-US" altLang="en-US" sz="2200" dirty="0" smtClean="0">
                <a:latin typeface="Calibri" panose="020F0502020204030204" pitchFamily="34" charset="0"/>
              </a:rPr>
              <a:t>tube.</a:t>
            </a:r>
            <a:endParaRPr lang="en-US" altLang="en-US" sz="2200" dirty="0">
              <a:latin typeface="Calibri" panose="020F0502020204030204" pitchFamily="34" charset="0"/>
            </a:endParaRPr>
          </a:p>
          <a:p>
            <a:pPr lvl="1">
              <a:spcBef>
                <a:spcPts val="200"/>
              </a:spcBef>
              <a:buFont typeface="Calibri" panose="020F0502020204030204" pitchFamily="34" charset="0"/>
              <a:buChar char="‒"/>
            </a:pPr>
            <a:r>
              <a:rPr lang="en-US" altLang="en-US" sz="2200" dirty="0">
                <a:latin typeface="Calibri" panose="020F0502020204030204" pitchFamily="34" charset="0"/>
              </a:rPr>
              <a:t>Lumen side has a thin basal </a:t>
            </a:r>
            <a:r>
              <a:rPr lang="en-US" altLang="en-US" sz="2200" dirty="0" smtClean="0">
                <a:latin typeface="Calibri" panose="020F0502020204030204" pitchFamily="34" charset="0"/>
              </a:rPr>
              <a:t>lamina.</a:t>
            </a:r>
            <a:endParaRPr lang="en-US" altLang="en-US" sz="2200" dirty="0">
              <a:latin typeface="Calibri" panose="020F0502020204030204" pitchFamily="34" charset="0"/>
            </a:endParaRPr>
          </a:p>
          <a:p>
            <a:pPr lvl="1">
              <a:spcBef>
                <a:spcPts val="200"/>
              </a:spcBef>
              <a:buFont typeface="Calibri" panose="020F0502020204030204" pitchFamily="34" charset="0"/>
              <a:buChar char="‒"/>
            </a:pPr>
            <a:r>
              <a:rPr lang="en-US" altLang="en-US" sz="2200" dirty="0">
                <a:latin typeface="Calibri" panose="020F0502020204030204" pitchFamily="34" charset="0"/>
              </a:rPr>
              <a:t>No tunica media or </a:t>
            </a:r>
            <a:r>
              <a:rPr lang="en-US" altLang="en-US" sz="2200" dirty="0" smtClean="0">
                <a:latin typeface="Calibri" panose="020F0502020204030204" pitchFamily="34" charset="0"/>
              </a:rPr>
              <a:t>externa.</a:t>
            </a:r>
            <a:endParaRPr lang="en-US" altLang="en-US" sz="2200" dirty="0">
              <a:latin typeface="Calibri" panose="020F0502020204030204" pitchFamily="34" charset="0"/>
            </a:endParaRPr>
          </a:p>
          <a:p>
            <a:pPr>
              <a:spcBef>
                <a:spcPts val="200"/>
              </a:spcBef>
            </a:pPr>
            <a:r>
              <a:rPr lang="en-US" altLang="en-US" sz="2200" dirty="0">
                <a:latin typeface="Calibri" panose="020F0502020204030204" pitchFamily="34" charset="0"/>
              </a:rPr>
              <a:t>Location of </a:t>
            </a:r>
            <a:r>
              <a:rPr lang="en-US" altLang="en-US" sz="2200" u="sng" dirty="0">
                <a:latin typeface="Calibri" panose="020F0502020204030204" pitchFamily="34" charset="0"/>
              </a:rPr>
              <a:t>exchange between blood and interstitial </a:t>
            </a:r>
            <a:r>
              <a:rPr lang="en-US" altLang="en-US" sz="2200" u="sng" dirty="0" smtClean="0">
                <a:latin typeface="Calibri" panose="020F0502020204030204" pitchFamily="34" charset="0"/>
              </a:rPr>
              <a:t>fluid.</a:t>
            </a:r>
            <a:endParaRPr lang="en-US" altLang="en-US" sz="2200" u="sng" dirty="0">
              <a:latin typeface="Calibri" panose="020F0502020204030204" pitchFamily="34" charset="0"/>
            </a:endParaRPr>
          </a:p>
          <a:p>
            <a:pPr lvl="1">
              <a:spcBef>
                <a:spcPts val="200"/>
              </a:spcBef>
              <a:buFont typeface="Calibri" panose="020F0502020204030204" pitchFamily="34" charset="0"/>
              <a:buChar char="‒"/>
            </a:pPr>
            <a:r>
              <a:rPr lang="en-US" altLang="en-US" sz="2200" dirty="0">
                <a:latin typeface="Calibri" panose="020F0502020204030204" pitchFamily="34" charset="0"/>
              </a:rPr>
              <a:t>Gasses and chemicals diffuse across </a:t>
            </a:r>
            <a:r>
              <a:rPr lang="en-US" altLang="en-US" sz="2200" dirty="0" smtClean="0">
                <a:latin typeface="Calibri" panose="020F0502020204030204" pitchFamily="34" charset="0"/>
              </a:rPr>
              <a:t>walls.</a:t>
            </a:r>
          </a:p>
          <a:p>
            <a:pPr lvl="1">
              <a:spcBef>
                <a:spcPts val="200"/>
              </a:spcBef>
              <a:buFont typeface="Calibri" panose="020F0502020204030204" pitchFamily="34" charset="0"/>
              <a:buChar char="‒"/>
            </a:pPr>
            <a:r>
              <a:rPr lang="en-US" altLang="en-US" sz="2200" dirty="0" smtClean="0">
                <a:latin typeface="Calibri" panose="020F0502020204030204" pitchFamily="34" charset="0"/>
              </a:rPr>
              <a:t>Continuous &amp; Fenestrated (leaky filtration pores)</a:t>
            </a:r>
            <a:endParaRPr lang="en-US" altLang="en-US" sz="2200" dirty="0">
              <a:latin typeface="Calibri" panose="020F0502020204030204" pitchFamily="34" charset="0"/>
            </a:endParaRPr>
          </a:p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426672" y="2159850"/>
            <a:ext cx="5181600" cy="3838485"/>
          </a:xfrm>
          <a:prstGeom prst="rect">
            <a:avLst/>
          </a:prstGeom>
          <a:ln>
            <a:solidFill>
              <a:schemeClr val="bg2">
                <a:lumMod val="10000"/>
              </a:schemeClr>
            </a:solidFill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091B8-E770-4CA4-99BC-F0D07A317631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0955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eaLnBrk="1" hangingPunct="1"/>
            <a:r>
              <a:rPr lang="en-US" altLang="en-US" sz="4000" dirty="0" smtClean="0">
                <a:latin typeface="Calibri Light" panose="020F0302020204030204" pitchFamily="34" charset="0"/>
              </a:rPr>
              <a:t>3 Types of Capillaries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838199" y="1825625"/>
            <a:ext cx="7481676" cy="4351338"/>
          </a:xfrm>
        </p:spPr>
        <p:txBody>
          <a:bodyPr>
            <a:noAutofit/>
          </a:bodyPr>
          <a:lstStyle/>
          <a:p>
            <a:pPr marL="514350" indent="-514350">
              <a:spcBef>
                <a:spcPts val="0"/>
              </a:spcBef>
              <a:buFont typeface="+mj-lt"/>
              <a:buAutoNum type="arabicPeriod"/>
            </a:pPr>
            <a:r>
              <a:rPr lang="en-US" altLang="en-US" sz="2200" b="1" dirty="0" smtClean="0">
                <a:latin typeface="Calibri" panose="020F0502020204030204" pitchFamily="34" charset="0"/>
              </a:rPr>
              <a:t>Continuous </a:t>
            </a:r>
            <a:r>
              <a:rPr lang="en-US" altLang="en-US" sz="2200" b="1" dirty="0">
                <a:latin typeface="Calibri" panose="020F0502020204030204" pitchFamily="34" charset="0"/>
              </a:rPr>
              <a:t>capillaries</a:t>
            </a:r>
          </a:p>
          <a:p>
            <a:pPr lvl="2">
              <a:spcBef>
                <a:spcPts val="0"/>
              </a:spcBef>
              <a:buFont typeface="Calibri" panose="020F0502020204030204" pitchFamily="34" charset="0"/>
              <a:buChar char="−"/>
            </a:pPr>
            <a:r>
              <a:rPr lang="en-US" altLang="en-US" sz="2200" dirty="0">
                <a:latin typeface="Calibri" panose="020F0502020204030204" pitchFamily="34" charset="0"/>
              </a:rPr>
              <a:t>Basal lamina, intercellular </a:t>
            </a:r>
            <a:r>
              <a:rPr lang="en-US" altLang="en-US" sz="2200" dirty="0" smtClean="0">
                <a:latin typeface="Calibri" panose="020F0502020204030204" pitchFamily="34" charset="0"/>
              </a:rPr>
              <a:t>clefts.</a:t>
            </a:r>
          </a:p>
          <a:p>
            <a:pPr lvl="2">
              <a:spcBef>
                <a:spcPts val="0"/>
              </a:spcBef>
              <a:buFont typeface="Calibri" panose="020F0502020204030204" pitchFamily="34" charset="0"/>
              <a:buChar char="−"/>
            </a:pPr>
            <a:r>
              <a:rPr lang="en-US" altLang="en-US" sz="2200" dirty="0" smtClean="0">
                <a:latin typeface="Calibri" panose="020F0502020204030204" pitchFamily="34" charset="0"/>
              </a:rPr>
              <a:t>E.g. </a:t>
            </a:r>
            <a:r>
              <a:rPr lang="en-US" altLang="en-US" sz="2200" b="1" dirty="0" smtClean="0">
                <a:latin typeface="Calibri" panose="020F0502020204030204" pitchFamily="34" charset="0"/>
              </a:rPr>
              <a:t>Skeletal, smooth muscle, </a:t>
            </a:r>
            <a:r>
              <a:rPr lang="en-US" altLang="en-US" sz="2200" b="1" dirty="0">
                <a:latin typeface="Calibri" panose="020F0502020204030204" pitchFamily="34" charset="0"/>
              </a:rPr>
              <a:t>connective </a:t>
            </a:r>
            <a:r>
              <a:rPr lang="en-US" altLang="en-US" sz="2200" b="1" dirty="0" smtClean="0">
                <a:latin typeface="Calibri" panose="020F0502020204030204" pitchFamily="34" charset="0"/>
              </a:rPr>
              <a:t>tissue</a:t>
            </a:r>
            <a:r>
              <a:rPr lang="en-US" altLang="en-US" sz="2200" dirty="0" smtClean="0">
                <a:latin typeface="Calibri" panose="020F0502020204030204" pitchFamily="34" charset="0"/>
              </a:rPr>
              <a:t>.</a:t>
            </a:r>
          </a:p>
          <a:p>
            <a:pPr marL="514350" indent="-514350">
              <a:spcBef>
                <a:spcPts val="0"/>
              </a:spcBef>
              <a:buFont typeface="+mj-lt"/>
              <a:buAutoNum type="arabicPeriod"/>
            </a:pPr>
            <a:r>
              <a:rPr lang="en-US" altLang="en-US" sz="2200" b="1" dirty="0" smtClean="0">
                <a:latin typeface="Calibri" panose="020F0502020204030204" pitchFamily="34" charset="0"/>
              </a:rPr>
              <a:t>Fenestrated </a:t>
            </a:r>
            <a:r>
              <a:rPr lang="en-US" altLang="en-US" sz="2200" b="1" dirty="0">
                <a:latin typeface="Calibri" panose="020F0502020204030204" pitchFamily="34" charset="0"/>
              </a:rPr>
              <a:t>capillaries</a:t>
            </a:r>
          </a:p>
          <a:p>
            <a:pPr lvl="2">
              <a:spcBef>
                <a:spcPts val="0"/>
              </a:spcBef>
              <a:buFont typeface="Calibri" panose="020F0502020204030204" pitchFamily="34" charset="0"/>
              <a:buChar char="−"/>
            </a:pPr>
            <a:r>
              <a:rPr lang="en-US" altLang="en-US" sz="2200" dirty="0" smtClean="0">
                <a:latin typeface="Calibri" panose="020F0502020204030204" pitchFamily="34" charset="0"/>
              </a:rPr>
              <a:t>Filtration pores (fenestrations).</a:t>
            </a:r>
            <a:endParaRPr lang="en-US" altLang="en-US" sz="2200" dirty="0">
              <a:latin typeface="Calibri" panose="020F0502020204030204" pitchFamily="34" charset="0"/>
            </a:endParaRPr>
          </a:p>
          <a:p>
            <a:pPr lvl="2">
              <a:spcBef>
                <a:spcPts val="0"/>
              </a:spcBef>
              <a:buFont typeface="Calibri" panose="020F0502020204030204" pitchFamily="34" charset="0"/>
              <a:buChar char="−"/>
            </a:pPr>
            <a:r>
              <a:rPr lang="en-US" altLang="en-US" sz="2200" dirty="0" smtClean="0">
                <a:latin typeface="Calibri" panose="020F0502020204030204" pitchFamily="34" charset="0"/>
              </a:rPr>
              <a:t>E.g. </a:t>
            </a:r>
            <a:r>
              <a:rPr lang="en-US" altLang="en-US" sz="2200" b="1" dirty="0" smtClean="0">
                <a:latin typeface="Calibri" panose="020F0502020204030204" pitchFamily="34" charset="0"/>
              </a:rPr>
              <a:t>Kidneys</a:t>
            </a:r>
            <a:r>
              <a:rPr lang="en-US" altLang="en-US" sz="2200" b="1" dirty="0">
                <a:latin typeface="Calibri" panose="020F0502020204030204" pitchFamily="34" charset="0"/>
              </a:rPr>
              <a:t>, small intestine, choroid </a:t>
            </a:r>
            <a:r>
              <a:rPr lang="en-US" altLang="en-US" sz="2200" b="1" dirty="0" smtClean="0">
                <a:latin typeface="Calibri" panose="020F0502020204030204" pitchFamily="34" charset="0"/>
              </a:rPr>
              <a:t>plexuses</a:t>
            </a:r>
            <a:r>
              <a:rPr lang="en-US" altLang="en-US" sz="2200" dirty="0" smtClean="0">
                <a:latin typeface="Calibri" panose="020F0502020204030204" pitchFamily="34" charset="0"/>
              </a:rPr>
              <a:t>.</a:t>
            </a:r>
          </a:p>
          <a:p>
            <a:pPr marL="514350" indent="-514350">
              <a:spcBef>
                <a:spcPts val="0"/>
              </a:spcBef>
              <a:buFont typeface="+mj-lt"/>
              <a:buAutoNum type="arabicPeriod"/>
            </a:pPr>
            <a:r>
              <a:rPr lang="en-US" altLang="en-US" sz="2200" b="1" dirty="0" smtClean="0">
                <a:latin typeface="Calibri" panose="020F0502020204030204" pitchFamily="34" charset="0"/>
              </a:rPr>
              <a:t>Sinusoids</a:t>
            </a:r>
            <a:r>
              <a:rPr lang="en-US" altLang="en-US" sz="2200" dirty="0" smtClean="0">
                <a:latin typeface="Calibri" panose="020F0502020204030204" pitchFamily="34" charset="0"/>
              </a:rPr>
              <a:t> (discontinuous capillaries)</a:t>
            </a:r>
            <a:endParaRPr lang="en-US" altLang="en-US" sz="2200" dirty="0">
              <a:latin typeface="Calibri" panose="020F0502020204030204" pitchFamily="34" charset="0"/>
            </a:endParaRPr>
          </a:p>
          <a:p>
            <a:pPr lvl="2">
              <a:spcBef>
                <a:spcPts val="0"/>
              </a:spcBef>
              <a:buFont typeface="Calibri" panose="020F0502020204030204" pitchFamily="34" charset="0"/>
              <a:buChar char="−"/>
            </a:pPr>
            <a:r>
              <a:rPr lang="en-US" altLang="en-US" sz="2200" dirty="0" smtClean="0">
                <a:latin typeface="Calibri" panose="020F0502020204030204" pitchFamily="34" charset="0"/>
              </a:rPr>
              <a:t>Irregular </a:t>
            </a:r>
            <a:r>
              <a:rPr lang="en-US" altLang="en-US" sz="2200" u="sng" dirty="0" smtClean="0">
                <a:latin typeface="Calibri" panose="020F0502020204030204" pitchFamily="34" charset="0"/>
              </a:rPr>
              <a:t>blood filled spaces</a:t>
            </a:r>
            <a:r>
              <a:rPr lang="en-US" altLang="en-US" sz="2200" dirty="0" smtClean="0">
                <a:latin typeface="Calibri" panose="020F0502020204030204" pitchFamily="34" charset="0"/>
              </a:rPr>
              <a:t>.</a:t>
            </a:r>
            <a:endParaRPr lang="en-US" altLang="en-US" sz="2200" dirty="0">
              <a:latin typeface="Calibri" panose="020F0502020204030204" pitchFamily="34" charset="0"/>
            </a:endParaRPr>
          </a:p>
          <a:p>
            <a:pPr lvl="2">
              <a:spcBef>
                <a:spcPts val="0"/>
              </a:spcBef>
              <a:buFont typeface="Calibri" panose="020F0502020204030204" pitchFamily="34" charset="0"/>
              <a:buChar char="−"/>
            </a:pPr>
            <a:r>
              <a:rPr lang="en-US" altLang="en-US" sz="2200" dirty="0" smtClean="0">
                <a:latin typeface="Calibri" panose="020F0502020204030204" pitchFamily="34" charset="0"/>
              </a:rPr>
              <a:t>E.g. </a:t>
            </a:r>
            <a:r>
              <a:rPr lang="en-US" altLang="en-US" sz="2200" b="1" dirty="0" smtClean="0">
                <a:latin typeface="Calibri" panose="020F0502020204030204" pitchFamily="34" charset="0"/>
              </a:rPr>
              <a:t>Liver</a:t>
            </a:r>
            <a:r>
              <a:rPr lang="en-US" altLang="en-US" sz="2200" b="1" dirty="0">
                <a:latin typeface="Calibri" panose="020F0502020204030204" pitchFamily="34" charset="0"/>
              </a:rPr>
              <a:t>, bone marrow, spleen, anterior </a:t>
            </a:r>
            <a:r>
              <a:rPr lang="en-US" altLang="en-US" sz="2200" b="1" dirty="0" smtClean="0">
                <a:latin typeface="Calibri" panose="020F0502020204030204" pitchFamily="34" charset="0"/>
              </a:rPr>
              <a:t>pituitary</a:t>
            </a:r>
            <a:r>
              <a:rPr lang="en-US" altLang="en-US" sz="2200" dirty="0" smtClean="0">
                <a:latin typeface="Calibri" panose="020F0502020204030204" pitchFamily="34" charset="0"/>
              </a:rPr>
              <a:t>.</a:t>
            </a:r>
            <a:endParaRPr lang="en-US" altLang="en-US" sz="2200" dirty="0">
              <a:latin typeface="Calibri" panose="020F0502020204030204" pitchFamily="34" charset="0"/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9875" y="1825625"/>
            <a:ext cx="3276853" cy="4351338"/>
          </a:xfrm>
        </p:spPr>
      </p:pic>
    </p:spTree>
    <p:extLst>
      <p:ext uri="{BB962C8B-B14F-4D97-AF65-F5344CB8AC3E}">
        <p14:creationId xmlns:p14="http://schemas.microsoft.com/office/powerpoint/2010/main" val="1359296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 smtClean="0">
                <a:latin typeface="Calibri Light" panose="020F0302020204030204" pitchFamily="34" charset="0"/>
              </a:rPr>
              <a:t>Capillary Beds are Organized Networks of Capillaries</a:t>
            </a:r>
            <a:endParaRPr lang="en-US" sz="4000" dirty="0">
              <a:latin typeface="Calibri Light" panose="020F03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4221" y="2073284"/>
            <a:ext cx="6045957" cy="42615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920428" y="2463293"/>
            <a:ext cx="4434508" cy="3727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303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 dirty="0" smtClean="0">
                <a:latin typeface="Calibri Light" panose="020F0302020204030204" pitchFamily="34" charset="0"/>
              </a:rPr>
              <a:t>Veins Carry Blood From the Body </a:t>
            </a:r>
            <a:r>
              <a:rPr lang="en-US" altLang="en-US" b="1" u="sng" dirty="0" smtClean="0">
                <a:latin typeface="Calibri Light" panose="020F0302020204030204" pitchFamily="34" charset="0"/>
              </a:rPr>
              <a:t>To the Heart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091B8-E770-4CA4-99BC-F0D07A317631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237117" y="1673225"/>
            <a:ext cx="5305765" cy="4718050"/>
          </a:xfrm>
          <a:prstGeom prst="rect">
            <a:avLst/>
          </a:prstGeom>
        </p:spPr>
      </p:pic>
      <p:sp>
        <p:nvSpPr>
          <p:cNvPr id="9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838199" y="2206625"/>
            <a:ext cx="7323161" cy="3510650"/>
          </a:xfrm>
        </p:spPr>
        <p:txBody>
          <a:bodyPr>
            <a:normAutofit/>
          </a:bodyPr>
          <a:lstStyle/>
          <a:p>
            <a:pPr>
              <a:spcBef>
                <a:spcPts val="200"/>
              </a:spcBef>
            </a:pPr>
            <a:r>
              <a:rPr lang="en-US" altLang="en-US" sz="2200" b="1" dirty="0" smtClean="0">
                <a:latin typeface="Calibri" panose="020F0502020204030204" pitchFamily="34" charset="0"/>
              </a:rPr>
              <a:t>Veins considered capacitance vessels</a:t>
            </a:r>
            <a:r>
              <a:rPr lang="en-US" altLang="en-US" sz="2000" dirty="0" smtClean="0"/>
              <a:t>.</a:t>
            </a:r>
            <a:endParaRPr lang="en-US" altLang="en-US" sz="2200" dirty="0" smtClean="0">
              <a:latin typeface="Calibri" panose="020F0502020204030204" pitchFamily="34" charset="0"/>
            </a:endParaRPr>
          </a:p>
          <a:p>
            <a:pPr>
              <a:spcBef>
                <a:spcPts val="200"/>
              </a:spcBef>
            </a:pPr>
            <a:r>
              <a:rPr lang="en-US" altLang="en-US" sz="2200" dirty="0" smtClean="0">
                <a:latin typeface="Calibri" panose="020F0502020204030204" pitchFamily="34" charset="0"/>
              </a:rPr>
              <a:t>Are </a:t>
            </a:r>
            <a:r>
              <a:rPr lang="en-US" altLang="en-US" sz="2200" u="sng" dirty="0" smtClean="0">
                <a:latin typeface="Calibri" panose="020F0502020204030204" pitchFamily="34" charset="0"/>
              </a:rPr>
              <a:t>larger</a:t>
            </a:r>
            <a:r>
              <a:rPr lang="en-US" altLang="en-US" sz="2200" dirty="0" smtClean="0">
                <a:latin typeface="Calibri" panose="020F0502020204030204" pitchFamily="34" charset="0"/>
              </a:rPr>
              <a:t> in diameter than arteries.</a:t>
            </a:r>
          </a:p>
          <a:p>
            <a:pPr>
              <a:spcBef>
                <a:spcPts val="200"/>
              </a:spcBef>
            </a:pPr>
            <a:r>
              <a:rPr lang="en-US" altLang="en-US" sz="2200" dirty="0" smtClean="0">
                <a:latin typeface="Calibri" panose="020F0502020204030204" pitchFamily="34" charset="0"/>
              </a:rPr>
              <a:t>Have </a:t>
            </a:r>
            <a:r>
              <a:rPr lang="en-US" altLang="en-US" sz="2200" u="sng" dirty="0" smtClean="0">
                <a:latin typeface="Calibri" panose="020F0502020204030204" pitchFamily="34" charset="0"/>
              </a:rPr>
              <a:t>thinner non-elastic </a:t>
            </a:r>
            <a:r>
              <a:rPr lang="en-US" altLang="en-US" sz="2200" dirty="0" smtClean="0">
                <a:latin typeface="Calibri" panose="020F0502020204030204" pitchFamily="34" charset="0"/>
              </a:rPr>
              <a:t>walls.</a:t>
            </a:r>
          </a:p>
          <a:p>
            <a:pPr>
              <a:spcBef>
                <a:spcPts val="200"/>
              </a:spcBef>
            </a:pPr>
            <a:r>
              <a:rPr lang="en-US" altLang="en-US" sz="2200" dirty="0" smtClean="0">
                <a:latin typeface="Calibri" panose="020F0502020204030204" pitchFamily="34" charset="0"/>
              </a:rPr>
              <a:t>Carry deoxygenated blood except for pulmonary veins.</a:t>
            </a:r>
          </a:p>
          <a:p>
            <a:pPr lvl="1">
              <a:spcBef>
                <a:spcPts val="200"/>
              </a:spcBef>
            </a:pPr>
            <a:r>
              <a:rPr lang="en-US" altLang="en-US" sz="2200" dirty="0" smtClean="0">
                <a:latin typeface="Calibri" panose="020F0502020204030204" pitchFamily="34" charset="0"/>
              </a:rPr>
              <a:t>Blood flows under </a:t>
            </a:r>
            <a:r>
              <a:rPr lang="en-US" altLang="en-US" sz="2200" u="sng" dirty="0" smtClean="0">
                <a:latin typeface="Calibri" panose="020F0502020204030204" pitchFamily="34" charset="0"/>
              </a:rPr>
              <a:t>low pressure</a:t>
            </a:r>
            <a:r>
              <a:rPr lang="en-US" altLang="en-US" sz="2200" dirty="0" smtClean="0">
                <a:latin typeface="Calibri" panose="020F0502020204030204" pitchFamily="34" charset="0"/>
              </a:rPr>
              <a:t>.</a:t>
            </a:r>
          </a:p>
          <a:p>
            <a:pPr>
              <a:spcBef>
                <a:spcPts val="200"/>
              </a:spcBef>
            </a:pPr>
            <a:r>
              <a:rPr lang="en-US" altLang="en-US" sz="2200" b="1" u="sng" dirty="0" smtClean="0">
                <a:latin typeface="Calibri" panose="020F0502020204030204" pitchFamily="34" charset="0"/>
              </a:rPr>
              <a:t>Contain valves </a:t>
            </a:r>
          </a:p>
          <a:p>
            <a:pPr lvl="1">
              <a:spcBef>
                <a:spcPts val="200"/>
              </a:spcBef>
              <a:buFont typeface="Calibri" panose="020F0502020204030204" pitchFamily="34" charset="0"/>
              <a:buChar char="−"/>
            </a:pPr>
            <a:r>
              <a:rPr lang="en-US" altLang="en-US" sz="2200" dirty="0">
                <a:latin typeface="Calibri" panose="020F0502020204030204" pitchFamily="34" charset="0"/>
              </a:rPr>
              <a:t>Folds of tunica </a:t>
            </a:r>
            <a:r>
              <a:rPr lang="en-US" altLang="en-US" sz="2200" dirty="0" smtClean="0">
                <a:latin typeface="Calibri" panose="020F0502020204030204" pitchFamily="34" charset="0"/>
              </a:rPr>
              <a:t>intima.</a:t>
            </a:r>
          </a:p>
          <a:p>
            <a:pPr lvl="1">
              <a:spcBef>
                <a:spcPts val="200"/>
              </a:spcBef>
              <a:buFont typeface="Calibri" panose="020F0502020204030204" pitchFamily="34" charset="0"/>
              <a:buChar char="−"/>
            </a:pPr>
            <a:r>
              <a:rPr lang="en-US" altLang="en-US" sz="2200" dirty="0">
                <a:latin typeface="Calibri" panose="020F0502020204030204" pitchFamily="34" charset="0"/>
              </a:rPr>
              <a:t>P</a:t>
            </a:r>
            <a:r>
              <a:rPr lang="en-US" altLang="en-US" sz="2200" dirty="0" smtClean="0">
                <a:latin typeface="Calibri" panose="020F0502020204030204" pitchFamily="34" charset="0"/>
              </a:rPr>
              <a:t>revent back flow.</a:t>
            </a:r>
            <a:endParaRPr lang="en-US" altLang="en-US" sz="22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7354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 dirty="0" smtClean="0">
                <a:latin typeface="Calibri Light" panose="020F0302020204030204" pitchFamily="34" charset="0"/>
              </a:rPr>
              <a:t>Veins Types: Venules</a:t>
            </a:r>
          </a:p>
        </p:txBody>
      </p:sp>
      <p:sp>
        <p:nvSpPr>
          <p:cNvPr id="37892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5713483" y="2555442"/>
            <a:ext cx="5562600" cy="2009396"/>
          </a:xfrm>
        </p:spPr>
        <p:txBody>
          <a:bodyPr>
            <a:normAutofit/>
          </a:bodyPr>
          <a:lstStyle/>
          <a:p>
            <a:pPr marL="342900" indent="-342900">
              <a:spcBef>
                <a:spcPts val="200"/>
              </a:spcBef>
              <a:buFont typeface="+mj-lt"/>
              <a:buAutoNum type="arabicPeriod"/>
            </a:pPr>
            <a:r>
              <a:rPr lang="en-US" altLang="en-US" sz="2200" b="1" dirty="0" smtClean="0">
                <a:latin typeface="Calibri" panose="020F0502020204030204" pitchFamily="34" charset="0"/>
              </a:rPr>
              <a:t>Venules</a:t>
            </a:r>
          </a:p>
          <a:p>
            <a:pPr lvl="2">
              <a:spcBef>
                <a:spcPts val="200"/>
              </a:spcBef>
            </a:pPr>
            <a:r>
              <a:rPr lang="en-US" altLang="en-US" sz="2200" u="sng" dirty="0">
                <a:latin typeface="Calibri" panose="020F0502020204030204" pitchFamily="34" charset="0"/>
              </a:rPr>
              <a:t>S</a:t>
            </a:r>
            <a:r>
              <a:rPr lang="en-US" altLang="en-US" sz="2200" u="sng" dirty="0" smtClean="0">
                <a:latin typeface="Calibri" panose="020F0502020204030204" pitchFamily="34" charset="0"/>
              </a:rPr>
              <a:t>mallest</a:t>
            </a:r>
            <a:r>
              <a:rPr lang="en-US" altLang="en-US" sz="2200" dirty="0" smtClean="0">
                <a:latin typeface="Calibri" panose="020F0502020204030204" pitchFamily="34" charset="0"/>
              </a:rPr>
              <a:t> veins.</a:t>
            </a:r>
          </a:p>
          <a:p>
            <a:pPr lvl="2">
              <a:spcBef>
                <a:spcPts val="200"/>
              </a:spcBef>
            </a:pPr>
            <a:r>
              <a:rPr lang="en-US" altLang="en-US" sz="2200" dirty="0">
                <a:latin typeface="Calibri" panose="020F0502020204030204" pitchFamily="34" charset="0"/>
              </a:rPr>
              <a:t>C</a:t>
            </a:r>
            <a:r>
              <a:rPr lang="en-US" altLang="en-US" sz="2200" dirty="0" smtClean="0">
                <a:latin typeface="Calibri" panose="020F0502020204030204" pitchFamily="34" charset="0"/>
              </a:rPr>
              <a:t>arry </a:t>
            </a:r>
            <a:r>
              <a:rPr lang="en-US" altLang="en-US" sz="2200" dirty="0">
                <a:latin typeface="Calibri" panose="020F0502020204030204" pitchFamily="34" charset="0"/>
              </a:rPr>
              <a:t>blood away </a:t>
            </a:r>
            <a:r>
              <a:rPr lang="en-US" altLang="en-US" sz="2200" dirty="0" smtClean="0">
                <a:latin typeface="Calibri" panose="020F0502020204030204" pitchFamily="34" charset="0"/>
              </a:rPr>
              <a:t>from capillaries.</a:t>
            </a:r>
            <a:endParaRPr lang="en-US" altLang="en-US" sz="2200" dirty="0">
              <a:latin typeface="Calibri" panose="020F0502020204030204" pitchFamily="34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1323833" y="2555442"/>
            <a:ext cx="3704869" cy="2891703"/>
          </a:xfrm>
          <a:prstGeom prst="rect">
            <a:avLst/>
          </a:prstGeom>
          <a:ln w="28575">
            <a:solidFill>
              <a:schemeClr val="accent5">
                <a:lumMod val="50000"/>
              </a:schemeClr>
            </a:solidFill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091B8-E770-4CA4-99BC-F0D07A317631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1680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eaLnBrk="1" hangingPunct="1"/>
            <a:r>
              <a:rPr lang="en-US" altLang="en-US" sz="4000" dirty="0" smtClean="0">
                <a:latin typeface="Calibri Light" panose="020F0302020204030204" pitchFamily="34" charset="0"/>
              </a:rPr>
              <a:t>Anatomy of Blood Vessels:</a:t>
            </a:r>
            <a:br>
              <a:rPr lang="en-US" altLang="en-US" sz="4000" dirty="0" smtClean="0">
                <a:latin typeface="Calibri Light" panose="020F0302020204030204" pitchFamily="34" charset="0"/>
              </a:rPr>
            </a:br>
            <a:r>
              <a:rPr lang="en-US" altLang="en-US" dirty="0" smtClean="0">
                <a:latin typeface="Calibri Light" panose="020F0302020204030204" pitchFamily="34" charset="0"/>
              </a:rPr>
              <a:t>Closed System of Tubes that Carries Blood</a:t>
            </a:r>
            <a:endParaRPr lang="en-US" altLang="en-US" sz="4000" dirty="0" smtClean="0">
              <a:latin typeface="Calibri Light" panose="020F0302020204030204" pitchFamily="34" charset="0"/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838200" y="1825625"/>
            <a:ext cx="6819900" cy="4351338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altLang="en-US" sz="2200" b="1" dirty="0" smtClean="0">
                <a:latin typeface="Calibri" panose="020F0502020204030204" pitchFamily="34" charset="0"/>
              </a:rPr>
              <a:t>Arteries </a:t>
            </a:r>
          </a:p>
          <a:p>
            <a:pPr lvl="1">
              <a:spcBef>
                <a:spcPts val="0"/>
              </a:spcBef>
              <a:buFont typeface="Calibri" panose="020F0502020204030204" pitchFamily="34" charset="0"/>
              <a:buChar char="−"/>
            </a:pPr>
            <a:r>
              <a:rPr lang="en-US" altLang="en-US" sz="2200" dirty="0" smtClean="0">
                <a:latin typeface="Calibri" panose="020F0502020204030204" pitchFamily="34" charset="0"/>
              </a:rPr>
              <a:t>Leaving the heart</a:t>
            </a:r>
            <a:endParaRPr lang="en-US" altLang="en-US" sz="2200" dirty="0">
              <a:latin typeface="Calibri" panose="020F0502020204030204" pitchFamily="34" charset="0"/>
            </a:endParaRPr>
          </a:p>
          <a:p>
            <a:pPr lvl="1">
              <a:spcBef>
                <a:spcPts val="0"/>
              </a:spcBef>
              <a:buFont typeface="Calibri" panose="020F0502020204030204" pitchFamily="34" charset="0"/>
              <a:buChar char="−"/>
            </a:pPr>
            <a:r>
              <a:rPr lang="en-US" altLang="en-US" sz="2200" dirty="0">
                <a:latin typeface="Calibri" panose="020F0502020204030204" pitchFamily="34" charset="0"/>
              </a:rPr>
              <a:t>Carry blood from heart to </a:t>
            </a:r>
            <a:r>
              <a:rPr lang="en-US" altLang="en-US" sz="2200" dirty="0" smtClean="0">
                <a:latin typeface="Calibri" panose="020F0502020204030204" pitchFamily="34" charset="0"/>
              </a:rPr>
              <a:t>tissues.</a:t>
            </a:r>
          </a:p>
          <a:p>
            <a:pPr lvl="1">
              <a:spcBef>
                <a:spcPts val="0"/>
              </a:spcBef>
              <a:buFont typeface="Calibri" panose="020F0502020204030204" pitchFamily="34" charset="0"/>
              <a:buChar char="−"/>
            </a:pPr>
            <a:r>
              <a:rPr lang="en-US" altLang="en-US" sz="2200" dirty="0">
                <a:latin typeface="Calibri" panose="020F0502020204030204" pitchFamily="34" charset="0"/>
              </a:rPr>
              <a:t>Deliver to capillary beds for gas and nutrient exchange</a:t>
            </a:r>
            <a:r>
              <a:rPr lang="en-US" altLang="en-US" sz="2200" dirty="0" smtClean="0">
                <a:latin typeface="Calibri" panose="020F0502020204030204" pitchFamily="34" charset="0"/>
              </a:rPr>
              <a:t>.</a:t>
            </a:r>
          </a:p>
          <a:p>
            <a:pPr>
              <a:spcBef>
                <a:spcPts val="0"/>
              </a:spcBef>
            </a:pPr>
            <a:r>
              <a:rPr lang="en-US" altLang="en-US" sz="2200" b="1" dirty="0" smtClean="0">
                <a:latin typeface="Calibri" panose="020F0502020204030204" pitchFamily="34" charset="0"/>
              </a:rPr>
              <a:t>Veins</a:t>
            </a:r>
          </a:p>
          <a:p>
            <a:pPr lvl="1">
              <a:spcBef>
                <a:spcPts val="0"/>
              </a:spcBef>
              <a:buFont typeface="Calibri" panose="020F0502020204030204" pitchFamily="34" charset="0"/>
              <a:buChar char="−"/>
            </a:pPr>
            <a:r>
              <a:rPr lang="en-US" altLang="en-US" sz="2200" dirty="0" smtClean="0">
                <a:latin typeface="Calibri" panose="020F0502020204030204" pitchFamily="34" charset="0"/>
              </a:rPr>
              <a:t>Returning to the heart</a:t>
            </a:r>
          </a:p>
          <a:p>
            <a:pPr lvl="1">
              <a:spcBef>
                <a:spcPts val="0"/>
              </a:spcBef>
              <a:buFont typeface="Calibri" panose="020F0502020204030204" pitchFamily="34" charset="0"/>
              <a:buChar char="−"/>
            </a:pPr>
            <a:r>
              <a:rPr lang="en-US" altLang="en-US" sz="2200" dirty="0" smtClean="0">
                <a:latin typeface="Calibri" panose="020F0502020204030204" pitchFamily="34" charset="0"/>
              </a:rPr>
              <a:t>Carry blood from tissues back to heart.</a:t>
            </a:r>
            <a:endParaRPr lang="en-US" altLang="en-US" sz="2200" dirty="0">
              <a:latin typeface="Calibri" panose="020F0502020204030204" pitchFamily="34" charset="0"/>
            </a:endParaRPr>
          </a:p>
          <a:p>
            <a:pPr>
              <a:spcBef>
                <a:spcPts val="0"/>
              </a:spcBef>
            </a:pPr>
            <a:r>
              <a:rPr lang="en-US" altLang="en-US" sz="2200" b="1" dirty="0" smtClean="0">
                <a:latin typeface="Calibri" panose="020F0502020204030204" pitchFamily="34" charset="0"/>
              </a:rPr>
              <a:t>Capillaries</a:t>
            </a:r>
          </a:p>
          <a:p>
            <a:pPr lvl="1">
              <a:spcBef>
                <a:spcPts val="0"/>
              </a:spcBef>
              <a:buFont typeface="Calibri" panose="020F0502020204030204" pitchFamily="34" charset="0"/>
              <a:buChar char="−"/>
            </a:pPr>
            <a:r>
              <a:rPr lang="en-US" altLang="en-US" sz="2200" dirty="0" smtClean="0">
                <a:latin typeface="Calibri" panose="020F0502020204030204" pitchFamily="34" charset="0"/>
              </a:rPr>
              <a:t>Thin walled</a:t>
            </a:r>
            <a:r>
              <a:rPr lang="en-US" altLang="en-US" sz="2200" dirty="0">
                <a:latin typeface="Calibri" panose="020F0502020204030204" pitchFamily="34" charset="0"/>
              </a:rPr>
              <a:t> </a:t>
            </a:r>
            <a:r>
              <a:rPr lang="en-US" altLang="en-US" sz="2200" dirty="0" smtClean="0">
                <a:latin typeface="Calibri" panose="020F0502020204030204" pitchFamily="34" charset="0"/>
              </a:rPr>
              <a:t>microscopic vessels.</a:t>
            </a:r>
          </a:p>
          <a:p>
            <a:pPr lvl="1">
              <a:spcBef>
                <a:spcPts val="0"/>
              </a:spcBef>
              <a:buFont typeface="Calibri" panose="020F0502020204030204" pitchFamily="34" charset="0"/>
              <a:buChar char="−"/>
            </a:pPr>
            <a:r>
              <a:rPr lang="en-US" altLang="en-US" sz="2200" dirty="0" smtClean="0">
                <a:latin typeface="Calibri" panose="020F0502020204030204" pitchFamily="34" charset="0"/>
              </a:rPr>
              <a:t>Connect smallest arteries to smallest veins.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7022374" y="1524000"/>
            <a:ext cx="3929063" cy="5133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89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 dirty="0" smtClean="0">
                <a:latin typeface="Calibri Light" panose="020F0302020204030204" pitchFamily="34" charset="0"/>
              </a:rPr>
              <a:t>Vein Types: </a:t>
            </a:r>
            <a:r>
              <a:rPr lang="en-US" altLang="en-US" b="1" dirty="0" smtClean="0">
                <a:latin typeface="Calibri Light" panose="020F0302020204030204" pitchFamily="34" charset="0"/>
              </a:rPr>
              <a:t>Medium-Sized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838200" y="2076329"/>
            <a:ext cx="4552666" cy="3849929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>
          <a:xfrm>
            <a:off x="5636523" y="2076329"/>
            <a:ext cx="6233182" cy="3889613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en-US" sz="2200" dirty="0" smtClean="0"/>
          </a:p>
          <a:p>
            <a:pPr marL="457200" indent="-457200">
              <a:spcBef>
                <a:spcPts val="0"/>
              </a:spcBef>
              <a:buFont typeface="+mj-lt"/>
              <a:buAutoNum type="arabicPeriod" startAt="2"/>
            </a:pPr>
            <a:r>
              <a:rPr lang="en-US" altLang="en-US" sz="2200" b="1" dirty="0" smtClean="0">
                <a:latin typeface="Calibri" panose="020F0502020204030204" pitchFamily="34" charset="0"/>
              </a:rPr>
              <a:t>Medium-sized veins</a:t>
            </a:r>
          </a:p>
          <a:p>
            <a:pPr lvl="2">
              <a:spcBef>
                <a:spcPts val="0"/>
              </a:spcBef>
              <a:buFont typeface="Calibri" panose="020F0502020204030204" pitchFamily="34" charset="0"/>
              <a:buChar char="‒"/>
            </a:pPr>
            <a:r>
              <a:rPr lang="en-US" altLang="en-US" sz="2200" u="sng" dirty="0" smtClean="0">
                <a:latin typeface="Calibri" panose="020F0502020204030204" pitchFamily="34" charset="0"/>
              </a:rPr>
              <a:t>Thin tunica media</a:t>
            </a:r>
            <a:r>
              <a:rPr lang="en-US" altLang="en-US" sz="2200" dirty="0" smtClean="0">
                <a:latin typeface="Calibri" panose="020F0502020204030204" pitchFamily="34" charset="0"/>
              </a:rPr>
              <a:t>.</a:t>
            </a:r>
          </a:p>
          <a:p>
            <a:pPr lvl="3">
              <a:spcBef>
                <a:spcPts val="0"/>
              </a:spcBef>
            </a:pPr>
            <a:r>
              <a:rPr lang="en-US" altLang="en-US" sz="2200" dirty="0" smtClean="0">
                <a:latin typeface="Calibri" panose="020F0502020204030204" pitchFamily="34" charset="0"/>
              </a:rPr>
              <a:t>Few smooth muscle cells.</a:t>
            </a:r>
          </a:p>
          <a:p>
            <a:pPr lvl="2">
              <a:spcBef>
                <a:spcPts val="0"/>
              </a:spcBef>
              <a:buFont typeface="Calibri" panose="020F0502020204030204" pitchFamily="34" charset="0"/>
              <a:buChar char="‒"/>
            </a:pPr>
            <a:r>
              <a:rPr lang="en-US" altLang="en-US" sz="2200" dirty="0" smtClean="0">
                <a:latin typeface="Calibri" panose="020F0502020204030204" pitchFamily="34" charset="0"/>
              </a:rPr>
              <a:t>Tunica externa</a:t>
            </a:r>
          </a:p>
          <a:p>
            <a:pPr lvl="3">
              <a:spcBef>
                <a:spcPts val="0"/>
              </a:spcBef>
            </a:pPr>
            <a:r>
              <a:rPr lang="en-US" altLang="en-US" sz="2200" dirty="0" smtClean="0">
                <a:latin typeface="Calibri" panose="020F0502020204030204" pitchFamily="34" charset="0"/>
              </a:rPr>
              <a:t>Longitudinal bundles of elastic fibers.</a:t>
            </a:r>
          </a:p>
          <a:p>
            <a:pPr lvl="2">
              <a:spcBef>
                <a:spcPts val="0"/>
              </a:spcBef>
              <a:buFont typeface="Arial" panose="020B0604020202020204" pitchFamily="34" charset="0"/>
              <a:buChar char="−"/>
            </a:pPr>
            <a:r>
              <a:rPr lang="en-US" altLang="en-US" sz="2200" dirty="0" smtClean="0">
                <a:latin typeface="Calibri" panose="020F0502020204030204" pitchFamily="34" charset="0"/>
              </a:rPr>
              <a:t>Examples:</a:t>
            </a:r>
          </a:p>
          <a:p>
            <a:pPr lvl="3">
              <a:spcBef>
                <a:spcPts val="0"/>
              </a:spcBef>
            </a:pPr>
            <a:r>
              <a:rPr lang="en-US" altLang="en-US" sz="2200" b="1" dirty="0" smtClean="0">
                <a:latin typeface="Calibri" panose="020F0502020204030204" pitchFamily="34" charset="0"/>
              </a:rPr>
              <a:t>Radial</a:t>
            </a:r>
          </a:p>
          <a:p>
            <a:pPr lvl="3">
              <a:spcBef>
                <a:spcPts val="0"/>
              </a:spcBef>
            </a:pPr>
            <a:r>
              <a:rPr lang="en-US" altLang="en-US" sz="2200" b="1" dirty="0" smtClean="0">
                <a:latin typeface="Calibri" panose="020F0502020204030204" pitchFamily="34" charset="0"/>
              </a:rPr>
              <a:t>Ulnar</a:t>
            </a:r>
          </a:p>
          <a:p>
            <a:pPr lvl="3">
              <a:spcBef>
                <a:spcPts val="0"/>
              </a:spcBef>
            </a:pPr>
            <a:r>
              <a:rPr lang="en-US" altLang="en-US" sz="2200" b="1" dirty="0" smtClean="0">
                <a:latin typeface="Calibri" panose="020F0502020204030204" pitchFamily="34" charset="0"/>
              </a:rPr>
              <a:t>Small/great saphenous</a:t>
            </a:r>
          </a:p>
        </p:txBody>
      </p:sp>
      <p:sp>
        <p:nvSpPr>
          <p:cNvPr id="4" name="Rectangle 3"/>
          <p:cNvSpPr/>
          <p:nvPr/>
        </p:nvSpPr>
        <p:spPr>
          <a:xfrm>
            <a:off x="1681950" y="5960242"/>
            <a:ext cx="28354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Medium </a:t>
            </a:r>
            <a:r>
              <a:rPr lang="en-US" b="1" dirty="0" smtClean="0"/>
              <a:t>vein with valve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091B8-E770-4CA4-99BC-F0D07A317631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5383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 dirty="0" smtClean="0">
                <a:latin typeface="Calibri Light" panose="020F0302020204030204" pitchFamily="34" charset="0"/>
              </a:rPr>
              <a:t>Vein Type: </a:t>
            </a:r>
            <a:r>
              <a:rPr lang="en-US" altLang="en-US" b="1" dirty="0" smtClean="0">
                <a:latin typeface="Calibri Light" panose="020F0302020204030204" pitchFamily="34" charset="0"/>
              </a:rPr>
              <a:t>Large veins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457200" indent="-457200">
              <a:spcBef>
                <a:spcPts val="0"/>
              </a:spcBef>
              <a:buFont typeface="+mj-lt"/>
              <a:buAutoNum type="arabicPeriod" startAt="3"/>
            </a:pPr>
            <a:endParaRPr lang="en-US" altLang="en-US" sz="2200" dirty="0">
              <a:latin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091B8-E770-4CA4-99BC-F0D07A317631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1026" name="Picture 2" descr="http://images.slideplayer.com/27/9020436/slides/slide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" y="1270000"/>
            <a:ext cx="8001000" cy="5297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ontent Placeholder 6"/>
          <p:cNvSpPr>
            <a:spLocks noGrp="1"/>
          </p:cNvSpPr>
          <p:nvPr>
            <p:ph sz="half" idx="2"/>
          </p:nvPr>
        </p:nvSpPr>
        <p:spPr>
          <a:xfrm>
            <a:off x="6315122" y="2342092"/>
            <a:ext cx="5384800" cy="3021478"/>
          </a:xfrm>
        </p:spPr>
        <p:txBody>
          <a:bodyPr/>
          <a:lstStyle/>
          <a:p>
            <a:pPr marL="457200" indent="-457200">
              <a:spcBef>
                <a:spcPts val="0"/>
              </a:spcBef>
              <a:buFont typeface="+mj-lt"/>
              <a:buAutoNum type="arabicPeriod" startAt="3"/>
            </a:pPr>
            <a:r>
              <a:rPr lang="en-US" altLang="en-US" sz="2200" b="1" dirty="0">
                <a:latin typeface="Calibri" panose="020F0502020204030204" pitchFamily="34" charset="0"/>
              </a:rPr>
              <a:t>Large veins</a:t>
            </a:r>
          </a:p>
          <a:p>
            <a:pPr lvl="2">
              <a:spcBef>
                <a:spcPts val="0"/>
              </a:spcBef>
              <a:buFont typeface="Calibri" panose="020F0502020204030204" pitchFamily="34" charset="0"/>
              <a:buChar char="‒"/>
            </a:pPr>
            <a:r>
              <a:rPr lang="en-US" altLang="en-US" sz="2200" dirty="0">
                <a:latin typeface="Calibri" panose="020F0502020204030204" pitchFamily="34" charset="0"/>
              </a:rPr>
              <a:t>Have </a:t>
            </a:r>
            <a:r>
              <a:rPr lang="en-US" altLang="en-US" sz="2200" b="1" u="sng" dirty="0">
                <a:latin typeface="Calibri" panose="020F0502020204030204" pitchFamily="34" charset="0"/>
              </a:rPr>
              <a:t>all 3 tunica </a:t>
            </a:r>
            <a:r>
              <a:rPr lang="en-US" altLang="en-US" sz="2200" b="1" u="sng" dirty="0" smtClean="0">
                <a:latin typeface="Calibri" panose="020F0502020204030204" pitchFamily="34" charset="0"/>
              </a:rPr>
              <a:t>layers</a:t>
            </a:r>
            <a:r>
              <a:rPr lang="en-US" altLang="en-US" sz="2200" dirty="0" smtClean="0">
                <a:latin typeface="Calibri" panose="020F0502020204030204" pitchFamily="34" charset="0"/>
              </a:rPr>
              <a:t>.</a:t>
            </a:r>
            <a:endParaRPr lang="en-US" altLang="en-US" sz="2200" dirty="0">
              <a:latin typeface="Calibri" panose="020F0502020204030204" pitchFamily="34" charset="0"/>
            </a:endParaRPr>
          </a:p>
          <a:p>
            <a:pPr lvl="2">
              <a:spcBef>
                <a:spcPts val="0"/>
              </a:spcBef>
              <a:buFont typeface="Calibri" panose="020F0502020204030204" pitchFamily="34" charset="0"/>
              <a:buChar char="‒"/>
            </a:pPr>
            <a:r>
              <a:rPr lang="en-US" altLang="en-US" sz="2200" dirty="0">
                <a:latin typeface="Calibri" panose="020F0502020204030204" pitchFamily="34" charset="0"/>
              </a:rPr>
              <a:t>Thick tunica </a:t>
            </a:r>
            <a:r>
              <a:rPr lang="en-US" altLang="en-US" sz="2200" dirty="0" smtClean="0">
                <a:latin typeface="Calibri" panose="020F0502020204030204" pitchFamily="34" charset="0"/>
              </a:rPr>
              <a:t>externa.</a:t>
            </a:r>
            <a:endParaRPr lang="en-US" altLang="en-US" sz="2200" dirty="0">
              <a:latin typeface="Calibri" panose="020F0502020204030204" pitchFamily="34" charset="0"/>
            </a:endParaRPr>
          </a:p>
          <a:p>
            <a:pPr lvl="2">
              <a:spcBef>
                <a:spcPts val="0"/>
              </a:spcBef>
              <a:buFont typeface="Calibri" panose="020F0502020204030204" pitchFamily="34" charset="0"/>
              <a:buChar char="‒"/>
            </a:pPr>
            <a:r>
              <a:rPr lang="en-US" altLang="en-US" sz="2200" dirty="0">
                <a:latin typeface="Calibri" panose="020F0502020204030204" pitchFamily="34" charset="0"/>
              </a:rPr>
              <a:t>Thin tunica </a:t>
            </a:r>
            <a:r>
              <a:rPr lang="en-US" altLang="en-US" sz="2200" dirty="0" smtClean="0">
                <a:latin typeface="Calibri" panose="020F0502020204030204" pitchFamily="34" charset="0"/>
              </a:rPr>
              <a:t>media.</a:t>
            </a:r>
          </a:p>
          <a:p>
            <a:pPr lvl="2">
              <a:spcBef>
                <a:spcPts val="0"/>
              </a:spcBef>
              <a:buFont typeface="Calibri" panose="020F0502020204030204" pitchFamily="34" charset="0"/>
              <a:buChar char="‒"/>
            </a:pPr>
            <a:r>
              <a:rPr lang="en-US" altLang="en-US" sz="2200" dirty="0" smtClean="0">
                <a:latin typeface="Calibri" panose="020F0502020204030204" pitchFamily="34" charset="0"/>
              </a:rPr>
              <a:t>Examples:</a:t>
            </a:r>
            <a:endParaRPr lang="en-US" altLang="en-US" sz="2200" dirty="0">
              <a:latin typeface="Calibri" panose="020F0502020204030204" pitchFamily="34" charset="0"/>
            </a:endParaRPr>
          </a:p>
          <a:p>
            <a:pPr lvl="3">
              <a:spcBef>
                <a:spcPts val="0"/>
              </a:spcBef>
            </a:pPr>
            <a:r>
              <a:rPr lang="en-US" altLang="en-US" sz="2200" b="1" dirty="0">
                <a:latin typeface="Calibri" panose="020F0502020204030204" pitchFamily="34" charset="0"/>
              </a:rPr>
              <a:t>I</a:t>
            </a:r>
            <a:r>
              <a:rPr lang="en-US" altLang="en-US" sz="2200" b="1" dirty="0" smtClean="0">
                <a:latin typeface="Calibri" panose="020F0502020204030204" pitchFamily="34" charset="0"/>
              </a:rPr>
              <a:t>nferior </a:t>
            </a:r>
            <a:r>
              <a:rPr lang="en-US" altLang="en-US" sz="2200" b="1" dirty="0">
                <a:latin typeface="Calibri" panose="020F0502020204030204" pitchFamily="34" charset="0"/>
              </a:rPr>
              <a:t>and superior vena </a:t>
            </a:r>
            <a:r>
              <a:rPr lang="en-US" altLang="en-US" sz="2200" b="1" dirty="0" smtClean="0">
                <a:latin typeface="Calibri" panose="020F0502020204030204" pitchFamily="34" charset="0"/>
              </a:rPr>
              <a:t>cava</a:t>
            </a:r>
          </a:p>
          <a:p>
            <a:pPr lvl="3">
              <a:spcBef>
                <a:spcPts val="0"/>
              </a:spcBef>
            </a:pPr>
            <a:r>
              <a:rPr lang="en-US" sz="2200" b="1" dirty="0" smtClean="0">
                <a:latin typeface="Calibri" panose="020F0502020204030204" pitchFamily="34" charset="0"/>
              </a:rPr>
              <a:t>Pulmonary</a:t>
            </a:r>
          </a:p>
          <a:p>
            <a:pPr lvl="3">
              <a:spcBef>
                <a:spcPts val="0"/>
              </a:spcBef>
            </a:pPr>
            <a:r>
              <a:rPr lang="en-US" sz="2200" b="1" dirty="0" smtClean="0">
                <a:latin typeface="Calibri" panose="020F0502020204030204" pitchFamily="34" charset="0"/>
              </a:rPr>
              <a:t>Internal jugular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501501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Calibri Light" panose="020F0302020204030204" pitchFamily="34" charset="0"/>
              </a:rPr>
              <a:t>Activities</a:t>
            </a:r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200"/>
              </a:spcBef>
              <a:buFont typeface="Wingdings" panose="05000000000000000000" pitchFamily="2" charset="2"/>
              <a:buChar char="Ø"/>
            </a:pPr>
            <a:r>
              <a:rPr lang="en-US" sz="2200" b="1" dirty="0" smtClean="0">
                <a:latin typeface="Calibri" panose="020F0502020204030204" pitchFamily="34" charset="0"/>
              </a:rPr>
              <a:t>Vessel histology</a:t>
            </a:r>
          </a:p>
          <a:p>
            <a:pPr lvl="1">
              <a:spcBef>
                <a:spcPts val="200"/>
              </a:spcBef>
            </a:pPr>
            <a:r>
              <a:rPr lang="en-US" sz="2200" dirty="0" smtClean="0">
                <a:latin typeface="Calibri" panose="020F0502020204030204" pitchFamily="34" charset="0"/>
              </a:rPr>
              <a:t>View under the microscope and draw the following vessels (pg. 180-181):</a:t>
            </a:r>
          </a:p>
          <a:p>
            <a:pPr lvl="2">
              <a:spcBef>
                <a:spcPts val="200"/>
              </a:spcBef>
            </a:pPr>
            <a:r>
              <a:rPr lang="en-US" sz="2200" dirty="0" smtClean="0">
                <a:latin typeface="Calibri" panose="020F0502020204030204" pitchFamily="34" charset="0"/>
              </a:rPr>
              <a:t>Arteries</a:t>
            </a:r>
          </a:p>
          <a:p>
            <a:pPr lvl="2">
              <a:spcBef>
                <a:spcPts val="200"/>
              </a:spcBef>
            </a:pPr>
            <a:r>
              <a:rPr lang="en-US" sz="2200" dirty="0" smtClean="0">
                <a:latin typeface="Calibri" panose="020F0502020204030204" pitchFamily="34" charset="0"/>
              </a:rPr>
              <a:t>Capillaries</a:t>
            </a:r>
          </a:p>
          <a:p>
            <a:pPr lvl="2">
              <a:spcBef>
                <a:spcPts val="200"/>
              </a:spcBef>
            </a:pPr>
            <a:r>
              <a:rPr lang="en-US" sz="2200" dirty="0">
                <a:latin typeface="Calibri" panose="020F0502020204030204" pitchFamily="34" charset="0"/>
              </a:rPr>
              <a:t>V</a:t>
            </a:r>
            <a:r>
              <a:rPr lang="en-US" sz="2200" dirty="0" smtClean="0">
                <a:latin typeface="Calibri" panose="020F0502020204030204" pitchFamily="34" charset="0"/>
              </a:rPr>
              <a:t>eins</a:t>
            </a:r>
          </a:p>
          <a:p>
            <a:pPr lvl="2">
              <a:spcBef>
                <a:spcPts val="200"/>
              </a:spcBef>
            </a:pPr>
            <a:endParaRPr lang="en-US" sz="1600" dirty="0" smtClean="0">
              <a:latin typeface="Calibri" panose="020F050202020403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2050" name="Picture 2" descr="http://www.siumed.edu/~dking2/crr/images/CR020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0" y="2704816"/>
            <a:ext cx="5715000" cy="386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07698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Calibri Light" panose="020F0302020204030204" pitchFamily="34" charset="0"/>
              </a:rPr>
              <a:t>Arteries: Ascending Aorta</a:t>
            </a:r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50181" name="Text Box 4"/>
          <p:cNvSpPr txBox="1">
            <a:spLocks noChangeArrowheads="1"/>
          </p:cNvSpPr>
          <p:nvPr/>
        </p:nvSpPr>
        <p:spPr bwMode="auto">
          <a:xfrm>
            <a:off x="1768702" y="3779949"/>
            <a:ext cx="193264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000" b="1" dirty="0">
                <a:latin typeface="Calibri" panose="020F0502020204030204" pitchFamily="34" charset="0"/>
              </a:rPr>
              <a:t>Ascending Aorta</a:t>
            </a:r>
          </a:p>
        </p:txBody>
      </p:sp>
      <p:sp>
        <p:nvSpPr>
          <p:cNvPr id="50183" name="Text Box 6"/>
          <p:cNvSpPr txBox="1">
            <a:spLocks noChangeArrowheads="1"/>
          </p:cNvSpPr>
          <p:nvPr/>
        </p:nvSpPr>
        <p:spPr bwMode="auto">
          <a:xfrm>
            <a:off x="5885649" y="1481069"/>
            <a:ext cx="137364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000" b="1" dirty="0">
                <a:latin typeface="Calibri" panose="020F0502020204030204" pitchFamily="34" charset="0"/>
              </a:rPr>
              <a:t>Aortic Arch</a:t>
            </a:r>
          </a:p>
        </p:txBody>
      </p:sp>
      <p:sp>
        <p:nvSpPr>
          <p:cNvPr id="50185" name="Text Box 8"/>
          <p:cNvSpPr txBox="1">
            <a:spLocks noChangeArrowheads="1"/>
          </p:cNvSpPr>
          <p:nvPr/>
        </p:nvSpPr>
        <p:spPr bwMode="auto">
          <a:xfrm>
            <a:off x="2171415" y="6046875"/>
            <a:ext cx="250748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000" b="1" dirty="0">
                <a:latin typeface="Calibri" panose="020F0502020204030204" pitchFamily="34" charset="0"/>
              </a:rPr>
              <a:t>Right Coronary </a:t>
            </a:r>
            <a:r>
              <a:rPr lang="en-US" altLang="en-US" sz="2000" b="1" dirty="0" smtClean="0">
                <a:latin typeface="Calibri" panose="020F0502020204030204" pitchFamily="34" charset="0"/>
              </a:rPr>
              <a:t>Artery</a:t>
            </a:r>
            <a:endParaRPr lang="en-US" altLang="en-US" sz="2000" b="1" dirty="0">
              <a:latin typeface="Calibri" panose="020F0502020204030204" pitchFamily="34" charset="0"/>
            </a:endParaRPr>
          </a:p>
        </p:txBody>
      </p:sp>
      <p:pic>
        <p:nvPicPr>
          <p:cNvPr id="16" name="Picture 2" descr="C:\Documents and Settings\Pam\My Documents\My Pictures\Martini\2009a-cCoronaryCirculat_U.bmp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6" t="19196" r="54248" b="52536"/>
          <a:stretch>
            <a:fillRect/>
          </a:stretch>
        </p:blipFill>
        <p:spPr bwMode="auto">
          <a:xfrm>
            <a:off x="5219791" y="2231838"/>
            <a:ext cx="4478002" cy="4452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AutoShape 5"/>
          <p:cNvSpPr>
            <a:spLocks/>
          </p:cNvSpPr>
          <p:nvPr/>
        </p:nvSpPr>
        <p:spPr bwMode="auto">
          <a:xfrm rot="4843163">
            <a:off x="6362311" y="1742322"/>
            <a:ext cx="1065082" cy="1669581"/>
          </a:xfrm>
          <a:prstGeom prst="leftBrace">
            <a:avLst>
              <a:gd name="adj1" fmla="val 17308"/>
              <a:gd name="adj2" fmla="val 50000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1800" dirty="0"/>
          </a:p>
        </p:txBody>
      </p:sp>
      <p:sp>
        <p:nvSpPr>
          <p:cNvPr id="18" name="AutoShape 3"/>
          <p:cNvSpPr>
            <a:spLocks/>
          </p:cNvSpPr>
          <p:nvPr/>
        </p:nvSpPr>
        <p:spPr bwMode="auto">
          <a:xfrm>
            <a:off x="4343399" y="3413973"/>
            <a:ext cx="2250583" cy="1158473"/>
          </a:xfrm>
          <a:prstGeom prst="leftBrace">
            <a:avLst>
              <a:gd name="adj1" fmla="val 8333"/>
              <a:gd name="adj2" fmla="val 50000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1800" dirty="0"/>
          </a:p>
        </p:txBody>
      </p:sp>
      <p:sp>
        <p:nvSpPr>
          <p:cNvPr id="21" name="Line 7"/>
          <p:cNvSpPr>
            <a:spLocks noChangeShapeType="1"/>
          </p:cNvSpPr>
          <p:nvPr/>
        </p:nvSpPr>
        <p:spPr bwMode="auto">
          <a:xfrm flipV="1">
            <a:off x="5017888" y="4684443"/>
            <a:ext cx="1874231" cy="1626232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2" name="Line 7"/>
          <p:cNvSpPr>
            <a:spLocks noChangeShapeType="1"/>
          </p:cNvSpPr>
          <p:nvPr/>
        </p:nvSpPr>
        <p:spPr bwMode="auto">
          <a:xfrm flipH="1">
            <a:off x="7591023" y="4104943"/>
            <a:ext cx="1658875" cy="218749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3" name="Text Box 8"/>
          <p:cNvSpPr txBox="1">
            <a:spLocks noChangeArrowheads="1"/>
          </p:cNvSpPr>
          <p:nvPr/>
        </p:nvSpPr>
        <p:spPr bwMode="auto">
          <a:xfrm>
            <a:off x="9247030" y="3805392"/>
            <a:ext cx="276895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000" b="1" dirty="0" smtClean="0">
                <a:latin typeface="Calibri" panose="020F0502020204030204" pitchFamily="34" charset="0"/>
              </a:rPr>
              <a:t>Left </a:t>
            </a:r>
            <a:r>
              <a:rPr lang="en-US" altLang="en-US" sz="2000" b="1" dirty="0">
                <a:latin typeface="Calibri" panose="020F0502020204030204" pitchFamily="34" charset="0"/>
              </a:rPr>
              <a:t>Coronary </a:t>
            </a:r>
            <a:r>
              <a:rPr lang="en-US" altLang="en-US" sz="2000" b="1" dirty="0" smtClean="0">
                <a:latin typeface="Calibri" panose="020F0502020204030204" pitchFamily="34" charset="0"/>
              </a:rPr>
              <a:t>Artery</a:t>
            </a:r>
            <a:endParaRPr lang="en-US" altLang="en-US" sz="2000" b="1" dirty="0">
              <a:latin typeface="Calibri" panose="020F050202020403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091B8-E770-4CA4-99BC-F0D07A317631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525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Calibri Light" panose="020F0302020204030204" pitchFamily="34" charset="0"/>
              </a:rPr>
              <a:t>Arteries: Aortic Arch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861647" y="1555845"/>
            <a:ext cx="5457266" cy="5036024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7141194" y="1825625"/>
            <a:ext cx="4486701" cy="4351338"/>
          </a:xfrm>
        </p:spPr>
        <p:txBody>
          <a:bodyPr/>
          <a:lstStyle/>
          <a:p>
            <a:pPr marL="457200" lvl="0" indent="-457200">
              <a:buFont typeface="+mj-lt"/>
              <a:buAutoNum type="arabicPeriod"/>
            </a:pPr>
            <a:r>
              <a:rPr lang="en-US" sz="2600" b="1" u="sng" dirty="0" smtClean="0">
                <a:latin typeface="Calibri" panose="020F0502020204030204" pitchFamily="34" charset="0"/>
              </a:rPr>
              <a:t>Brachiocephalic </a:t>
            </a:r>
            <a:r>
              <a:rPr lang="en-US" sz="2600" b="1" u="sng" dirty="0">
                <a:latin typeface="Calibri" panose="020F0502020204030204" pitchFamily="34" charset="0"/>
              </a:rPr>
              <a:t>trunk</a:t>
            </a:r>
          </a:p>
          <a:p>
            <a:pPr lvl="1">
              <a:buFont typeface="Calibri" panose="020F0502020204030204" pitchFamily="34" charset="0"/>
              <a:buChar char="‒"/>
            </a:pPr>
            <a:r>
              <a:rPr lang="en-US" sz="2200" b="1" dirty="0">
                <a:latin typeface="Calibri" panose="020F0502020204030204" pitchFamily="34" charset="0"/>
              </a:rPr>
              <a:t>Right common carotid artery</a:t>
            </a:r>
          </a:p>
          <a:p>
            <a:pPr lvl="1">
              <a:buFont typeface="Calibri" panose="020F0502020204030204" pitchFamily="34" charset="0"/>
              <a:buChar char="‒"/>
            </a:pPr>
            <a:r>
              <a:rPr lang="en-US" sz="2200" b="1" dirty="0">
                <a:latin typeface="Calibri" panose="020F0502020204030204" pitchFamily="34" charset="0"/>
              </a:rPr>
              <a:t>Right subclavian artery</a:t>
            </a:r>
          </a:p>
          <a:p>
            <a:pPr marL="514350" indent="-514350">
              <a:buFont typeface="+mj-lt"/>
              <a:buAutoNum type="arabicPeriod" startAt="2"/>
            </a:pPr>
            <a:r>
              <a:rPr lang="en-US" sz="2600" b="1" u="sng" dirty="0" smtClean="0">
                <a:latin typeface="Calibri" panose="020F0502020204030204" pitchFamily="34" charset="0"/>
              </a:rPr>
              <a:t>Left </a:t>
            </a:r>
            <a:r>
              <a:rPr lang="en-US" sz="2600" b="1" u="sng" dirty="0">
                <a:latin typeface="Calibri" panose="020F0502020204030204" pitchFamily="34" charset="0"/>
              </a:rPr>
              <a:t>common carotid artery</a:t>
            </a:r>
          </a:p>
          <a:p>
            <a:pPr marL="514350" indent="-514350">
              <a:buFont typeface="+mj-lt"/>
              <a:buAutoNum type="arabicPeriod" startAt="2"/>
            </a:pPr>
            <a:r>
              <a:rPr lang="en-US" sz="2600" b="1" u="sng" dirty="0" smtClean="0">
                <a:latin typeface="Calibri" panose="020F0502020204030204" pitchFamily="34" charset="0"/>
              </a:rPr>
              <a:t>Left </a:t>
            </a:r>
            <a:r>
              <a:rPr lang="en-US" sz="2600" b="1" u="sng" dirty="0">
                <a:latin typeface="Calibri" panose="020F0502020204030204" pitchFamily="34" charset="0"/>
              </a:rPr>
              <a:t>subclavian artery</a:t>
            </a:r>
          </a:p>
          <a:p>
            <a:pPr lvl="0"/>
            <a:endParaRPr lang="en-US" sz="2200" b="1" dirty="0" smtClean="0">
              <a:latin typeface="Calibri" panose="020F050202020403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091B8-E770-4CA4-99BC-F0D07A317631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9344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609600" y="739044"/>
            <a:ext cx="4554583" cy="784955"/>
          </a:xfrm>
        </p:spPr>
        <p:txBody>
          <a:bodyPr/>
          <a:lstStyle/>
          <a:p>
            <a:r>
              <a:rPr lang="en-US" dirty="0">
                <a:latin typeface="Calibri Light" panose="020F0302020204030204" pitchFamily="34" charset="0"/>
              </a:rPr>
              <a:t>Arteries: Aortic Arch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091B8-E770-4CA4-99BC-F0D07A317631}" type="slidenum">
              <a:rPr lang="en-US" smtClean="0"/>
              <a:pPr/>
              <a:t>25</a:t>
            </a:fld>
            <a:endParaRPr lang="en-US" dirty="0"/>
          </a:p>
        </p:txBody>
      </p:sp>
      <p:pic>
        <p:nvPicPr>
          <p:cNvPr id="54275" name="Picture 2" descr="C:\Documents and Settings\Pam\My Documents\My Pictures\Anatomy pictures\Cardiovascular\Vessels\DSCN0099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509" y="2073500"/>
            <a:ext cx="4633913" cy="4685763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276" name="Picture 3" descr="C:\Documents and Settings\Pam\My Documents\My Pictures\Anatomy pictures\Cardiovascular\Vessels\aortic_arch_bi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94" t="23259" r="18033"/>
          <a:stretch>
            <a:fillRect/>
          </a:stretch>
        </p:blipFill>
        <p:spPr bwMode="auto">
          <a:xfrm>
            <a:off x="6954615" y="1604494"/>
            <a:ext cx="4404551" cy="47244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278" name="Line 5"/>
          <p:cNvSpPr>
            <a:spLocks noChangeShapeType="1"/>
          </p:cNvSpPr>
          <p:nvPr/>
        </p:nvSpPr>
        <p:spPr bwMode="auto">
          <a:xfrm flipV="1">
            <a:off x="7289761" y="4832267"/>
            <a:ext cx="1449044" cy="1658964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54284" name="Line 11"/>
          <p:cNvSpPr>
            <a:spLocks noChangeShapeType="1"/>
          </p:cNvSpPr>
          <p:nvPr/>
        </p:nvSpPr>
        <p:spPr bwMode="auto">
          <a:xfrm>
            <a:off x="6503831" y="2717162"/>
            <a:ext cx="785930" cy="644224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54286" name="Line 13"/>
          <p:cNvSpPr>
            <a:spLocks noChangeShapeType="1"/>
          </p:cNvSpPr>
          <p:nvPr/>
        </p:nvSpPr>
        <p:spPr bwMode="auto">
          <a:xfrm>
            <a:off x="7999878" y="1370399"/>
            <a:ext cx="304800" cy="4572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54288" name="Line 15"/>
          <p:cNvSpPr>
            <a:spLocks noChangeShapeType="1"/>
          </p:cNvSpPr>
          <p:nvPr/>
        </p:nvSpPr>
        <p:spPr bwMode="auto">
          <a:xfrm flipH="1" flipV="1">
            <a:off x="8804611" y="2032142"/>
            <a:ext cx="457200" cy="5334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54289" name="Line 16"/>
          <p:cNvSpPr>
            <a:spLocks noChangeShapeType="1"/>
          </p:cNvSpPr>
          <p:nvPr/>
        </p:nvSpPr>
        <p:spPr bwMode="auto">
          <a:xfrm flipV="1">
            <a:off x="9230239" y="2073500"/>
            <a:ext cx="544131" cy="510864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8" name="Line 9"/>
          <p:cNvSpPr>
            <a:spLocks noChangeShapeType="1"/>
          </p:cNvSpPr>
          <p:nvPr/>
        </p:nvSpPr>
        <p:spPr bwMode="auto">
          <a:xfrm flipH="1" flipV="1">
            <a:off x="10633200" y="3554692"/>
            <a:ext cx="294127" cy="785751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5349108" y="2407206"/>
            <a:ext cx="15961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 sz="2000" b="1" dirty="0">
                <a:latin typeface="Calibri" panose="020F0502020204030204" pitchFamily="34" charset="0"/>
              </a:rPr>
              <a:t>R</a:t>
            </a:r>
            <a:r>
              <a:rPr lang="en-US" altLang="en-US" sz="2000" b="1" dirty="0" smtClean="0">
                <a:latin typeface="Calibri" panose="020F0502020204030204" pitchFamily="34" charset="0"/>
              </a:rPr>
              <a:t>. Subclavian</a:t>
            </a:r>
            <a:endParaRPr lang="en-US" altLang="en-US" sz="20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025503" y="6412536"/>
            <a:ext cx="252069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 sz="2000" b="1" dirty="0">
                <a:latin typeface="Calibri" panose="020F0502020204030204" pitchFamily="34" charset="0"/>
              </a:rPr>
              <a:t>Brachiocephalic Trunk</a:t>
            </a:r>
          </a:p>
        </p:txBody>
      </p:sp>
      <p:sp>
        <p:nvSpPr>
          <p:cNvPr id="4" name="Rectangle 3"/>
          <p:cNvSpPr/>
          <p:nvPr/>
        </p:nvSpPr>
        <p:spPr>
          <a:xfrm>
            <a:off x="9609445" y="1029170"/>
            <a:ext cx="222214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 sz="2000" b="1" dirty="0">
                <a:latin typeface="Calibri" panose="020F0502020204030204" pitchFamily="34" charset="0"/>
              </a:rPr>
              <a:t>L. Common Carotid</a:t>
            </a:r>
          </a:p>
        </p:txBody>
      </p:sp>
      <p:sp>
        <p:nvSpPr>
          <p:cNvPr id="5" name="Rectangle 4"/>
          <p:cNvSpPr/>
          <p:nvPr/>
        </p:nvSpPr>
        <p:spPr>
          <a:xfrm>
            <a:off x="6323897" y="1042046"/>
            <a:ext cx="225100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 sz="2000" b="1" dirty="0" smtClean="0">
                <a:latin typeface="Calibri" panose="020F0502020204030204" pitchFamily="34" charset="0"/>
              </a:rPr>
              <a:t>R. Common </a:t>
            </a:r>
            <a:r>
              <a:rPr lang="en-US" altLang="en-US" sz="2000" b="1" dirty="0">
                <a:latin typeface="Calibri" panose="020F0502020204030204" pitchFamily="34" charset="0"/>
              </a:rPr>
              <a:t>Carotid</a:t>
            </a:r>
          </a:p>
        </p:txBody>
      </p:sp>
      <p:sp>
        <p:nvSpPr>
          <p:cNvPr id="23" name="Line 7"/>
          <p:cNvSpPr>
            <a:spLocks noChangeShapeType="1"/>
          </p:cNvSpPr>
          <p:nvPr/>
        </p:nvSpPr>
        <p:spPr bwMode="auto">
          <a:xfrm flipH="1">
            <a:off x="10250879" y="1370399"/>
            <a:ext cx="244944" cy="4572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9922456" y="4260623"/>
            <a:ext cx="155959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 sz="2000" b="1" dirty="0">
                <a:latin typeface="Calibri" panose="020F0502020204030204" pitchFamily="34" charset="0"/>
              </a:rPr>
              <a:t>L. Subclavian</a:t>
            </a:r>
          </a:p>
        </p:txBody>
      </p:sp>
      <p:sp>
        <p:nvSpPr>
          <p:cNvPr id="7" name="Rectangle 6"/>
          <p:cNvSpPr/>
          <p:nvPr/>
        </p:nvSpPr>
        <p:spPr>
          <a:xfrm>
            <a:off x="8738805" y="2574633"/>
            <a:ext cx="117262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 sz="2000" b="1" dirty="0">
                <a:latin typeface="Calibri" panose="020F0502020204030204" pitchFamily="34" charset="0"/>
              </a:rPr>
              <a:t>Vertebral</a:t>
            </a:r>
          </a:p>
        </p:txBody>
      </p:sp>
    </p:spTree>
    <p:extLst>
      <p:ext uri="{BB962C8B-B14F-4D97-AF65-F5344CB8AC3E}">
        <p14:creationId xmlns:p14="http://schemas.microsoft.com/office/powerpoint/2010/main" val="546403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Calibri Light" panose="020F0302020204030204" pitchFamily="34" charset="0"/>
              </a:rPr>
              <a:t>Arteries: Head and Neck</a:t>
            </a:r>
            <a:endParaRPr lang="en-US" dirty="0">
              <a:latin typeface="Calibri Light" panose="020F0302020204030204" pitchFamily="34" charset="0"/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877" y="1368946"/>
            <a:ext cx="10345003" cy="5304809"/>
          </a:xfr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091B8-E770-4CA4-99BC-F0D07A317631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4729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4229" y="152400"/>
            <a:ext cx="9686925" cy="67056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572500" y="2708031"/>
            <a:ext cx="1433146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err="1" smtClean="0"/>
              <a:t>L.Vertebral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8519746" y="3050931"/>
            <a:ext cx="158262" cy="31652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07474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Calibri Light" panose="020F0302020204030204" pitchFamily="34" charset="0"/>
              </a:rPr>
              <a:t>Arteries: Head </a:t>
            </a:r>
            <a:r>
              <a:rPr lang="en-US" dirty="0">
                <a:latin typeface="Calibri Light" panose="020F0302020204030204" pitchFamily="34" charset="0"/>
              </a:rPr>
              <a:t>and </a:t>
            </a:r>
            <a:r>
              <a:rPr lang="en-US" dirty="0" smtClean="0">
                <a:latin typeface="Calibri Light" panose="020F0302020204030204" pitchFamily="34" charset="0"/>
              </a:rPr>
              <a:t>Neck</a:t>
            </a:r>
            <a:endParaRPr lang="en-US" dirty="0">
              <a:latin typeface="Calibri Light" panose="020F0302020204030204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1345223" y="1616719"/>
            <a:ext cx="5178407" cy="490691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7332262" y="1825625"/>
            <a:ext cx="3831609" cy="4351338"/>
          </a:xfrm>
        </p:spPr>
        <p:txBody>
          <a:bodyPr>
            <a:normAutofit/>
          </a:bodyPr>
          <a:lstStyle/>
          <a:p>
            <a:pPr lvl="0">
              <a:spcBef>
                <a:spcPts val="200"/>
              </a:spcBef>
            </a:pPr>
            <a:r>
              <a:rPr lang="en-US" sz="2200" b="1" u="sng" dirty="0" smtClean="0">
                <a:latin typeface="Calibri" panose="020F0502020204030204" pitchFamily="34" charset="0"/>
              </a:rPr>
              <a:t>LR Common</a:t>
            </a:r>
            <a:r>
              <a:rPr lang="en-US" sz="2200" b="1" dirty="0" smtClean="0">
                <a:latin typeface="Calibri" panose="020F0502020204030204" pitchFamily="34" charset="0"/>
              </a:rPr>
              <a:t> </a:t>
            </a:r>
            <a:r>
              <a:rPr lang="en-US" sz="2200" b="1" dirty="0">
                <a:latin typeface="Calibri" panose="020F0502020204030204" pitchFamily="34" charset="0"/>
              </a:rPr>
              <a:t>carotid arteries</a:t>
            </a:r>
          </a:p>
          <a:p>
            <a:pPr lvl="0">
              <a:spcBef>
                <a:spcPts val="200"/>
              </a:spcBef>
            </a:pPr>
            <a:r>
              <a:rPr lang="en-US" sz="2200" b="1" u="sng" dirty="0" smtClean="0">
                <a:latin typeface="Calibri" panose="020F0502020204030204" pitchFamily="34" charset="0"/>
              </a:rPr>
              <a:t>LR External</a:t>
            </a:r>
            <a:r>
              <a:rPr lang="en-US" sz="2200" b="1" dirty="0" smtClean="0">
                <a:latin typeface="Calibri" panose="020F0502020204030204" pitchFamily="34" charset="0"/>
              </a:rPr>
              <a:t> </a:t>
            </a:r>
            <a:r>
              <a:rPr lang="en-US" sz="2200" b="1" dirty="0">
                <a:latin typeface="Calibri" panose="020F0502020204030204" pitchFamily="34" charset="0"/>
              </a:rPr>
              <a:t>carotid (face</a:t>
            </a:r>
            <a:r>
              <a:rPr lang="en-US" sz="2200" b="1" dirty="0" smtClean="0">
                <a:latin typeface="Calibri" panose="020F0502020204030204" pitchFamily="34" charset="0"/>
              </a:rPr>
              <a:t>)</a:t>
            </a:r>
          </a:p>
          <a:p>
            <a:pPr lvl="1">
              <a:spcBef>
                <a:spcPts val="200"/>
              </a:spcBef>
            </a:pPr>
            <a:r>
              <a:rPr lang="en-US" sz="2000" b="1" dirty="0" smtClean="0">
                <a:latin typeface="Calibri" panose="020F0502020204030204" pitchFamily="34" charset="0"/>
              </a:rPr>
              <a:t>Facial</a:t>
            </a:r>
            <a:endParaRPr lang="en-US" sz="2000" b="1" dirty="0">
              <a:latin typeface="Calibri" panose="020F0502020204030204" pitchFamily="34" charset="0"/>
            </a:endParaRPr>
          </a:p>
          <a:p>
            <a:pPr lvl="1">
              <a:spcBef>
                <a:spcPts val="200"/>
              </a:spcBef>
            </a:pPr>
            <a:r>
              <a:rPr lang="en-US" sz="2000" b="1" dirty="0">
                <a:latin typeface="Calibri" panose="020F0502020204030204" pitchFamily="34" charset="0"/>
              </a:rPr>
              <a:t>Temporal</a:t>
            </a:r>
          </a:p>
          <a:p>
            <a:pPr lvl="1">
              <a:spcBef>
                <a:spcPts val="200"/>
              </a:spcBef>
            </a:pPr>
            <a:r>
              <a:rPr lang="en-US" sz="2000" b="1" dirty="0">
                <a:latin typeface="Calibri" panose="020F0502020204030204" pitchFamily="34" charset="0"/>
              </a:rPr>
              <a:t>Maxillary</a:t>
            </a:r>
          </a:p>
          <a:p>
            <a:pPr lvl="1">
              <a:spcBef>
                <a:spcPts val="200"/>
              </a:spcBef>
            </a:pPr>
            <a:r>
              <a:rPr lang="en-US" sz="2000" b="1" dirty="0">
                <a:latin typeface="Calibri" panose="020F0502020204030204" pitchFamily="34" charset="0"/>
              </a:rPr>
              <a:t>Occipital</a:t>
            </a:r>
          </a:p>
          <a:p>
            <a:pPr lvl="0">
              <a:spcBef>
                <a:spcPts val="200"/>
              </a:spcBef>
            </a:pPr>
            <a:r>
              <a:rPr lang="en-US" sz="2200" b="1" u="sng" dirty="0" smtClean="0">
                <a:latin typeface="Calibri" panose="020F0502020204030204" pitchFamily="34" charset="0"/>
              </a:rPr>
              <a:t>LR Internal</a:t>
            </a:r>
            <a:r>
              <a:rPr lang="en-US" sz="2200" b="1" dirty="0" smtClean="0">
                <a:latin typeface="Calibri" panose="020F0502020204030204" pitchFamily="34" charset="0"/>
              </a:rPr>
              <a:t> </a:t>
            </a:r>
            <a:r>
              <a:rPr lang="en-US" sz="2200" b="1" dirty="0">
                <a:latin typeface="Calibri" panose="020F0502020204030204" pitchFamily="34" charset="0"/>
              </a:rPr>
              <a:t>carotid (brain</a:t>
            </a:r>
            <a:r>
              <a:rPr lang="en-US" sz="2200" b="1" dirty="0" smtClean="0">
                <a:latin typeface="Calibri" panose="020F0502020204030204" pitchFamily="34" charset="0"/>
              </a:rPr>
              <a:t>)</a:t>
            </a:r>
          </a:p>
          <a:p>
            <a:pPr lvl="0">
              <a:spcBef>
                <a:spcPts val="200"/>
              </a:spcBef>
            </a:pPr>
            <a:r>
              <a:rPr lang="en-US" sz="2200" b="1" u="sng" dirty="0" smtClean="0">
                <a:latin typeface="Calibri" panose="020F0502020204030204" pitchFamily="34" charset="0"/>
              </a:rPr>
              <a:t>LR Vertebral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091B8-E770-4CA4-99BC-F0D07A317631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5418160" y="5036024"/>
            <a:ext cx="1087651" cy="2729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5296471" y="4299424"/>
            <a:ext cx="1008796" cy="286223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5744006" y="3812655"/>
            <a:ext cx="634805" cy="213436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1503527" y="1593613"/>
            <a:ext cx="1362503" cy="344369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5722582" y="2988860"/>
            <a:ext cx="656229" cy="373418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637731" y="3575713"/>
            <a:ext cx="755936" cy="214194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699595" y="4026091"/>
            <a:ext cx="1087651" cy="273333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1377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091B8-E770-4CA4-99BC-F0D07A317631}" type="slidenum">
              <a:rPr lang="en-US" smtClean="0"/>
              <a:pPr/>
              <a:t>29</a:t>
            </a:fld>
            <a:endParaRPr lang="en-US" dirty="0"/>
          </a:p>
        </p:txBody>
      </p:sp>
      <p:pic>
        <p:nvPicPr>
          <p:cNvPr id="62468" name="Picture 3" descr="C:\Documents and Settings\Pam\My Documents\My Pictures\Martini\2123Arteries_Brain_U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28" t="25163" r="36868" b="18628"/>
          <a:stretch>
            <a:fillRect/>
          </a:stretch>
        </p:blipFill>
        <p:spPr bwMode="auto">
          <a:xfrm>
            <a:off x="4301292" y="630327"/>
            <a:ext cx="6380162" cy="618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9" name="Text Box 4"/>
          <p:cNvSpPr txBox="1">
            <a:spLocks noChangeArrowheads="1"/>
          </p:cNvSpPr>
          <p:nvPr/>
        </p:nvSpPr>
        <p:spPr bwMode="auto">
          <a:xfrm>
            <a:off x="5342117" y="5153057"/>
            <a:ext cx="1444819" cy="40011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000" b="1" dirty="0">
                <a:latin typeface="Calibri" panose="020F0502020204030204" pitchFamily="34" charset="0"/>
              </a:rPr>
              <a:t>R. Vertebral</a:t>
            </a:r>
          </a:p>
        </p:txBody>
      </p:sp>
      <p:sp>
        <p:nvSpPr>
          <p:cNvPr id="62470" name="Text Box 5"/>
          <p:cNvSpPr txBox="1">
            <a:spLocks noChangeArrowheads="1"/>
          </p:cNvSpPr>
          <p:nvPr/>
        </p:nvSpPr>
        <p:spPr bwMode="auto">
          <a:xfrm>
            <a:off x="8229601" y="5105401"/>
            <a:ext cx="1408271" cy="40011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000" b="1" dirty="0">
                <a:latin typeface="Calibri" panose="020F0502020204030204" pitchFamily="34" charset="0"/>
              </a:rPr>
              <a:t>L. Vertebral</a:t>
            </a:r>
          </a:p>
        </p:txBody>
      </p:sp>
      <p:sp>
        <p:nvSpPr>
          <p:cNvPr id="62471" name="Text Box 6"/>
          <p:cNvSpPr txBox="1">
            <a:spLocks noChangeArrowheads="1"/>
          </p:cNvSpPr>
          <p:nvPr/>
        </p:nvSpPr>
        <p:spPr bwMode="auto">
          <a:xfrm>
            <a:off x="8222877" y="4038602"/>
            <a:ext cx="901209" cy="40011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000" b="1" dirty="0">
                <a:latin typeface="Calibri" panose="020F0502020204030204" pitchFamily="34" charset="0"/>
              </a:rPr>
              <a:t>Basilar</a:t>
            </a:r>
          </a:p>
        </p:txBody>
      </p:sp>
      <p:sp>
        <p:nvSpPr>
          <p:cNvPr id="62472" name="Line 7"/>
          <p:cNvSpPr>
            <a:spLocks noChangeShapeType="1"/>
          </p:cNvSpPr>
          <p:nvPr/>
        </p:nvSpPr>
        <p:spPr bwMode="auto">
          <a:xfrm flipV="1">
            <a:off x="6814930" y="4899660"/>
            <a:ext cx="460679" cy="34870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62473" name="Line 8"/>
          <p:cNvSpPr>
            <a:spLocks noChangeShapeType="1"/>
          </p:cNvSpPr>
          <p:nvPr/>
        </p:nvSpPr>
        <p:spPr bwMode="auto">
          <a:xfrm flipH="1" flipV="1">
            <a:off x="7822028" y="4835675"/>
            <a:ext cx="407572" cy="374468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62474" name="Line 9"/>
          <p:cNvSpPr>
            <a:spLocks noChangeShapeType="1"/>
          </p:cNvSpPr>
          <p:nvPr/>
        </p:nvSpPr>
        <p:spPr bwMode="auto">
          <a:xfrm flipH="1" flipV="1">
            <a:off x="7608888" y="4200675"/>
            <a:ext cx="646112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62479" name="Text Box 14"/>
          <p:cNvSpPr txBox="1">
            <a:spLocks noChangeArrowheads="1"/>
          </p:cNvSpPr>
          <p:nvPr/>
        </p:nvSpPr>
        <p:spPr bwMode="auto">
          <a:xfrm>
            <a:off x="3886200" y="4343401"/>
            <a:ext cx="2078389" cy="40011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000" b="1" dirty="0">
                <a:latin typeface="Calibri" panose="020F0502020204030204" pitchFamily="34" charset="0"/>
              </a:rPr>
              <a:t>Posterior cerebral</a:t>
            </a:r>
          </a:p>
        </p:txBody>
      </p:sp>
      <p:sp>
        <p:nvSpPr>
          <p:cNvPr id="62481" name="Line 16"/>
          <p:cNvSpPr>
            <a:spLocks noChangeShapeType="1"/>
          </p:cNvSpPr>
          <p:nvPr/>
        </p:nvSpPr>
        <p:spPr bwMode="auto">
          <a:xfrm>
            <a:off x="6431027" y="2695547"/>
            <a:ext cx="663624" cy="453448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62482" name="Line 17"/>
          <p:cNvSpPr>
            <a:spLocks noChangeShapeType="1"/>
          </p:cNvSpPr>
          <p:nvPr/>
        </p:nvSpPr>
        <p:spPr bwMode="auto">
          <a:xfrm flipH="1">
            <a:off x="8439190" y="2818584"/>
            <a:ext cx="381000" cy="3810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62483" name="Line 18"/>
          <p:cNvSpPr>
            <a:spLocks noChangeShapeType="1"/>
          </p:cNvSpPr>
          <p:nvPr/>
        </p:nvSpPr>
        <p:spPr bwMode="auto">
          <a:xfrm>
            <a:off x="8825589" y="2828956"/>
            <a:ext cx="428720" cy="23815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62484" name="Line 19"/>
          <p:cNvSpPr>
            <a:spLocks noChangeShapeType="1"/>
          </p:cNvSpPr>
          <p:nvPr/>
        </p:nvSpPr>
        <p:spPr bwMode="auto">
          <a:xfrm>
            <a:off x="6681276" y="1771710"/>
            <a:ext cx="867776" cy="641291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62485" name="Line 20"/>
          <p:cNvSpPr>
            <a:spLocks noChangeShapeType="1"/>
          </p:cNvSpPr>
          <p:nvPr/>
        </p:nvSpPr>
        <p:spPr bwMode="auto">
          <a:xfrm flipH="1">
            <a:off x="7491373" y="1619312"/>
            <a:ext cx="523914" cy="1267052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62486" name="Line 21"/>
          <p:cNvSpPr>
            <a:spLocks noChangeShapeType="1"/>
          </p:cNvSpPr>
          <p:nvPr/>
        </p:nvSpPr>
        <p:spPr bwMode="auto">
          <a:xfrm>
            <a:off x="6681277" y="1775459"/>
            <a:ext cx="749077" cy="781107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62487" name="Line 22"/>
          <p:cNvSpPr>
            <a:spLocks noChangeShapeType="1"/>
          </p:cNvSpPr>
          <p:nvPr/>
        </p:nvSpPr>
        <p:spPr bwMode="auto">
          <a:xfrm flipH="1" flipV="1">
            <a:off x="7927315" y="3524308"/>
            <a:ext cx="734086" cy="149258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62488" name="Line 23"/>
          <p:cNvSpPr>
            <a:spLocks noChangeShapeType="1"/>
          </p:cNvSpPr>
          <p:nvPr/>
        </p:nvSpPr>
        <p:spPr bwMode="auto">
          <a:xfrm flipV="1">
            <a:off x="5964589" y="3724365"/>
            <a:ext cx="1962726" cy="819089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62489" name="Line 24"/>
          <p:cNvSpPr>
            <a:spLocks noChangeShapeType="1"/>
          </p:cNvSpPr>
          <p:nvPr/>
        </p:nvSpPr>
        <p:spPr bwMode="auto">
          <a:xfrm flipV="1">
            <a:off x="6013697" y="3981510"/>
            <a:ext cx="667580" cy="56194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9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533400"/>
            <a:ext cx="4260250" cy="990600"/>
          </a:xfrm>
        </p:spPr>
        <p:txBody>
          <a:bodyPr>
            <a:noAutofit/>
          </a:bodyPr>
          <a:lstStyle/>
          <a:p>
            <a:pPr algn="ctr"/>
            <a:r>
              <a:rPr lang="en-US" altLang="en-US" dirty="0" smtClean="0">
                <a:latin typeface="Calibri Light" panose="020F0302020204030204" pitchFamily="34" charset="0"/>
              </a:rPr>
              <a:t>Cerebral Vasculature</a:t>
            </a:r>
          </a:p>
        </p:txBody>
      </p:sp>
      <p:sp>
        <p:nvSpPr>
          <p:cNvPr id="28" name="Text Box 13"/>
          <p:cNvSpPr txBox="1">
            <a:spLocks noChangeArrowheads="1"/>
          </p:cNvSpPr>
          <p:nvPr/>
        </p:nvSpPr>
        <p:spPr bwMode="auto">
          <a:xfrm>
            <a:off x="8539164" y="2413001"/>
            <a:ext cx="1865704" cy="40011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000" b="1" dirty="0">
                <a:latin typeface="Calibri" panose="020F0502020204030204" pitchFamily="34" charset="0"/>
              </a:rPr>
              <a:t>Middle cerebral</a:t>
            </a:r>
          </a:p>
        </p:txBody>
      </p:sp>
      <p:sp>
        <p:nvSpPr>
          <p:cNvPr id="31" name="Text Box 12"/>
          <p:cNvSpPr txBox="1">
            <a:spLocks noChangeArrowheads="1"/>
          </p:cNvSpPr>
          <p:nvPr/>
        </p:nvSpPr>
        <p:spPr bwMode="auto">
          <a:xfrm>
            <a:off x="7340600" y="1219201"/>
            <a:ext cx="2770887" cy="40011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000" b="1" dirty="0">
                <a:latin typeface="Calibri" panose="020F0502020204030204" pitchFamily="34" charset="0"/>
              </a:rPr>
              <a:t>Anterior communicating</a:t>
            </a:r>
          </a:p>
        </p:txBody>
      </p:sp>
      <p:sp>
        <p:nvSpPr>
          <p:cNvPr id="32" name="Text Box 11"/>
          <p:cNvSpPr txBox="1">
            <a:spLocks noChangeArrowheads="1"/>
          </p:cNvSpPr>
          <p:nvPr/>
        </p:nvSpPr>
        <p:spPr bwMode="auto">
          <a:xfrm>
            <a:off x="5003800" y="1498601"/>
            <a:ext cx="1999650" cy="40011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000" b="1" dirty="0">
                <a:latin typeface="Calibri" panose="020F0502020204030204" pitchFamily="34" charset="0"/>
              </a:rPr>
              <a:t>Anterior cerebral</a:t>
            </a:r>
          </a:p>
        </p:txBody>
      </p:sp>
      <p:sp>
        <p:nvSpPr>
          <p:cNvPr id="33" name="Text Placeholder 3"/>
          <p:cNvSpPr txBox="1">
            <a:spLocks/>
          </p:cNvSpPr>
          <p:nvPr/>
        </p:nvSpPr>
        <p:spPr>
          <a:xfrm>
            <a:off x="369288" y="1244601"/>
            <a:ext cx="4297362" cy="39655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2200" b="1" u="sng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LR Vertebral </a:t>
            </a:r>
            <a:r>
              <a:rPr lang="en-US" sz="22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arteries</a:t>
            </a:r>
          </a:p>
          <a:p>
            <a:pPr lvl="1">
              <a:spcBef>
                <a:spcPts val="0"/>
              </a:spcBef>
              <a:buFont typeface="Calibri" panose="020F0502020204030204" pitchFamily="34" charset="0"/>
              <a:buChar char="−"/>
            </a:pPr>
            <a:r>
              <a:rPr lang="en-US" sz="22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Basilar</a:t>
            </a:r>
          </a:p>
          <a:p>
            <a:pPr>
              <a:spcBef>
                <a:spcPts val="0"/>
              </a:spcBef>
              <a:buFont typeface="Calibri" panose="020F0502020204030204" pitchFamily="34" charset="0"/>
              <a:buChar char="−"/>
            </a:pPr>
            <a:r>
              <a:rPr lang="en-US" sz="2200" b="1" u="sng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Circle of Willis</a:t>
            </a:r>
          </a:p>
          <a:p>
            <a:pPr lvl="2">
              <a:spcBef>
                <a:spcPts val="0"/>
              </a:spcBef>
              <a:buFont typeface="Calibri" panose="020F0502020204030204" pitchFamily="34" charset="0"/>
              <a:buChar char="−"/>
            </a:pPr>
            <a:r>
              <a:rPr lang="en-US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Basilar</a:t>
            </a:r>
          </a:p>
          <a:p>
            <a:pPr lvl="2">
              <a:spcBef>
                <a:spcPts val="0"/>
              </a:spcBef>
              <a:buFont typeface="Calibri" panose="020F0502020204030204" pitchFamily="34" charset="0"/>
              <a:buChar char="−"/>
            </a:pPr>
            <a:r>
              <a:rPr lang="en-US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LR Internal carotids</a:t>
            </a:r>
          </a:p>
          <a:p>
            <a:pPr lvl="2">
              <a:spcBef>
                <a:spcPts val="0"/>
              </a:spcBef>
            </a:pPr>
            <a:r>
              <a:rPr lang="en-US" sz="22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Posterior communicating</a:t>
            </a:r>
          </a:p>
          <a:p>
            <a:pPr lvl="2">
              <a:spcBef>
                <a:spcPts val="0"/>
              </a:spcBef>
            </a:pPr>
            <a:r>
              <a:rPr lang="en-US" sz="22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Anterior communicating</a:t>
            </a:r>
          </a:p>
          <a:p>
            <a:pPr lvl="2">
              <a:spcBef>
                <a:spcPts val="0"/>
              </a:spcBef>
            </a:pPr>
            <a:r>
              <a:rPr lang="en-US" sz="22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Branches</a:t>
            </a:r>
          </a:p>
          <a:p>
            <a:pPr lvl="3">
              <a:spcBef>
                <a:spcPts val="0"/>
              </a:spcBef>
            </a:pPr>
            <a:r>
              <a:rPr lang="en-US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Middle cerebral – formed by</a:t>
            </a:r>
          </a:p>
          <a:p>
            <a:pPr marL="822960" lvl="3" indent="0">
              <a:spcBef>
                <a:spcPts val="0"/>
              </a:spcBef>
              <a:buNone/>
            </a:pPr>
            <a:r>
              <a:rPr lang="en-US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lang="en-US" sz="2000" b="1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LR internal carotids</a:t>
            </a:r>
            <a:r>
              <a:rPr lang="en-US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200" b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3">
              <a:spcBef>
                <a:spcPts val="0"/>
              </a:spcBef>
            </a:pPr>
            <a:r>
              <a:rPr lang="en-US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Anterior cerebral</a:t>
            </a:r>
          </a:p>
          <a:p>
            <a:pPr lvl="3">
              <a:spcBef>
                <a:spcPts val="0"/>
              </a:spcBef>
            </a:pPr>
            <a:r>
              <a:rPr lang="en-US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Posterior cerebral</a:t>
            </a:r>
          </a:p>
          <a:p>
            <a:pPr lvl="2">
              <a:spcBef>
                <a:spcPts val="0"/>
              </a:spcBef>
            </a:pPr>
            <a:endParaRPr lang="en-US" sz="2200" b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2">
              <a:spcBef>
                <a:spcPts val="0"/>
              </a:spcBef>
            </a:pPr>
            <a:endParaRPr lang="en-US" sz="22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endParaRPr lang="en-US" sz="2200" b="1" dirty="0">
              <a:latin typeface="Calibri" panose="020F0502020204030204" pitchFamily="34" charset="0"/>
            </a:endParaRPr>
          </a:p>
        </p:txBody>
      </p:sp>
      <p:sp>
        <p:nvSpPr>
          <p:cNvPr id="34" name="Text Box 15"/>
          <p:cNvSpPr txBox="1">
            <a:spLocks noChangeArrowheads="1"/>
          </p:cNvSpPr>
          <p:nvPr/>
        </p:nvSpPr>
        <p:spPr bwMode="auto">
          <a:xfrm>
            <a:off x="8661401" y="3505201"/>
            <a:ext cx="2849626" cy="40011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000" b="1" dirty="0">
                <a:latin typeface="Calibri" panose="020F0502020204030204" pitchFamily="34" charset="0"/>
              </a:rPr>
              <a:t>Posterior communicating</a:t>
            </a:r>
          </a:p>
        </p:txBody>
      </p:sp>
      <p:sp>
        <p:nvSpPr>
          <p:cNvPr id="35" name="Text Box 10"/>
          <p:cNvSpPr txBox="1">
            <a:spLocks noChangeArrowheads="1"/>
          </p:cNvSpPr>
          <p:nvPr/>
        </p:nvSpPr>
        <p:spPr bwMode="auto">
          <a:xfrm>
            <a:off x="4586288" y="2311401"/>
            <a:ext cx="2408993" cy="40011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000" b="1" dirty="0">
                <a:latin typeface="Calibri" panose="020F0502020204030204" pitchFamily="34" charset="0"/>
              </a:rPr>
              <a:t>Internal Carotid (cut)</a:t>
            </a:r>
          </a:p>
        </p:txBody>
      </p:sp>
      <p:sp>
        <p:nvSpPr>
          <p:cNvPr id="3" name="Oval 2"/>
          <p:cNvSpPr/>
          <p:nvPr/>
        </p:nvSpPr>
        <p:spPr>
          <a:xfrm>
            <a:off x="6814930" y="2584512"/>
            <a:ext cx="1512070" cy="1548873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443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 dirty="0" smtClean="0">
                <a:latin typeface="Calibri Light" panose="020F0302020204030204" pitchFamily="34" charset="0"/>
              </a:rPr>
              <a:t>General Circulatory Patterns</a:t>
            </a:r>
          </a:p>
        </p:txBody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435524" y="1825625"/>
            <a:ext cx="7680276" cy="4351338"/>
          </a:xfrm>
        </p:spPr>
        <p:txBody>
          <a:bodyPr>
            <a:noAutofit/>
          </a:bodyPr>
          <a:lstStyle/>
          <a:p>
            <a:r>
              <a:rPr lang="en-US" altLang="en-US" sz="2200" dirty="0">
                <a:latin typeface="Calibri" panose="020F0502020204030204" pitchFamily="34" charset="0"/>
              </a:rPr>
              <a:t>Two main </a:t>
            </a:r>
            <a:r>
              <a:rPr lang="en-US" altLang="en-US" sz="2200" dirty="0" smtClean="0">
                <a:latin typeface="Calibri" panose="020F0502020204030204" pitchFamily="34" charset="0"/>
              </a:rPr>
              <a:t>circuits:</a:t>
            </a:r>
            <a:endParaRPr lang="en-US" altLang="en-US" sz="2200" dirty="0">
              <a:latin typeface="Calibri" panose="020F0502020204030204" pitchFamily="34" charset="0"/>
            </a:endParaRPr>
          </a:p>
          <a:p>
            <a:pPr marL="971550" lvl="1" indent="-514350">
              <a:buFont typeface="+mj-lt"/>
              <a:buAutoNum type="arabicPeriod"/>
            </a:pPr>
            <a:r>
              <a:rPr lang="en-US" altLang="en-US" sz="2200" b="1" dirty="0">
                <a:latin typeface="Calibri" panose="020F0502020204030204" pitchFamily="34" charset="0"/>
              </a:rPr>
              <a:t>Pulmonary </a:t>
            </a:r>
            <a:r>
              <a:rPr lang="en-US" altLang="en-US" sz="2200" b="1" dirty="0" smtClean="0">
                <a:latin typeface="Calibri" panose="020F0502020204030204" pitchFamily="34" charset="0"/>
              </a:rPr>
              <a:t>circulation</a:t>
            </a:r>
            <a:endParaRPr lang="en-US" altLang="en-US" sz="2200" b="1" dirty="0">
              <a:latin typeface="Calibri" panose="020F0502020204030204" pitchFamily="34" charset="0"/>
            </a:endParaRPr>
          </a:p>
          <a:p>
            <a:pPr lvl="4"/>
            <a:r>
              <a:rPr lang="en-US" altLang="en-US" sz="2200" dirty="0" smtClean="0">
                <a:latin typeface="Calibri" panose="020F0502020204030204" pitchFamily="34" charset="0"/>
              </a:rPr>
              <a:t>Blood flows from R. heart → lungs → L. heart.</a:t>
            </a:r>
          </a:p>
          <a:p>
            <a:pPr lvl="4"/>
            <a:r>
              <a:rPr lang="en-US" altLang="en-US" sz="2200" dirty="0">
                <a:latin typeface="Calibri" panose="020F0502020204030204" pitchFamily="34" charset="0"/>
              </a:rPr>
              <a:t>P</a:t>
            </a:r>
            <a:r>
              <a:rPr lang="en-US" altLang="en-US" sz="2200" dirty="0" smtClean="0">
                <a:latin typeface="Calibri" panose="020F0502020204030204" pitchFamily="34" charset="0"/>
              </a:rPr>
              <a:t>ulmonary </a:t>
            </a:r>
            <a:r>
              <a:rPr lang="en-US" altLang="en-US" sz="2200" dirty="0">
                <a:latin typeface="Calibri" panose="020F0502020204030204" pitchFamily="34" charset="0"/>
              </a:rPr>
              <a:t>trunk and its </a:t>
            </a:r>
            <a:r>
              <a:rPr lang="en-US" altLang="en-US" sz="2200" dirty="0" smtClean="0">
                <a:latin typeface="Calibri" panose="020F0502020204030204" pitchFamily="34" charset="0"/>
              </a:rPr>
              <a:t>branches.</a:t>
            </a:r>
          </a:p>
          <a:p>
            <a:pPr lvl="5">
              <a:buFont typeface="Calibri" panose="020F0502020204030204" pitchFamily="34" charset="0"/>
              <a:buChar char="‒"/>
            </a:pPr>
            <a:r>
              <a:rPr lang="en-US" altLang="en-US" sz="2200" dirty="0" smtClean="0">
                <a:latin typeface="Calibri" panose="020F0502020204030204" pitchFamily="34" charset="0"/>
              </a:rPr>
              <a:t>Leave </a:t>
            </a:r>
            <a:r>
              <a:rPr lang="en-US" altLang="en-US" sz="2200" dirty="0">
                <a:latin typeface="Calibri" panose="020F0502020204030204" pitchFamily="34" charset="0"/>
              </a:rPr>
              <a:t>the right </a:t>
            </a:r>
            <a:r>
              <a:rPr lang="en-US" altLang="en-US" sz="2200" dirty="0" smtClean="0">
                <a:latin typeface="Calibri" panose="020F0502020204030204" pitchFamily="34" charset="0"/>
              </a:rPr>
              <a:t>ventricle, return left atria</a:t>
            </a:r>
          </a:p>
          <a:p>
            <a:pPr lvl="5">
              <a:buFont typeface="Calibri" panose="020F0502020204030204" pitchFamily="34" charset="0"/>
              <a:buChar char="‒"/>
            </a:pPr>
            <a:r>
              <a:rPr lang="en-US" altLang="en-US" sz="2200" dirty="0" smtClean="0">
                <a:latin typeface="Calibri" panose="020F0502020204030204" pitchFamily="34" charset="0"/>
              </a:rPr>
              <a:t>Contain </a:t>
            </a:r>
            <a:r>
              <a:rPr lang="en-US" altLang="en-US" sz="2200" dirty="0">
                <a:latin typeface="Calibri" panose="020F0502020204030204" pitchFamily="34" charset="0"/>
              </a:rPr>
              <a:t>deoxygenated </a:t>
            </a:r>
            <a:r>
              <a:rPr lang="en-US" altLang="en-US" sz="2200" dirty="0" smtClean="0">
                <a:latin typeface="Calibri" panose="020F0502020204030204" pitchFamily="34" charset="0"/>
              </a:rPr>
              <a:t>blood.</a:t>
            </a:r>
            <a:endParaRPr lang="en-US" altLang="en-US" sz="2200" dirty="0">
              <a:latin typeface="Calibri" panose="020F0502020204030204" pitchFamily="34" charset="0"/>
            </a:endParaRPr>
          </a:p>
          <a:p>
            <a:pPr marL="971550" lvl="1" indent="-514350">
              <a:buFont typeface="+mj-lt"/>
              <a:buAutoNum type="arabicPeriod"/>
            </a:pPr>
            <a:r>
              <a:rPr lang="en-US" altLang="en-US" sz="2200" b="1" dirty="0">
                <a:latin typeface="Calibri" panose="020F0502020204030204" pitchFamily="34" charset="0"/>
              </a:rPr>
              <a:t>Systemic </a:t>
            </a:r>
            <a:r>
              <a:rPr lang="en-US" altLang="en-US" sz="2200" b="1" dirty="0" smtClean="0">
                <a:latin typeface="Calibri" panose="020F0502020204030204" pitchFamily="34" charset="0"/>
              </a:rPr>
              <a:t>Circulation</a:t>
            </a:r>
          </a:p>
          <a:p>
            <a:pPr lvl="4"/>
            <a:r>
              <a:rPr lang="en-US" altLang="en-US" sz="2200" dirty="0" smtClean="0">
                <a:latin typeface="Calibri" panose="020F0502020204030204" pitchFamily="34" charset="0"/>
              </a:rPr>
              <a:t>Blood flows </a:t>
            </a:r>
            <a:r>
              <a:rPr lang="en-US" altLang="en-US" sz="2200" dirty="0">
                <a:latin typeface="Calibri" panose="020F0502020204030204" pitchFamily="34" charset="0"/>
              </a:rPr>
              <a:t>from </a:t>
            </a:r>
            <a:r>
              <a:rPr lang="en-US" altLang="en-US" sz="2200" dirty="0" smtClean="0">
                <a:latin typeface="Calibri" panose="020F0502020204030204" pitchFamily="34" charset="0"/>
              </a:rPr>
              <a:t>L. heart → rest </a:t>
            </a:r>
            <a:r>
              <a:rPr lang="en-US" altLang="en-US" sz="2200" dirty="0">
                <a:latin typeface="Calibri" panose="020F0502020204030204" pitchFamily="34" charset="0"/>
              </a:rPr>
              <a:t>of the </a:t>
            </a:r>
            <a:r>
              <a:rPr lang="en-US" altLang="en-US" sz="2200" dirty="0" smtClean="0">
                <a:latin typeface="Calibri" panose="020F0502020204030204" pitchFamily="34" charset="0"/>
              </a:rPr>
              <a:t>body -&gt; R. heart</a:t>
            </a:r>
          </a:p>
          <a:p>
            <a:pPr lvl="4"/>
            <a:r>
              <a:rPr lang="en-US" altLang="en-US" sz="2200" dirty="0">
                <a:latin typeface="Calibri" panose="020F0502020204030204" pitchFamily="34" charset="0"/>
              </a:rPr>
              <a:t>A</a:t>
            </a:r>
            <a:r>
              <a:rPr lang="en-US" altLang="en-US" sz="2200" dirty="0" smtClean="0">
                <a:latin typeface="Calibri" panose="020F0502020204030204" pitchFamily="34" charset="0"/>
              </a:rPr>
              <a:t>orta </a:t>
            </a:r>
            <a:r>
              <a:rPr lang="en-US" altLang="en-US" sz="2200" dirty="0">
                <a:latin typeface="Calibri" panose="020F0502020204030204" pitchFamily="34" charset="0"/>
              </a:rPr>
              <a:t>and its </a:t>
            </a:r>
            <a:r>
              <a:rPr lang="en-US" altLang="en-US" sz="2200" dirty="0" smtClean="0">
                <a:latin typeface="Calibri" panose="020F0502020204030204" pitchFamily="34" charset="0"/>
              </a:rPr>
              <a:t>branches.</a:t>
            </a:r>
          </a:p>
          <a:p>
            <a:pPr lvl="5">
              <a:buFont typeface="Calibri" panose="020F0502020204030204" pitchFamily="34" charset="0"/>
              <a:buChar char="‒"/>
            </a:pPr>
            <a:r>
              <a:rPr lang="en-US" altLang="en-US" sz="2200" dirty="0">
                <a:latin typeface="Calibri" panose="020F0502020204030204" pitchFamily="34" charset="0"/>
              </a:rPr>
              <a:t>L</a:t>
            </a:r>
            <a:r>
              <a:rPr lang="en-US" altLang="en-US" sz="2200" dirty="0" smtClean="0">
                <a:latin typeface="Calibri" panose="020F0502020204030204" pitchFamily="34" charset="0"/>
              </a:rPr>
              <a:t>eave </a:t>
            </a:r>
            <a:r>
              <a:rPr lang="en-US" altLang="en-US" sz="2200" dirty="0">
                <a:latin typeface="Calibri" panose="020F0502020204030204" pitchFamily="34" charset="0"/>
              </a:rPr>
              <a:t>the left </a:t>
            </a:r>
            <a:r>
              <a:rPr lang="en-US" altLang="en-US" sz="2200" dirty="0" smtClean="0">
                <a:latin typeface="Calibri" panose="020F0502020204030204" pitchFamily="34" charset="0"/>
              </a:rPr>
              <a:t>ventricle</a:t>
            </a:r>
            <a:r>
              <a:rPr lang="en-US" altLang="en-US" sz="2200" dirty="0">
                <a:latin typeface="Calibri" panose="020F0502020204030204" pitchFamily="34" charset="0"/>
              </a:rPr>
              <a:t> </a:t>
            </a:r>
            <a:r>
              <a:rPr lang="en-US" altLang="en-US" sz="2200" dirty="0" smtClean="0">
                <a:latin typeface="Calibri" panose="020F0502020204030204" pitchFamily="34" charset="0"/>
              </a:rPr>
              <a:t>return right atria</a:t>
            </a:r>
          </a:p>
          <a:p>
            <a:pPr lvl="5">
              <a:buFont typeface="Calibri" panose="020F0502020204030204" pitchFamily="34" charset="0"/>
              <a:buChar char="‒"/>
            </a:pPr>
            <a:r>
              <a:rPr lang="en-US" altLang="en-US" sz="2200" dirty="0">
                <a:latin typeface="Calibri" panose="020F0502020204030204" pitchFamily="34" charset="0"/>
              </a:rPr>
              <a:t>C</a:t>
            </a:r>
            <a:r>
              <a:rPr lang="en-US" altLang="en-US" sz="2200" dirty="0" smtClean="0">
                <a:latin typeface="Calibri" panose="020F0502020204030204" pitchFamily="34" charset="0"/>
              </a:rPr>
              <a:t>ontain </a:t>
            </a:r>
            <a:r>
              <a:rPr lang="en-US" altLang="en-US" sz="2200" dirty="0">
                <a:latin typeface="Calibri" panose="020F0502020204030204" pitchFamily="34" charset="0"/>
              </a:rPr>
              <a:t>oxygenated </a:t>
            </a:r>
            <a:r>
              <a:rPr lang="en-US" altLang="en-US" sz="2200" dirty="0" smtClean="0">
                <a:latin typeface="Calibri" panose="020F0502020204030204" pitchFamily="34" charset="0"/>
              </a:rPr>
              <a:t>blood.</a:t>
            </a:r>
            <a:endParaRPr lang="en-US" altLang="en-US" sz="2200" dirty="0">
              <a:latin typeface="Calibri" panose="020F0502020204030204" pitchFamily="34" charset="0"/>
            </a:endParaRPr>
          </a:p>
        </p:txBody>
      </p:sp>
      <p:pic>
        <p:nvPicPr>
          <p:cNvPr id="6" name="Content Placeholder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892" y="1230923"/>
            <a:ext cx="3152631" cy="5539154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091B8-E770-4CA4-99BC-F0D07A317631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4952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Calibri Light" panose="020F0302020204030204" pitchFamily="34" charset="0"/>
              </a:rPr>
              <a:t>Arteries: Upper Extremities</a:t>
            </a:r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sz="2200" b="1" u="sng" dirty="0" smtClean="0">
                <a:latin typeface="Calibri" panose="020F0502020204030204" pitchFamily="34" charset="0"/>
              </a:rPr>
              <a:t>Axillary Artery </a:t>
            </a:r>
            <a:r>
              <a:rPr lang="en-US" sz="2200" b="1" dirty="0" smtClean="0">
                <a:latin typeface="Calibri" panose="020F0502020204030204" pitchFamily="34" charset="0"/>
              </a:rPr>
              <a:t>from Subclavian</a:t>
            </a:r>
            <a:endParaRPr lang="en-US" sz="2200" b="1" dirty="0">
              <a:latin typeface="Calibri" panose="020F0502020204030204" pitchFamily="34" charset="0"/>
            </a:endParaRPr>
          </a:p>
          <a:p>
            <a:pPr lvl="1">
              <a:buFont typeface="Calibri" panose="020F0502020204030204" pitchFamily="34" charset="0"/>
              <a:buChar char="‒"/>
            </a:pPr>
            <a:r>
              <a:rPr lang="en-US" sz="2200" b="1" dirty="0">
                <a:latin typeface="Calibri" panose="020F0502020204030204" pitchFamily="34" charset="0"/>
              </a:rPr>
              <a:t>Brachial artery</a:t>
            </a:r>
          </a:p>
          <a:p>
            <a:pPr lvl="1">
              <a:buFont typeface="Calibri" panose="020F0502020204030204" pitchFamily="34" charset="0"/>
              <a:buChar char="‒"/>
            </a:pPr>
            <a:r>
              <a:rPr lang="en-US" sz="2200" b="1" dirty="0">
                <a:latin typeface="Calibri" panose="020F0502020204030204" pitchFamily="34" charset="0"/>
              </a:rPr>
              <a:t>Radial</a:t>
            </a:r>
          </a:p>
          <a:p>
            <a:pPr lvl="2"/>
            <a:r>
              <a:rPr lang="en-US" sz="2200" b="1" dirty="0">
                <a:latin typeface="Calibri" panose="020F0502020204030204" pitchFamily="34" charset="0"/>
              </a:rPr>
              <a:t>Palmar arch arteries</a:t>
            </a:r>
          </a:p>
          <a:p>
            <a:pPr lvl="3">
              <a:buFont typeface="Calibri" panose="020F0502020204030204" pitchFamily="34" charset="0"/>
              <a:buChar char="‒"/>
            </a:pPr>
            <a:r>
              <a:rPr lang="en-US" sz="2200" b="1" dirty="0">
                <a:latin typeface="Calibri" panose="020F0502020204030204" pitchFamily="34" charset="0"/>
              </a:rPr>
              <a:t>Digital arteries</a:t>
            </a:r>
          </a:p>
          <a:p>
            <a:pPr lvl="1">
              <a:buFont typeface="Calibri" panose="020F0502020204030204" pitchFamily="34" charset="0"/>
              <a:buChar char="‒"/>
            </a:pPr>
            <a:r>
              <a:rPr lang="en-US" sz="2200" b="1" dirty="0">
                <a:latin typeface="Calibri" panose="020F0502020204030204" pitchFamily="34" charset="0"/>
              </a:rPr>
              <a:t>Ulnar</a:t>
            </a:r>
          </a:p>
          <a:p>
            <a:pPr lvl="2"/>
            <a:r>
              <a:rPr lang="en-US" sz="2200" b="1" dirty="0">
                <a:latin typeface="Calibri" panose="020F0502020204030204" pitchFamily="34" charset="0"/>
              </a:rPr>
              <a:t>Palmar arch arteries</a:t>
            </a:r>
          </a:p>
          <a:p>
            <a:pPr lvl="3">
              <a:buFont typeface="Calibri" panose="020F0502020204030204" pitchFamily="34" charset="0"/>
              <a:buChar char="‒"/>
            </a:pPr>
            <a:r>
              <a:rPr lang="en-US" sz="2200" b="1" dirty="0">
                <a:latin typeface="Calibri" panose="020F0502020204030204" pitchFamily="34" charset="0"/>
              </a:rPr>
              <a:t>Digital arteries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sz="1600" dirty="0"/>
          </a:p>
          <a:p>
            <a:endParaRPr lang="en-US" dirty="0"/>
          </a:p>
        </p:txBody>
      </p:sp>
      <p:pic>
        <p:nvPicPr>
          <p:cNvPr id="8" name="Content Placeholder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6024" y="1446663"/>
            <a:ext cx="6317776" cy="5199797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091B8-E770-4CA4-99BC-F0D07A317631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5036023" y="5268036"/>
            <a:ext cx="2156347" cy="1272971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678527" y="2598928"/>
            <a:ext cx="1066043" cy="214406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4830927" y="4900410"/>
            <a:ext cx="1520970" cy="367626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4830927" y="2962686"/>
            <a:ext cx="764655" cy="218274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4043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le 1"/>
          <p:cNvSpPr>
            <a:spLocks noGrp="1"/>
          </p:cNvSpPr>
          <p:nvPr>
            <p:ph type="title"/>
          </p:nvPr>
        </p:nvSpPr>
        <p:spPr>
          <a:xfrm>
            <a:off x="598113" y="416279"/>
            <a:ext cx="10972800" cy="990600"/>
          </a:xfrm>
        </p:spPr>
        <p:txBody>
          <a:bodyPr/>
          <a:lstStyle/>
          <a:p>
            <a:pPr algn="ctr"/>
            <a:r>
              <a:rPr lang="en-US" altLang="en-US" dirty="0" smtClean="0">
                <a:latin typeface="Calibri Light" panose="020F0302020204030204" pitchFamily="34" charset="0"/>
              </a:rPr>
              <a:t>Descending Aorta</a:t>
            </a:r>
          </a:p>
        </p:txBody>
      </p:sp>
      <p:sp>
        <p:nvSpPr>
          <p:cNvPr id="56323" name="Content Placeholder 2"/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4918657" cy="2118578"/>
          </a:xfrm>
        </p:spPr>
        <p:txBody>
          <a:bodyPr>
            <a:normAutofit/>
          </a:bodyPr>
          <a:lstStyle/>
          <a:p>
            <a:r>
              <a:rPr lang="en-US" altLang="en-US" sz="2200" b="1" u="sng" dirty="0" smtClean="0">
                <a:latin typeface="Calibri" panose="020F0502020204030204" pitchFamily="34" charset="0"/>
              </a:rPr>
              <a:t>Thoracic</a:t>
            </a:r>
            <a:r>
              <a:rPr lang="en-US" altLang="en-US" sz="2200" b="1" dirty="0" smtClean="0">
                <a:latin typeface="Calibri" panose="020F0502020204030204" pitchFamily="34" charset="0"/>
              </a:rPr>
              <a:t> aorta</a:t>
            </a:r>
            <a:endParaRPr lang="en-US" altLang="en-US" sz="2200" b="1" dirty="0">
              <a:latin typeface="Calibri" panose="020F0502020204030204" pitchFamily="34" charset="0"/>
            </a:endParaRPr>
          </a:p>
          <a:p>
            <a:pPr lvl="1">
              <a:buFont typeface="Calibri" panose="020F0502020204030204" pitchFamily="34" charset="0"/>
              <a:buChar char="‒"/>
            </a:pPr>
            <a:r>
              <a:rPr lang="en-US" altLang="en-US" sz="2200" dirty="0" smtClean="0">
                <a:latin typeface="Calibri" panose="020F0502020204030204" pitchFamily="34" charset="0"/>
              </a:rPr>
              <a:t>Above the diaphragm.</a:t>
            </a:r>
          </a:p>
          <a:p>
            <a:pPr lvl="1">
              <a:buFont typeface="Calibri" panose="020F0502020204030204" pitchFamily="34" charset="0"/>
              <a:buChar char="‒"/>
            </a:pPr>
            <a:r>
              <a:rPr lang="en-US" altLang="en-US" sz="2200" b="1" dirty="0">
                <a:latin typeface="Calibri" panose="020F0502020204030204" pitchFamily="34" charset="0"/>
              </a:rPr>
              <a:t>I</a:t>
            </a:r>
            <a:r>
              <a:rPr lang="en-US" altLang="en-US" sz="2200" b="1" dirty="0" smtClean="0">
                <a:latin typeface="Calibri" panose="020F0502020204030204" pitchFamily="34" charset="0"/>
              </a:rPr>
              <a:t>ntercostal arteries </a:t>
            </a:r>
            <a:r>
              <a:rPr lang="en-US" altLang="en-US" sz="2200" dirty="0" smtClean="0">
                <a:latin typeface="Calibri" panose="020F0502020204030204" pitchFamily="34" charset="0"/>
              </a:rPr>
              <a:t>between ribs.</a:t>
            </a:r>
          </a:p>
          <a:p>
            <a:r>
              <a:rPr lang="en-US" altLang="en-US" sz="2200" b="1" u="sng" dirty="0">
                <a:latin typeface="Calibri" panose="020F0502020204030204" pitchFamily="34" charset="0"/>
              </a:rPr>
              <a:t>Abdominal</a:t>
            </a:r>
            <a:r>
              <a:rPr lang="en-US" altLang="en-US" sz="2200" b="1" dirty="0">
                <a:latin typeface="Calibri" panose="020F0502020204030204" pitchFamily="34" charset="0"/>
              </a:rPr>
              <a:t> aorta</a:t>
            </a:r>
          </a:p>
          <a:p>
            <a:pPr lvl="1">
              <a:buFont typeface="Calibri" panose="020F0502020204030204" pitchFamily="34" charset="0"/>
              <a:buChar char="‒"/>
            </a:pPr>
            <a:r>
              <a:rPr lang="en-US" altLang="en-US" sz="2200" dirty="0">
                <a:latin typeface="Calibri" panose="020F0502020204030204" pitchFamily="34" charset="0"/>
              </a:rPr>
              <a:t>Below </a:t>
            </a:r>
            <a:r>
              <a:rPr lang="en-US" altLang="en-US" sz="2200" dirty="0" smtClean="0">
                <a:latin typeface="Calibri" panose="020F0502020204030204" pitchFamily="34" charset="0"/>
              </a:rPr>
              <a:t>diaphragm.</a:t>
            </a:r>
          </a:p>
          <a:p>
            <a:pPr marL="0" indent="0">
              <a:buNone/>
            </a:pPr>
            <a:endParaRPr lang="en-US" altLang="en-US" dirty="0"/>
          </a:p>
          <a:p>
            <a:pPr marL="0" indent="0">
              <a:buNone/>
            </a:pPr>
            <a:endParaRPr lang="en-US" altLang="en-US" dirty="0" smtClean="0"/>
          </a:p>
          <a:p>
            <a:pPr marL="0" indent="0">
              <a:buNone/>
            </a:pPr>
            <a:endParaRPr lang="en-US" alt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322627" y="1524000"/>
            <a:ext cx="5902290" cy="5049672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091B8-E770-4CA4-99BC-F0D07A317631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5756855" y="4122760"/>
            <a:ext cx="655317" cy="326409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9640400" y="5131558"/>
            <a:ext cx="796346" cy="313899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5754200" y="2947916"/>
            <a:ext cx="796346" cy="26234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9564579" y="3347492"/>
            <a:ext cx="796346" cy="313899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1974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u="sng" dirty="0" smtClean="0">
                <a:latin typeface="Calibri Light" panose="020F0302020204030204" pitchFamily="34" charset="0"/>
              </a:rPr>
              <a:t>Abdominal Aorta </a:t>
            </a:r>
            <a:r>
              <a:rPr lang="en-US" dirty="0" smtClean="0">
                <a:latin typeface="Calibri Light" panose="020F0302020204030204" pitchFamily="34" charset="0"/>
              </a:rPr>
              <a:t>Arteries</a:t>
            </a:r>
            <a:endParaRPr lang="en-US" dirty="0">
              <a:latin typeface="Calibri Light" panose="020F0302020204030204" pitchFamily="34" charset="0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938" y="1524000"/>
            <a:ext cx="5022707" cy="4766174"/>
          </a:xfrm>
        </p:spPr>
      </p:pic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lvl="0">
              <a:spcBef>
                <a:spcPts val="200"/>
              </a:spcBef>
            </a:pPr>
            <a:r>
              <a:rPr lang="en-US" sz="2200" b="1" dirty="0">
                <a:latin typeface="Calibri" panose="020F0502020204030204" pitchFamily="34" charset="0"/>
              </a:rPr>
              <a:t>Abdominal aorta</a:t>
            </a:r>
          </a:p>
          <a:p>
            <a:pPr lvl="1">
              <a:spcBef>
                <a:spcPts val="200"/>
              </a:spcBef>
              <a:buFont typeface="Calibri" panose="020F0502020204030204" pitchFamily="34" charset="0"/>
              <a:buChar char="‒"/>
            </a:pPr>
            <a:r>
              <a:rPr lang="en-US" sz="2200" b="1" dirty="0" smtClean="0">
                <a:latin typeface="Calibri" panose="020F0502020204030204" pitchFamily="34" charset="0"/>
              </a:rPr>
              <a:t>Celiac trunk</a:t>
            </a:r>
          </a:p>
          <a:p>
            <a:pPr lvl="2">
              <a:spcBef>
                <a:spcPts val="200"/>
              </a:spcBef>
            </a:pPr>
            <a:r>
              <a:rPr lang="en-US" sz="2200" b="1" dirty="0">
                <a:latin typeface="Calibri" panose="020F0502020204030204" pitchFamily="34" charset="0"/>
              </a:rPr>
              <a:t>Common </a:t>
            </a:r>
            <a:r>
              <a:rPr lang="en-US" sz="2200" b="1" u="sng" dirty="0">
                <a:latin typeface="Calibri" panose="020F0502020204030204" pitchFamily="34" charset="0"/>
              </a:rPr>
              <a:t>hepatic</a:t>
            </a:r>
            <a:r>
              <a:rPr lang="en-US" sz="2200" b="1" dirty="0">
                <a:latin typeface="Calibri" panose="020F0502020204030204" pitchFamily="34" charset="0"/>
              </a:rPr>
              <a:t> </a:t>
            </a:r>
            <a:r>
              <a:rPr lang="en-US" sz="2200" b="1" dirty="0" smtClean="0">
                <a:latin typeface="Calibri" panose="020F0502020204030204" pitchFamily="34" charset="0"/>
              </a:rPr>
              <a:t>artery</a:t>
            </a:r>
          </a:p>
          <a:p>
            <a:pPr lvl="2">
              <a:spcBef>
                <a:spcPts val="200"/>
              </a:spcBef>
            </a:pPr>
            <a:r>
              <a:rPr lang="en-US" sz="2200" b="1" dirty="0" smtClean="0">
                <a:latin typeface="Calibri" panose="020F0502020204030204" pitchFamily="34" charset="0"/>
              </a:rPr>
              <a:t>Left </a:t>
            </a:r>
            <a:r>
              <a:rPr lang="en-US" sz="2200" b="1" u="sng" dirty="0">
                <a:latin typeface="Calibri" panose="020F0502020204030204" pitchFamily="34" charset="0"/>
              </a:rPr>
              <a:t>gastric</a:t>
            </a:r>
            <a:r>
              <a:rPr lang="en-US" sz="2200" b="1" dirty="0">
                <a:latin typeface="Calibri" panose="020F0502020204030204" pitchFamily="34" charset="0"/>
              </a:rPr>
              <a:t> </a:t>
            </a:r>
            <a:r>
              <a:rPr lang="en-US" sz="2200" b="1" dirty="0" smtClean="0">
                <a:latin typeface="Calibri" panose="020F0502020204030204" pitchFamily="34" charset="0"/>
              </a:rPr>
              <a:t>artery</a:t>
            </a:r>
          </a:p>
          <a:p>
            <a:pPr lvl="2">
              <a:spcBef>
                <a:spcPts val="200"/>
              </a:spcBef>
            </a:pPr>
            <a:r>
              <a:rPr lang="en-US" sz="2200" b="1" u="sng" dirty="0" smtClean="0">
                <a:latin typeface="Calibri" panose="020F0502020204030204" pitchFamily="34" charset="0"/>
              </a:rPr>
              <a:t>Splenic</a:t>
            </a:r>
            <a:r>
              <a:rPr lang="en-US" sz="2200" b="1" dirty="0" smtClean="0">
                <a:latin typeface="Calibri" panose="020F0502020204030204" pitchFamily="34" charset="0"/>
              </a:rPr>
              <a:t> artery</a:t>
            </a:r>
            <a:endParaRPr lang="en-US" sz="2200" b="1" dirty="0">
              <a:latin typeface="Calibri" panose="020F0502020204030204" pitchFamily="34" charset="0"/>
            </a:endParaRPr>
          </a:p>
          <a:p>
            <a:pPr lvl="1">
              <a:spcBef>
                <a:spcPts val="200"/>
              </a:spcBef>
              <a:buFont typeface="Calibri" panose="020F0502020204030204" pitchFamily="34" charset="0"/>
              <a:buChar char="‒"/>
            </a:pPr>
            <a:r>
              <a:rPr lang="en-US" sz="2200" b="1" dirty="0">
                <a:latin typeface="Calibri" panose="020F0502020204030204" pitchFamily="34" charset="0"/>
              </a:rPr>
              <a:t>Superior mesenteric artery</a:t>
            </a:r>
          </a:p>
          <a:p>
            <a:pPr lvl="1">
              <a:spcBef>
                <a:spcPts val="200"/>
              </a:spcBef>
              <a:buFont typeface="Calibri" panose="020F0502020204030204" pitchFamily="34" charset="0"/>
              <a:buChar char="‒"/>
            </a:pPr>
            <a:r>
              <a:rPr lang="en-US" sz="2200" b="1" dirty="0">
                <a:latin typeface="Calibri" panose="020F0502020204030204" pitchFamily="34" charset="0"/>
              </a:rPr>
              <a:t>Renal arteries</a:t>
            </a:r>
          </a:p>
          <a:p>
            <a:pPr lvl="1">
              <a:spcBef>
                <a:spcPts val="200"/>
              </a:spcBef>
              <a:buFont typeface="Calibri" panose="020F0502020204030204" pitchFamily="34" charset="0"/>
              <a:buChar char="‒"/>
            </a:pPr>
            <a:r>
              <a:rPr lang="en-US" sz="2200" b="1" dirty="0">
                <a:latin typeface="Calibri" panose="020F0502020204030204" pitchFamily="34" charset="0"/>
              </a:rPr>
              <a:t>Gonadal arteries</a:t>
            </a:r>
          </a:p>
          <a:p>
            <a:pPr lvl="1">
              <a:spcBef>
                <a:spcPts val="200"/>
              </a:spcBef>
              <a:buFont typeface="Calibri" panose="020F0502020204030204" pitchFamily="34" charset="0"/>
              <a:buChar char="‒"/>
            </a:pPr>
            <a:r>
              <a:rPr lang="en-US" sz="2200" b="1" dirty="0">
                <a:latin typeface="Calibri" panose="020F0502020204030204" pitchFamily="34" charset="0"/>
              </a:rPr>
              <a:t>Inferior </a:t>
            </a:r>
            <a:r>
              <a:rPr lang="en-US" sz="2200" b="1" dirty="0" smtClean="0">
                <a:latin typeface="Calibri" panose="020F0502020204030204" pitchFamily="34" charset="0"/>
              </a:rPr>
              <a:t>mesenteric artery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091B8-E770-4CA4-99BC-F0D07A317631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6415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439" y="-127246"/>
            <a:ext cx="10067192" cy="7328146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320825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Calibri Light" panose="020F0302020204030204" pitchFamily="34" charset="0"/>
              </a:rPr>
              <a:t>Arteries: Lower Extremities</a:t>
            </a:r>
            <a:endParaRPr lang="en-US" dirty="0">
              <a:latin typeface="Calibri Light" panose="020F0302020204030204" pitchFamily="34" charset="0"/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779067" y="1416187"/>
            <a:ext cx="4380933" cy="5209798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703385" y="1825625"/>
            <a:ext cx="6067042" cy="5032375"/>
          </a:xfrm>
        </p:spPr>
        <p:txBody>
          <a:bodyPr>
            <a:normAutofit/>
          </a:bodyPr>
          <a:lstStyle/>
          <a:p>
            <a:pPr lvl="0">
              <a:spcBef>
                <a:spcPts val="200"/>
              </a:spcBef>
              <a:buFont typeface="Wingdings" panose="05000000000000000000" pitchFamily="2" charset="2"/>
              <a:buChar char="Ø"/>
            </a:pPr>
            <a:r>
              <a:rPr lang="en-US" sz="2400" b="1" u="sng" dirty="0" smtClean="0">
                <a:latin typeface="Calibri" panose="020F0502020204030204" pitchFamily="34" charset="0"/>
              </a:rPr>
              <a:t>Anterior</a:t>
            </a:r>
          </a:p>
          <a:p>
            <a:pPr lvl="1">
              <a:spcBef>
                <a:spcPts val="200"/>
              </a:spcBef>
            </a:pPr>
            <a:r>
              <a:rPr lang="en-US" b="1" dirty="0" smtClean="0">
                <a:latin typeface="Calibri" panose="020F0502020204030204" pitchFamily="34" charset="0"/>
              </a:rPr>
              <a:t>LR Common </a:t>
            </a:r>
            <a:r>
              <a:rPr lang="en-US" b="1" dirty="0">
                <a:latin typeface="Calibri" panose="020F0502020204030204" pitchFamily="34" charset="0"/>
              </a:rPr>
              <a:t>iliac arteries</a:t>
            </a:r>
          </a:p>
          <a:p>
            <a:pPr lvl="2">
              <a:spcBef>
                <a:spcPts val="200"/>
              </a:spcBef>
              <a:buFont typeface="Calibri" panose="020F0502020204030204" pitchFamily="34" charset="0"/>
              <a:buChar char="‒"/>
            </a:pPr>
            <a:r>
              <a:rPr lang="en-US" sz="2400" b="1" dirty="0" smtClean="0">
                <a:latin typeface="Calibri" panose="020F0502020204030204" pitchFamily="34" charset="0"/>
              </a:rPr>
              <a:t>Internal </a:t>
            </a:r>
            <a:r>
              <a:rPr lang="en-US" sz="2400" b="1" dirty="0">
                <a:latin typeface="Calibri" panose="020F0502020204030204" pitchFamily="34" charset="0"/>
              </a:rPr>
              <a:t>iliac </a:t>
            </a:r>
            <a:r>
              <a:rPr lang="en-US" sz="2400" b="1" dirty="0" smtClean="0">
                <a:latin typeface="Calibri" panose="020F0502020204030204" pitchFamily="34" charset="0"/>
              </a:rPr>
              <a:t>arteries</a:t>
            </a:r>
          </a:p>
          <a:p>
            <a:pPr lvl="2">
              <a:spcBef>
                <a:spcPts val="200"/>
              </a:spcBef>
              <a:buFont typeface="Calibri" panose="020F0502020204030204" pitchFamily="34" charset="0"/>
              <a:buChar char="‒"/>
            </a:pPr>
            <a:r>
              <a:rPr lang="en-US" sz="2400" b="1" dirty="0" smtClean="0">
                <a:latin typeface="Calibri" panose="020F0502020204030204" pitchFamily="34" charset="0"/>
              </a:rPr>
              <a:t>External iliac arteries</a:t>
            </a:r>
            <a:r>
              <a:rPr lang="en-US" sz="2400" b="1" dirty="0">
                <a:latin typeface="Calibri" panose="020F0502020204030204" pitchFamily="34" charset="0"/>
              </a:rPr>
              <a:t>	</a:t>
            </a:r>
          </a:p>
          <a:p>
            <a:pPr lvl="3">
              <a:spcBef>
                <a:spcPts val="200"/>
              </a:spcBef>
            </a:pPr>
            <a:r>
              <a:rPr lang="en-US" sz="2400" b="1" dirty="0" smtClean="0">
                <a:latin typeface="Calibri" panose="020F0502020204030204" pitchFamily="34" charset="0"/>
              </a:rPr>
              <a:t>Femoral </a:t>
            </a:r>
            <a:r>
              <a:rPr lang="en-US" sz="2400" b="1" dirty="0">
                <a:latin typeface="Calibri" panose="020F0502020204030204" pitchFamily="34" charset="0"/>
              </a:rPr>
              <a:t>artery</a:t>
            </a:r>
          </a:p>
          <a:p>
            <a:pPr lvl="3">
              <a:spcBef>
                <a:spcPts val="200"/>
              </a:spcBef>
            </a:pPr>
            <a:r>
              <a:rPr lang="en-US" sz="2400" b="1" dirty="0" smtClean="0">
                <a:latin typeface="Calibri" panose="020F0502020204030204" pitchFamily="34" charset="0"/>
              </a:rPr>
              <a:t>Popliteal </a:t>
            </a:r>
            <a:r>
              <a:rPr lang="en-US" sz="2400" b="1" dirty="0">
                <a:latin typeface="Calibri" panose="020F0502020204030204" pitchFamily="34" charset="0"/>
              </a:rPr>
              <a:t>artery	</a:t>
            </a:r>
          </a:p>
          <a:p>
            <a:pPr lvl="4">
              <a:spcBef>
                <a:spcPts val="200"/>
              </a:spcBef>
              <a:buFont typeface="Calibri" panose="020F0502020204030204" pitchFamily="34" charset="0"/>
              <a:buChar char="‒"/>
            </a:pPr>
            <a:r>
              <a:rPr lang="en-US" sz="2400" b="1" dirty="0" smtClean="0">
                <a:latin typeface="Calibri" panose="020F0502020204030204" pitchFamily="34" charset="0"/>
              </a:rPr>
              <a:t>Anterior </a:t>
            </a:r>
            <a:r>
              <a:rPr lang="en-US" sz="2400" b="1" dirty="0">
                <a:latin typeface="Calibri" panose="020F0502020204030204" pitchFamily="34" charset="0"/>
              </a:rPr>
              <a:t>tibial artery</a:t>
            </a:r>
          </a:p>
          <a:p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091B8-E770-4CA4-99BC-F0D07A317631}" type="slidenum">
              <a:rPr lang="en-US" smtClean="0"/>
              <a:pPr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1519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Calibri Light" panose="020F0302020204030204" pitchFamily="34" charset="0"/>
              </a:rPr>
              <a:t>Arteries: Lower Extremities</a:t>
            </a:r>
            <a:endParaRPr lang="en-US" dirty="0">
              <a:latin typeface="Calibri Light" panose="020F0302020204030204" pitchFamily="34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518272" y="1501254"/>
            <a:ext cx="5722168" cy="5063319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4323" y="1825625"/>
            <a:ext cx="5813946" cy="4351338"/>
          </a:xfrm>
        </p:spPr>
        <p:txBody>
          <a:bodyPr/>
          <a:lstStyle/>
          <a:p>
            <a:pPr lvl="0">
              <a:spcBef>
                <a:spcPts val="200"/>
              </a:spcBef>
              <a:buFont typeface="Wingdings" panose="05000000000000000000" pitchFamily="2" charset="2"/>
              <a:buChar char="Ø"/>
            </a:pPr>
            <a:r>
              <a:rPr lang="en-US" sz="2200" b="1" dirty="0" smtClean="0">
                <a:latin typeface="Calibri" panose="020F0502020204030204" pitchFamily="34" charset="0"/>
              </a:rPr>
              <a:t>Posterior from Popliteal </a:t>
            </a:r>
            <a:r>
              <a:rPr lang="en-US" sz="2200" b="1" dirty="0">
                <a:latin typeface="Calibri" panose="020F0502020204030204" pitchFamily="34" charset="0"/>
              </a:rPr>
              <a:t>artery</a:t>
            </a:r>
          </a:p>
          <a:p>
            <a:pPr lvl="1">
              <a:spcBef>
                <a:spcPts val="200"/>
              </a:spcBef>
            </a:pPr>
            <a:r>
              <a:rPr lang="en-US" sz="2200" b="1" dirty="0">
                <a:latin typeface="Calibri" panose="020F0502020204030204" pitchFamily="34" charset="0"/>
              </a:rPr>
              <a:t>Posterior tibial artery</a:t>
            </a:r>
          </a:p>
          <a:p>
            <a:pPr lvl="1">
              <a:spcBef>
                <a:spcPts val="200"/>
              </a:spcBef>
            </a:pPr>
            <a:r>
              <a:rPr lang="en-US" sz="2200" b="1" dirty="0">
                <a:latin typeface="Calibri" panose="020F0502020204030204" pitchFamily="34" charset="0"/>
              </a:rPr>
              <a:t>Fibular (peroneal) artery</a:t>
            </a:r>
          </a:p>
          <a:p>
            <a:pPr lvl="1">
              <a:spcBef>
                <a:spcPts val="200"/>
              </a:spcBef>
            </a:pPr>
            <a:r>
              <a:rPr lang="en-US" sz="2200" b="1" dirty="0">
                <a:latin typeface="Calibri" panose="020F0502020204030204" pitchFamily="34" charset="0"/>
              </a:rPr>
              <a:t>Posterior tibial and fibular </a:t>
            </a:r>
            <a:r>
              <a:rPr lang="en-US" sz="2200" b="1" dirty="0" smtClean="0">
                <a:latin typeface="Calibri" panose="020F0502020204030204" pitchFamily="34" charset="0"/>
              </a:rPr>
              <a:t>arteries</a:t>
            </a:r>
          </a:p>
          <a:p>
            <a:pPr lvl="1">
              <a:spcBef>
                <a:spcPts val="200"/>
              </a:spcBef>
            </a:pPr>
            <a:r>
              <a:rPr lang="en-US" sz="2200" b="1" dirty="0" smtClean="0">
                <a:latin typeface="Calibri" panose="020F0502020204030204" pitchFamily="34" charset="0"/>
              </a:rPr>
              <a:t>Anastomose </a:t>
            </a:r>
            <a:r>
              <a:rPr lang="en-US" sz="2200" b="1" dirty="0">
                <a:latin typeface="Calibri" panose="020F0502020204030204" pitchFamily="34" charset="0"/>
              </a:rPr>
              <a:t>in </a:t>
            </a:r>
            <a:r>
              <a:rPr lang="en-US" sz="2200" b="1" dirty="0" smtClean="0">
                <a:latin typeface="Calibri" panose="020F0502020204030204" pitchFamily="34" charset="0"/>
              </a:rPr>
              <a:t>foot </a:t>
            </a:r>
            <a:r>
              <a:rPr lang="en-US" sz="2200" b="1" dirty="0">
                <a:latin typeface="Calibri" panose="020F0502020204030204" pitchFamily="34" charset="0"/>
              </a:rPr>
              <a:t>forming</a:t>
            </a:r>
          </a:p>
          <a:p>
            <a:pPr lvl="2">
              <a:spcBef>
                <a:spcPts val="200"/>
              </a:spcBef>
              <a:buFont typeface="Calibri" panose="020F0502020204030204" pitchFamily="34" charset="0"/>
              <a:buChar char="‒"/>
            </a:pPr>
            <a:r>
              <a:rPr lang="en-US" sz="2200" b="1" dirty="0">
                <a:latin typeface="Calibri" panose="020F0502020204030204" pitchFamily="34" charset="0"/>
              </a:rPr>
              <a:t>Dorsal pedal artery</a:t>
            </a:r>
          </a:p>
          <a:p>
            <a:pPr lvl="2">
              <a:spcBef>
                <a:spcPts val="200"/>
              </a:spcBef>
              <a:buFont typeface="Calibri" panose="020F0502020204030204" pitchFamily="34" charset="0"/>
              <a:buChar char="‒"/>
            </a:pPr>
            <a:r>
              <a:rPr lang="en-US" sz="2200" b="1" dirty="0">
                <a:latin typeface="Calibri" panose="020F0502020204030204" pitchFamily="34" charset="0"/>
              </a:rPr>
              <a:t>Medial and lateral plantar arteries</a:t>
            </a:r>
          </a:p>
          <a:p>
            <a:pPr lvl="2">
              <a:spcBef>
                <a:spcPts val="200"/>
              </a:spcBef>
              <a:buFont typeface="Calibri" panose="020F0502020204030204" pitchFamily="34" charset="0"/>
              <a:buChar char="‒"/>
            </a:pPr>
            <a:r>
              <a:rPr lang="en-US" sz="2200" b="1" dirty="0">
                <a:latin typeface="Calibri" panose="020F0502020204030204" pitchFamily="34" charset="0"/>
              </a:rPr>
              <a:t>Digital </a:t>
            </a:r>
            <a:r>
              <a:rPr lang="en-US" sz="2200" b="1" dirty="0" smtClean="0">
                <a:latin typeface="Calibri" panose="020F0502020204030204" pitchFamily="34" charset="0"/>
              </a:rPr>
              <a:t>arteries</a:t>
            </a:r>
            <a:endParaRPr lang="en-US" sz="2200" b="1" dirty="0">
              <a:latin typeface="Calibri" panose="020F0502020204030204" pitchFamily="34" charset="0"/>
            </a:endParaRPr>
          </a:p>
          <a:p>
            <a:pPr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endParaRPr lang="en-US" dirty="0"/>
          </a:p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091B8-E770-4CA4-99BC-F0D07A317631}" type="slidenum">
              <a:rPr lang="en-US" smtClean="0"/>
              <a:pPr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8195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3" name="Picture 2" descr="C:\Documents and Settings\Pam\My Documents\My Pictures\Martini\2128abVeinsHeadNeckBrain_U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66" t="47475" r="29411" b="8081"/>
          <a:stretch>
            <a:fillRect/>
          </a:stretch>
        </p:blipFill>
        <p:spPr bwMode="auto">
          <a:xfrm>
            <a:off x="4786494" y="14490"/>
            <a:ext cx="48323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50" name="Line 9"/>
          <p:cNvSpPr>
            <a:spLocks noChangeShapeType="1"/>
          </p:cNvSpPr>
          <p:nvPr/>
        </p:nvSpPr>
        <p:spPr bwMode="auto">
          <a:xfrm flipH="1">
            <a:off x="8912460" y="1025386"/>
            <a:ext cx="914400" cy="11430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87051" name="Line 10"/>
          <p:cNvSpPr>
            <a:spLocks noChangeShapeType="1"/>
          </p:cNvSpPr>
          <p:nvPr/>
        </p:nvSpPr>
        <p:spPr bwMode="auto">
          <a:xfrm flipV="1">
            <a:off x="4367625" y="1642149"/>
            <a:ext cx="2906972" cy="867059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87053" name="Line 12"/>
          <p:cNvSpPr>
            <a:spLocks noChangeShapeType="1"/>
          </p:cNvSpPr>
          <p:nvPr/>
        </p:nvSpPr>
        <p:spPr bwMode="auto">
          <a:xfrm flipV="1">
            <a:off x="4730652" y="3180771"/>
            <a:ext cx="1143000" cy="9144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87054" name="Text Box 13"/>
          <p:cNvSpPr txBox="1">
            <a:spLocks noChangeArrowheads="1"/>
          </p:cNvSpPr>
          <p:nvPr/>
        </p:nvSpPr>
        <p:spPr bwMode="auto">
          <a:xfrm>
            <a:off x="3020246" y="3810001"/>
            <a:ext cx="1679136" cy="400110"/>
          </a:xfrm>
          <a:prstGeom prst="rect">
            <a:avLst/>
          </a:prstGeom>
          <a:solidFill>
            <a:srgbClr val="FFC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000" b="1" dirty="0" smtClean="0">
                <a:latin typeface="Calibri" panose="020F0502020204030204" pitchFamily="34" charset="0"/>
              </a:rPr>
              <a:t>Occipital vein</a:t>
            </a:r>
            <a:endParaRPr lang="en-US" altLang="en-US" sz="2000" b="1" dirty="0">
              <a:latin typeface="Calibri" panose="020F0502020204030204" pitchFamily="34" charset="0"/>
            </a:endParaRPr>
          </a:p>
        </p:txBody>
      </p:sp>
      <p:sp>
        <p:nvSpPr>
          <p:cNvPr id="87056" name="Text Box 15"/>
          <p:cNvSpPr txBox="1">
            <a:spLocks noChangeArrowheads="1"/>
          </p:cNvSpPr>
          <p:nvPr/>
        </p:nvSpPr>
        <p:spPr bwMode="auto">
          <a:xfrm>
            <a:off x="3509554" y="4724401"/>
            <a:ext cx="1857430" cy="430887"/>
          </a:xfrm>
          <a:prstGeom prst="rect">
            <a:avLst/>
          </a:prstGeom>
          <a:solidFill>
            <a:srgbClr val="FFC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200" b="1" dirty="0">
                <a:latin typeface="Calibri" panose="020F0502020204030204" pitchFamily="34" charset="0"/>
              </a:rPr>
              <a:t>Vertebral </a:t>
            </a:r>
            <a:r>
              <a:rPr lang="en-US" altLang="en-US" sz="2200" b="1" dirty="0" smtClean="0">
                <a:latin typeface="Calibri" panose="020F0502020204030204" pitchFamily="34" charset="0"/>
              </a:rPr>
              <a:t>vein</a:t>
            </a:r>
            <a:endParaRPr lang="en-US" altLang="en-US" sz="2200" b="1" dirty="0">
              <a:latin typeface="Calibri" panose="020F0502020204030204" pitchFamily="34" charset="0"/>
            </a:endParaRPr>
          </a:p>
        </p:txBody>
      </p:sp>
      <p:sp>
        <p:nvSpPr>
          <p:cNvPr id="87057" name="Line 16"/>
          <p:cNvSpPr>
            <a:spLocks noChangeShapeType="1"/>
          </p:cNvSpPr>
          <p:nvPr/>
        </p:nvSpPr>
        <p:spPr bwMode="auto">
          <a:xfrm flipV="1">
            <a:off x="5402240" y="4191000"/>
            <a:ext cx="1676400" cy="7620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87058" name="Text Box 17"/>
          <p:cNvSpPr txBox="1">
            <a:spLocks noChangeArrowheads="1"/>
          </p:cNvSpPr>
          <p:nvPr/>
        </p:nvSpPr>
        <p:spPr bwMode="auto">
          <a:xfrm>
            <a:off x="8616288" y="3657601"/>
            <a:ext cx="1868832" cy="400110"/>
          </a:xfrm>
          <a:prstGeom prst="rect">
            <a:avLst/>
          </a:prstGeom>
          <a:solidFill>
            <a:srgbClr val="FFC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000" b="1" dirty="0">
                <a:latin typeface="Calibri" panose="020F0502020204030204" pitchFamily="34" charset="0"/>
              </a:rPr>
              <a:t>Internal Jugular</a:t>
            </a:r>
          </a:p>
        </p:txBody>
      </p:sp>
      <p:sp>
        <p:nvSpPr>
          <p:cNvPr id="87059" name="Line 18"/>
          <p:cNvSpPr>
            <a:spLocks noChangeShapeType="1"/>
          </p:cNvSpPr>
          <p:nvPr/>
        </p:nvSpPr>
        <p:spPr bwMode="auto">
          <a:xfrm flipH="1">
            <a:off x="7924800" y="3886200"/>
            <a:ext cx="6858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87060" name="Text Box 19"/>
          <p:cNvSpPr txBox="1">
            <a:spLocks noChangeArrowheads="1"/>
          </p:cNvSpPr>
          <p:nvPr/>
        </p:nvSpPr>
        <p:spPr bwMode="auto">
          <a:xfrm>
            <a:off x="3188566" y="5562601"/>
            <a:ext cx="2069234" cy="430887"/>
          </a:xfrm>
          <a:prstGeom prst="rect">
            <a:avLst/>
          </a:prstGeom>
          <a:solidFill>
            <a:srgbClr val="FFC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200" b="1" dirty="0">
                <a:latin typeface="Calibri" panose="020F0502020204030204" pitchFamily="34" charset="0"/>
              </a:rPr>
              <a:t>External Jugular</a:t>
            </a:r>
          </a:p>
        </p:txBody>
      </p:sp>
      <p:sp>
        <p:nvSpPr>
          <p:cNvPr id="87061" name="Line 20"/>
          <p:cNvSpPr>
            <a:spLocks noChangeShapeType="1"/>
          </p:cNvSpPr>
          <p:nvPr/>
        </p:nvSpPr>
        <p:spPr bwMode="auto">
          <a:xfrm flipV="1">
            <a:off x="5257800" y="4419600"/>
            <a:ext cx="2286000" cy="13716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87062" name="Text Box 21"/>
          <p:cNvSpPr txBox="1">
            <a:spLocks noChangeArrowheads="1"/>
          </p:cNvSpPr>
          <p:nvPr/>
        </p:nvSpPr>
        <p:spPr bwMode="auto">
          <a:xfrm>
            <a:off x="2969622" y="6299201"/>
            <a:ext cx="1983378" cy="40011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000" b="1" dirty="0">
                <a:latin typeface="Calibri" panose="020F0502020204030204" pitchFamily="34" charset="0"/>
              </a:rPr>
              <a:t>Subclavian vein</a:t>
            </a:r>
          </a:p>
        </p:txBody>
      </p:sp>
      <p:sp>
        <p:nvSpPr>
          <p:cNvPr id="87063" name="Line 22"/>
          <p:cNvSpPr>
            <a:spLocks noChangeShapeType="1"/>
          </p:cNvSpPr>
          <p:nvPr/>
        </p:nvSpPr>
        <p:spPr bwMode="auto">
          <a:xfrm flipV="1">
            <a:off x="4953000" y="5562600"/>
            <a:ext cx="2209800" cy="9144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87065" name="Line 24"/>
          <p:cNvSpPr>
            <a:spLocks noChangeShapeType="1"/>
          </p:cNvSpPr>
          <p:nvPr/>
        </p:nvSpPr>
        <p:spPr bwMode="auto">
          <a:xfrm flipH="1">
            <a:off x="8124122" y="4979839"/>
            <a:ext cx="762000" cy="8382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87066" name="Line 25"/>
          <p:cNvSpPr>
            <a:spLocks noChangeShapeType="1"/>
          </p:cNvSpPr>
          <p:nvPr/>
        </p:nvSpPr>
        <p:spPr bwMode="auto">
          <a:xfrm flipH="1">
            <a:off x="8610600" y="5241735"/>
            <a:ext cx="304800" cy="6858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87067" name="Text Box 26"/>
          <p:cNvSpPr txBox="1">
            <a:spLocks noChangeArrowheads="1"/>
          </p:cNvSpPr>
          <p:nvPr/>
        </p:nvSpPr>
        <p:spPr bwMode="auto">
          <a:xfrm>
            <a:off x="9067800" y="5916966"/>
            <a:ext cx="2367916" cy="40011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000" b="1" dirty="0">
                <a:latin typeface="Calibri" panose="020F0502020204030204" pitchFamily="34" charset="0"/>
              </a:rPr>
              <a:t>Superior Vena Cava</a:t>
            </a:r>
          </a:p>
        </p:txBody>
      </p:sp>
      <p:sp>
        <p:nvSpPr>
          <p:cNvPr id="87068" name="Line 27"/>
          <p:cNvSpPr>
            <a:spLocks noChangeShapeType="1"/>
          </p:cNvSpPr>
          <p:nvPr/>
        </p:nvSpPr>
        <p:spPr bwMode="auto">
          <a:xfrm flipH="1">
            <a:off x="8371762" y="6230584"/>
            <a:ext cx="696037" cy="308328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1" name="Text Box 11"/>
          <p:cNvSpPr txBox="1">
            <a:spLocks noChangeArrowheads="1"/>
          </p:cNvSpPr>
          <p:nvPr/>
        </p:nvSpPr>
        <p:spPr bwMode="auto">
          <a:xfrm>
            <a:off x="9733144" y="632340"/>
            <a:ext cx="1405119" cy="400110"/>
          </a:xfrm>
          <a:prstGeom prst="rect">
            <a:avLst/>
          </a:prstGeom>
          <a:solidFill>
            <a:srgbClr val="FFC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000" b="1" dirty="0" smtClean="0">
                <a:latin typeface="Calibri" panose="020F0502020204030204" pitchFamily="34" charset="0"/>
              </a:rPr>
              <a:t>Fascial vein</a:t>
            </a:r>
            <a:endParaRPr lang="en-US" altLang="en-US" sz="2000" b="1" dirty="0">
              <a:latin typeface="Calibri" panose="020F0502020204030204" pitchFamily="34" charset="0"/>
            </a:endParaRPr>
          </a:p>
        </p:txBody>
      </p:sp>
      <p:sp>
        <p:nvSpPr>
          <p:cNvPr id="32" name="Text Box 13"/>
          <p:cNvSpPr txBox="1">
            <a:spLocks noChangeArrowheads="1"/>
          </p:cNvSpPr>
          <p:nvPr/>
        </p:nvSpPr>
        <p:spPr bwMode="auto">
          <a:xfrm>
            <a:off x="2969622" y="2233303"/>
            <a:ext cx="1732031" cy="400110"/>
          </a:xfrm>
          <a:prstGeom prst="rect">
            <a:avLst/>
          </a:prstGeom>
          <a:solidFill>
            <a:srgbClr val="FFC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000" b="1" dirty="0" smtClean="0">
                <a:latin typeface="Calibri" panose="020F0502020204030204" pitchFamily="34" charset="0"/>
              </a:rPr>
              <a:t>Temporal vein</a:t>
            </a:r>
            <a:endParaRPr lang="en-US" altLang="en-US" sz="2000" b="1" dirty="0">
              <a:latin typeface="Calibri" panose="020F0502020204030204" pitchFamily="34" charset="0"/>
            </a:endParaRPr>
          </a:p>
        </p:txBody>
      </p:sp>
      <p:sp>
        <p:nvSpPr>
          <p:cNvPr id="34" name="Title 1"/>
          <p:cNvSpPr>
            <a:spLocks noGrp="1"/>
          </p:cNvSpPr>
          <p:nvPr>
            <p:ph type="title"/>
          </p:nvPr>
        </p:nvSpPr>
        <p:spPr>
          <a:xfrm>
            <a:off x="291831" y="166358"/>
            <a:ext cx="5786541" cy="1254145"/>
          </a:xfrm>
        </p:spPr>
        <p:txBody>
          <a:bodyPr/>
          <a:lstStyle/>
          <a:p>
            <a:r>
              <a:rPr lang="en-US" dirty="0" smtClean="0">
                <a:latin typeface="Calibri Light" panose="020F0302020204030204" pitchFamily="34" charset="0"/>
              </a:rPr>
              <a:t>Veins: Head and Neck </a:t>
            </a:r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35" name="Text Box 21"/>
          <p:cNvSpPr txBox="1">
            <a:spLocks noChangeArrowheads="1"/>
          </p:cNvSpPr>
          <p:nvPr/>
        </p:nvSpPr>
        <p:spPr bwMode="auto">
          <a:xfrm>
            <a:off x="493589" y="1138435"/>
            <a:ext cx="4237063" cy="430887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342900" indent="-342900" eaLnBrk="1" hangingPunct="1">
              <a:spcBef>
                <a:spcPct val="0"/>
              </a:spcBef>
              <a:buClrTx/>
              <a:buFont typeface="Wingdings" panose="05000000000000000000" pitchFamily="2" charset="2"/>
              <a:buChar char="Ø"/>
            </a:pPr>
            <a:r>
              <a:rPr lang="en-US" altLang="en-US" sz="2200" dirty="0" smtClean="0">
                <a:latin typeface="Calibri" panose="020F0502020204030204" pitchFamily="34" charset="0"/>
              </a:rPr>
              <a:t>Drain into superior vena cava. </a:t>
            </a:r>
            <a:endParaRPr lang="en-US" altLang="en-US" sz="2200" dirty="0">
              <a:latin typeface="Calibri" panose="020F050202020403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091B8-E770-4CA4-99BC-F0D07A317631}" type="slidenum">
              <a:rPr lang="en-US" smtClean="0"/>
              <a:pPr/>
              <a:t>36</a:t>
            </a:fld>
            <a:endParaRPr lang="en-US" dirty="0"/>
          </a:p>
        </p:txBody>
      </p:sp>
      <p:sp>
        <p:nvSpPr>
          <p:cNvPr id="25" name="Text Box 23"/>
          <p:cNvSpPr txBox="1">
            <a:spLocks noChangeArrowheads="1"/>
          </p:cNvSpPr>
          <p:nvPr/>
        </p:nvSpPr>
        <p:spPr bwMode="auto">
          <a:xfrm>
            <a:off x="8844888" y="4343400"/>
            <a:ext cx="1962449" cy="101566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000" b="1" dirty="0">
                <a:latin typeface="Calibri" panose="020F0502020204030204" pitchFamily="34" charset="0"/>
              </a:rPr>
              <a:t>Brachiocephalic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000" b="1" dirty="0" smtClean="0">
                <a:latin typeface="Calibri" panose="020F0502020204030204" pitchFamily="34" charset="0"/>
              </a:rPr>
              <a:t>Right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000" b="1" dirty="0" smtClean="0">
                <a:latin typeface="Calibri" panose="020F0502020204030204" pitchFamily="34" charset="0"/>
              </a:rPr>
              <a:t>Left</a:t>
            </a:r>
            <a:endParaRPr lang="en-US" altLang="en-US" sz="2000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8174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47834" y="18288"/>
            <a:ext cx="10899531" cy="6674337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866495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3" name="Picture 2" descr="C:\Documents and Settings\Pam\My Documents\My Pictures\Martini\2128abVeinsHeadNeckBrain_U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66" t="47475" r="29411" b="8081"/>
          <a:stretch>
            <a:fillRect/>
          </a:stretch>
        </p:blipFill>
        <p:spPr bwMode="auto">
          <a:xfrm>
            <a:off x="4800600" y="450376"/>
            <a:ext cx="4832350" cy="6407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4" name="Text Box 3"/>
          <p:cNvSpPr txBox="1">
            <a:spLocks noChangeArrowheads="1"/>
          </p:cNvSpPr>
          <p:nvPr/>
        </p:nvSpPr>
        <p:spPr bwMode="auto">
          <a:xfrm>
            <a:off x="2155208" y="1352267"/>
            <a:ext cx="2664819" cy="400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rgbClr val="00206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000" b="1" dirty="0">
                <a:latin typeface="Calibri" panose="020F0502020204030204" pitchFamily="34" charset="0"/>
              </a:rPr>
              <a:t>Superior Sagittal sinus</a:t>
            </a:r>
          </a:p>
        </p:txBody>
      </p:sp>
      <p:sp>
        <p:nvSpPr>
          <p:cNvPr id="87045" name="Line 4"/>
          <p:cNvSpPr>
            <a:spLocks noChangeShapeType="1"/>
          </p:cNvSpPr>
          <p:nvPr/>
        </p:nvSpPr>
        <p:spPr bwMode="auto">
          <a:xfrm>
            <a:off x="4850923" y="1465720"/>
            <a:ext cx="813754" cy="10130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87046" name="Text Box 5"/>
          <p:cNvSpPr txBox="1">
            <a:spLocks noChangeArrowheads="1"/>
          </p:cNvSpPr>
          <p:nvPr/>
        </p:nvSpPr>
        <p:spPr bwMode="auto">
          <a:xfrm>
            <a:off x="9160206" y="1436515"/>
            <a:ext cx="2505493" cy="400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rgbClr val="00206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000" b="1" dirty="0" smtClean="0">
                <a:latin typeface="Calibri" panose="020F0502020204030204" pitchFamily="34" charset="0"/>
              </a:rPr>
              <a:t>Inferior Sagittal </a:t>
            </a:r>
            <a:r>
              <a:rPr lang="en-US" altLang="en-US" sz="2000" b="1" dirty="0">
                <a:latin typeface="Calibri" panose="020F0502020204030204" pitchFamily="34" charset="0"/>
              </a:rPr>
              <a:t>sinus</a:t>
            </a:r>
          </a:p>
        </p:txBody>
      </p:sp>
      <p:sp>
        <p:nvSpPr>
          <p:cNvPr id="87051" name="Line 10"/>
          <p:cNvSpPr>
            <a:spLocks noChangeShapeType="1"/>
          </p:cNvSpPr>
          <p:nvPr/>
        </p:nvSpPr>
        <p:spPr bwMode="auto">
          <a:xfrm flipH="1" flipV="1">
            <a:off x="6771658" y="1791733"/>
            <a:ext cx="2388548" cy="6487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87056" name="Text Box 15"/>
          <p:cNvSpPr txBox="1">
            <a:spLocks noChangeArrowheads="1"/>
          </p:cNvSpPr>
          <p:nvPr/>
        </p:nvSpPr>
        <p:spPr bwMode="auto">
          <a:xfrm>
            <a:off x="3308349" y="4693823"/>
            <a:ext cx="1936711" cy="40011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000" b="1" dirty="0">
                <a:solidFill>
                  <a:srgbClr val="002060"/>
                </a:solidFill>
                <a:latin typeface="Calibri" panose="020F0502020204030204" pitchFamily="34" charset="0"/>
              </a:rPr>
              <a:t>Vertebral Vein</a:t>
            </a:r>
          </a:p>
        </p:txBody>
      </p:sp>
      <p:sp>
        <p:nvSpPr>
          <p:cNvPr id="87057" name="Line 16"/>
          <p:cNvSpPr>
            <a:spLocks noChangeShapeType="1"/>
          </p:cNvSpPr>
          <p:nvPr/>
        </p:nvSpPr>
        <p:spPr bwMode="auto">
          <a:xfrm flipV="1">
            <a:off x="5257800" y="4124326"/>
            <a:ext cx="1828798" cy="781048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87058" name="Text Box 17"/>
          <p:cNvSpPr txBox="1">
            <a:spLocks noChangeArrowheads="1"/>
          </p:cNvSpPr>
          <p:nvPr/>
        </p:nvSpPr>
        <p:spPr bwMode="auto">
          <a:xfrm>
            <a:off x="8588991" y="3657601"/>
            <a:ext cx="2133600" cy="40011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000" b="1" dirty="0">
                <a:solidFill>
                  <a:srgbClr val="002060"/>
                </a:solidFill>
                <a:latin typeface="Calibri" panose="020F0502020204030204" pitchFamily="34" charset="0"/>
              </a:rPr>
              <a:t>Internal Jugular</a:t>
            </a:r>
          </a:p>
        </p:txBody>
      </p:sp>
      <p:sp>
        <p:nvSpPr>
          <p:cNvPr id="87059" name="Line 18"/>
          <p:cNvSpPr>
            <a:spLocks noChangeShapeType="1"/>
          </p:cNvSpPr>
          <p:nvPr/>
        </p:nvSpPr>
        <p:spPr bwMode="auto">
          <a:xfrm flipH="1">
            <a:off x="7924800" y="3886200"/>
            <a:ext cx="6858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87060" name="Text Box 19"/>
          <p:cNvSpPr txBox="1">
            <a:spLocks noChangeArrowheads="1"/>
          </p:cNvSpPr>
          <p:nvPr/>
        </p:nvSpPr>
        <p:spPr bwMode="auto">
          <a:xfrm>
            <a:off x="3308348" y="5562601"/>
            <a:ext cx="1949451" cy="40011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000" b="1" dirty="0">
                <a:solidFill>
                  <a:srgbClr val="002060"/>
                </a:solidFill>
                <a:latin typeface="Calibri" panose="020F0502020204030204" pitchFamily="34" charset="0"/>
              </a:rPr>
              <a:t>External Jugular</a:t>
            </a:r>
          </a:p>
        </p:txBody>
      </p:sp>
      <p:sp>
        <p:nvSpPr>
          <p:cNvPr id="87061" name="Line 20"/>
          <p:cNvSpPr>
            <a:spLocks noChangeShapeType="1"/>
          </p:cNvSpPr>
          <p:nvPr/>
        </p:nvSpPr>
        <p:spPr bwMode="auto">
          <a:xfrm flipV="1">
            <a:off x="5257800" y="4419600"/>
            <a:ext cx="2286000" cy="13716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1" name="Title 1"/>
          <p:cNvSpPr>
            <a:spLocks noGrp="1"/>
          </p:cNvSpPr>
          <p:nvPr>
            <p:ph type="title"/>
          </p:nvPr>
        </p:nvSpPr>
        <p:spPr>
          <a:xfrm>
            <a:off x="373717" y="353175"/>
            <a:ext cx="5170689" cy="860483"/>
          </a:xfrm>
        </p:spPr>
        <p:txBody>
          <a:bodyPr/>
          <a:lstStyle/>
          <a:p>
            <a:r>
              <a:rPr lang="en-US" dirty="0" smtClean="0">
                <a:latin typeface="Calibri Light" panose="020F0302020204030204" pitchFamily="34" charset="0"/>
              </a:rPr>
              <a:t>Veins: Head and Neck </a:t>
            </a:r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33" name="Text Box 21"/>
          <p:cNvSpPr txBox="1">
            <a:spLocks noChangeArrowheads="1"/>
          </p:cNvSpPr>
          <p:nvPr/>
        </p:nvSpPr>
        <p:spPr bwMode="auto">
          <a:xfrm>
            <a:off x="442694" y="6231457"/>
            <a:ext cx="5171088" cy="430887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342900" indent="-342900" eaLnBrk="1" hangingPunct="1">
              <a:spcBef>
                <a:spcPct val="0"/>
              </a:spcBef>
              <a:buClrTx/>
              <a:buFont typeface="Wingdings" panose="05000000000000000000" pitchFamily="2" charset="2"/>
              <a:buChar char="Ø"/>
            </a:pPr>
            <a:r>
              <a:rPr lang="en-US" altLang="en-US" sz="2200" b="1" dirty="0" smtClean="0">
                <a:latin typeface="Calibri" panose="020F0502020204030204" pitchFamily="34" charset="0"/>
              </a:rPr>
              <a:t>Drain into superior vena cava </a:t>
            </a:r>
            <a:endParaRPr lang="en-US" altLang="en-US" sz="2200" b="1" dirty="0">
              <a:latin typeface="Calibri" panose="020F050202020403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091B8-E770-4CA4-99BC-F0D07A317631}" type="slidenum">
              <a:rPr lang="en-US" smtClean="0"/>
              <a:pPr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3225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223" y="533400"/>
            <a:ext cx="11989777" cy="990600"/>
          </a:xfrm>
        </p:spPr>
        <p:txBody>
          <a:bodyPr>
            <a:noAutofit/>
          </a:bodyPr>
          <a:lstStyle/>
          <a:p>
            <a:pPr algn="ctr"/>
            <a:r>
              <a:rPr lang="en-US" dirty="0" smtClean="0">
                <a:latin typeface="Calibri Light" panose="020F0302020204030204" pitchFamily="34" charset="0"/>
              </a:rPr>
              <a:t>Veins: Upper Extremities Drain into Superior Vena Cava </a:t>
            </a:r>
            <a:br>
              <a:rPr lang="en-US" dirty="0" smtClean="0">
                <a:latin typeface="Calibri Light" panose="020F0302020204030204" pitchFamily="34" charset="0"/>
              </a:rPr>
            </a:br>
            <a:r>
              <a:rPr lang="en-US" dirty="0" smtClean="0">
                <a:latin typeface="Calibri Light" panose="020F0302020204030204" pitchFamily="34" charset="0"/>
              </a:rPr>
              <a:t>via Subclavian and Brachiocephalic</a:t>
            </a:r>
            <a:endParaRPr lang="en-US" dirty="0">
              <a:latin typeface="Calibri Light" panose="020F0302020204030204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651000"/>
            <a:ext cx="5726373" cy="5204346"/>
          </a:xfrm>
        </p:spPr>
      </p:pic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6963773" y="1825625"/>
            <a:ext cx="4800600" cy="4351338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spcBef>
                <a:spcPts val="200"/>
              </a:spcBef>
            </a:pPr>
            <a:r>
              <a:rPr lang="en-US" sz="2400" b="1" dirty="0" smtClean="0">
                <a:latin typeface="Calibri" panose="020F0502020204030204" pitchFamily="34" charset="0"/>
              </a:rPr>
              <a:t>Palmar </a:t>
            </a:r>
            <a:r>
              <a:rPr lang="en-US" sz="2400" b="1" dirty="0">
                <a:latin typeface="Calibri" panose="020F0502020204030204" pitchFamily="34" charset="0"/>
              </a:rPr>
              <a:t>arch </a:t>
            </a:r>
            <a:r>
              <a:rPr lang="en-US" sz="2400" b="1" dirty="0" smtClean="0">
                <a:latin typeface="Calibri" panose="020F0502020204030204" pitchFamily="34" charset="0"/>
              </a:rPr>
              <a:t>veins</a:t>
            </a:r>
          </a:p>
          <a:p>
            <a:pPr>
              <a:lnSpc>
                <a:spcPct val="110000"/>
              </a:lnSpc>
              <a:spcBef>
                <a:spcPts val="200"/>
              </a:spcBef>
            </a:pPr>
            <a:r>
              <a:rPr lang="en-US" sz="2400" b="1" dirty="0" smtClean="0">
                <a:solidFill>
                  <a:srgbClr val="00B050"/>
                </a:solidFill>
                <a:latin typeface="Calibri" panose="020F0502020204030204" pitchFamily="34" charset="0"/>
              </a:rPr>
              <a:t>Radial </a:t>
            </a:r>
            <a:r>
              <a:rPr lang="en-US" sz="2400" b="1" dirty="0">
                <a:solidFill>
                  <a:srgbClr val="00B050"/>
                </a:solidFill>
                <a:latin typeface="Calibri" panose="020F0502020204030204" pitchFamily="34" charset="0"/>
              </a:rPr>
              <a:t>vein</a:t>
            </a:r>
          </a:p>
          <a:p>
            <a:pPr>
              <a:lnSpc>
                <a:spcPct val="110000"/>
              </a:lnSpc>
              <a:spcBef>
                <a:spcPts val="200"/>
              </a:spcBef>
            </a:pPr>
            <a:r>
              <a:rPr lang="en-US" sz="2400" b="1" dirty="0">
                <a:solidFill>
                  <a:srgbClr val="00B050"/>
                </a:solidFill>
                <a:latin typeface="Calibri" panose="020F0502020204030204" pitchFamily="34" charset="0"/>
              </a:rPr>
              <a:t>Ulnar </a:t>
            </a:r>
            <a:r>
              <a:rPr lang="en-US" sz="2400" b="1" dirty="0" smtClean="0">
                <a:solidFill>
                  <a:srgbClr val="00B050"/>
                </a:solidFill>
                <a:latin typeface="Calibri" panose="020F0502020204030204" pitchFamily="34" charset="0"/>
              </a:rPr>
              <a:t>vein</a:t>
            </a:r>
          </a:p>
          <a:p>
            <a:pPr>
              <a:lnSpc>
                <a:spcPct val="110000"/>
              </a:lnSpc>
              <a:spcBef>
                <a:spcPts val="200"/>
              </a:spcBef>
            </a:pPr>
            <a:r>
              <a:rPr lang="en-US" sz="2400" b="1" dirty="0" smtClean="0">
                <a:solidFill>
                  <a:srgbClr val="00B050"/>
                </a:solidFill>
                <a:latin typeface="Calibri" panose="020F0502020204030204" pitchFamily="34" charset="0"/>
              </a:rPr>
              <a:t>Brachial veins</a:t>
            </a:r>
          </a:p>
          <a:p>
            <a:pPr>
              <a:lnSpc>
                <a:spcPct val="110000"/>
              </a:lnSpc>
              <a:spcBef>
                <a:spcPts val="200"/>
              </a:spcBef>
            </a:pPr>
            <a:r>
              <a:rPr lang="en-US" sz="2400" b="1" dirty="0" err="1" smtClean="0">
                <a:latin typeface="Calibri" panose="020F0502020204030204" pitchFamily="34" charset="0"/>
              </a:rPr>
              <a:t>Basilic</a:t>
            </a:r>
            <a:r>
              <a:rPr lang="en-US" sz="2400" b="1" dirty="0" smtClean="0">
                <a:latin typeface="Calibri" panose="020F0502020204030204" pitchFamily="34" charset="0"/>
              </a:rPr>
              <a:t> </a:t>
            </a:r>
            <a:r>
              <a:rPr lang="en-US" sz="2400" b="1" dirty="0">
                <a:latin typeface="Calibri" panose="020F0502020204030204" pitchFamily="34" charset="0"/>
              </a:rPr>
              <a:t>vein</a:t>
            </a:r>
          </a:p>
          <a:p>
            <a:pPr>
              <a:lnSpc>
                <a:spcPct val="110000"/>
              </a:lnSpc>
              <a:spcBef>
                <a:spcPts val="200"/>
              </a:spcBef>
            </a:pPr>
            <a:r>
              <a:rPr lang="en-US" sz="2400" b="1" dirty="0">
                <a:latin typeface="Calibri" panose="020F0502020204030204" pitchFamily="34" charset="0"/>
              </a:rPr>
              <a:t>Cephalic vein</a:t>
            </a:r>
          </a:p>
          <a:p>
            <a:pPr lvl="1">
              <a:lnSpc>
                <a:spcPct val="110000"/>
              </a:lnSpc>
              <a:spcBef>
                <a:spcPts val="200"/>
              </a:spcBef>
              <a:buFont typeface="Calibri" panose="020F0502020204030204" pitchFamily="34" charset="0"/>
              <a:buChar char="‒"/>
            </a:pPr>
            <a:r>
              <a:rPr lang="en-US" b="1" dirty="0">
                <a:latin typeface="Calibri" panose="020F0502020204030204" pitchFamily="34" charset="0"/>
              </a:rPr>
              <a:t>Median cubital </a:t>
            </a:r>
            <a:r>
              <a:rPr lang="en-US" b="1" dirty="0" smtClean="0">
                <a:latin typeface="Calibri" panose="020F0502020204030204" pitchFamily="34" charset="0"/>
              </a:rPr>
              <a:t>vein</a:t>
            </a:r>
            <a:endParaRPr lang="en-US" sz="2400" b="1" dirty="0">
              <a:latin typeface="Calibri" panose="020F0502020204030204" pitchFamily="34" charset="0"/>
            </a:endParaRPr>
          </a:p>
          <a:p>
            <a:pPr>
              <a:lnSpc>
                <a:spcPct val="110000"/>
              </a:lnSpc>
              <a:spcBef>
                <a:spcPts val="200"/>
              </a:spcBef>
            </a:pPr>
            <a:r>
              <a:rPr lang="en-US" sz="2400" b="1" dirty="0" smtClean="0">
                <a:latin typeface="Calibri" panose="020F0502020204030204" pitchFamily="34" charset="0"/>
              </a:rPr>
              <a:t>Axillary</a:t>
            </a:r>
          </a:p>
          <a:p>
            <a:pPr>
              <a:lnSpc>
                <a:spcPct val="110000"/>
              </a:lnSpc>
              <a:spcBef>
                <a:spcPts val="200"/>
              </a:spcBef>
            </a:pPr>
            <a:r>
              <a:rPr lang="en-US" sz="2400" b="1" dirty="0">
                <a:solidFill>
                  <a:srgbClr val="00B050"/>
                </a:solidFill>
                <a:latin typeface="Calibri" panose="020F0502020204030204" pitchFamily="34" charset="0"/>
              </a:rPr>
              <a:t>S</a:t>
            </a:r>
            <a:r>
              <a:rPr lang="en-US" sz="2400" b="1" dirty="0" smtClean="0">
                <a:solidFill>
                  <a:srgbClr val="00B050"/>
                </a:solidFill>
                <a:latin typeface="Calibri" panose="020F0502020204030204" pitchFamily="34" charset="0"/>
              </a:rPr>
              <a:t>ubclavian</a:t>
            </a:r>
            <a:endParaRPr lang="en-US" sz="2400" b="1" dirty="0">
              <a:solidFill>
                <a:srgbClr val="00B050"/>
              </a:solidFill>
              <a:latin typeface="Calibri" panose="020F0502020204030204" pitchFamily="34" charset="0"/>
            </a:endParaRPr>
          </a:p>
          <a:p>
            <a:pPr>
              <a:lnSpc>
                <a:spcPct val="110000"/>
              </a:lnSpc>
              <a:spcBef>
                <a:spcPts val="200"/>
              </a:spcBef>
            </a:pPr>
            <a:r>
              <a:rPr lang="en-US" sz="2400" b="1" dirty="0" smtClean="0">
                <a:solidFill>
                  <a:srgbClr val="00B050"/>
                </a:solidFill>
                <a:latin typeface="Calibri" panose="020F0502020204030204" pitchFamily="34" charset="0"/>
              </a:rPr>
              <a:t>Brachiocephalic</a:t>
            </a:r>
            <a:endParaRPr lang="en-US" sz="2400" b="1" dirty="0">
              <a:solidFill>
                <a:srgbClr val="00B050"/>
              </a:solidFill>
              <a:latin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091B8-E770-4CA4-99BC-F0D07A317631}" type="slidenum">
              <a:rPr lang="en-US" smtClean="0"/>
              <a:pPr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9008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Calibri Light" panose="020F0302020204030204" pitchFamily="34" charset="0"/>
              </a:rPr>
              <a:t>General Anatomy of Blood Vessels</a:t>
            </a:r>
            <a:endParaRPr lang="en-US" dirty="0">
              <a:latin typeface="Calibri Light" panose="020F0302020204030204" pitchFamily="34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1755" y="1690688"/>
            <a:ext cx="7438030" cy="4791999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091B8-E770-4CA4-99BC-F0D07A317631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5324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123" y="18287"/>
            <a:ext cx="9741876" cy="7200197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1270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Calibri Light" panose="020F0302020204030204" pitchFamily="34" charset="0"/>
              </a:rPr>
              <a:t>Veins: Upper </a:t>
            </a:r>
            <a:r>
              <a:rPr lang="en-US" dirty="0" smtClean="0">
                <a:latin typeface="Calibri Light" panose="020F0302020204030204" pitchFamily="34" charset="0"/>
              </a:rPr>
              <a:t>Extremities</a:t>
            </a:r>
            <a:br>
              <a:rPr lang="en-US" dirty="0" smtClean="0">
                <a:latin typeface="Calibri Light" panose="020F0302020204030204" pitchFamily="34" charset="0"/>
              </a:rPr>
            </a:br>
            <a:r>
              <a:rPr lang="en-US" dirty="0" smtClean="0">
                <a:latin typeface="Calibri Light" panose="020F0302020204030204" pitchFamily="34" charset="0"/>
              </a:rPr>
              <a:t>Drain into Superior Vena Cava</a:t>
            </a:r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30200" y="1825625"/>
            <a:ext cx="6053919" cy="4351338"/>
          </a:xfrm>
        </p:spPr>
        <p:txBody>
          <a:bodyPr/>
          <a:lstStyle/>
          <a:p>
            <a:pPr>
              <a:spcBef>
                <a:spcPts val="200"/>
              </a:spcBef>
            </a:pPr>
            <a:r>
              <a:rPr lang="en-US" sz="2200" b="1" dirty="0" smtClean="0">
                <a:solidFill>
                  <a:srgbClr val="00B050"/>
                </a:solidFill>
                <a:latin typeface="Calibri" panose="020F0502020204030204" pitchFamily="34" charset="0"/>
              </a:rPr>
              <a:t>Subclavian</a:t>
            </a:r>
            <a:endParaRPr lang="en-US" sz="2200" b="1" dirty="0">
              <a:solidFill>
                <a:srgbClr val="00B050"/>
              </a:solidFill>
              <a:latin typeface="Calibri" panose="020F0502020204030204" pitchFamily="34" charset="0"/>
            </a:endParaRPr>
          </a:p>
          <a:p>
            <a:pPr>
              <a:spcBef>
                <a:spcPts val="200"/>
              </a:spcBef>
            </a:pPr>
            <a:r>
              <a:rPr lang="en-US" sz="2200" b="1" dirty="0">
                <a:solidFill>
                  <a:srgbClr val="00B050"/>
                </a:solidFill>
                <a:latin typeface="Calibri" panose="020F0502020204030204" pitchFamily="34" charset="0"/>
              </a:rPr>
              <a:t>Brachiocephalic veins </a:t>
            </a:r>
          </a:p>
          <a:p>
            <a:pPr lvl="1">
              <a:spcBef>
                <a:spcPts val="200"/>
              </a:spcBef>
              <a:buFont typeface="Calibri" panose="020F0502020204030204" pitchFamily="34" charset="0"/>
              <a:buChar char="‒"/>
            </a:pPr>
            <a:r>
              <a:rPr lang="en-US" sz="2200" u="sng" dirty="0">
                <a:latin typeface="Calibri" panose="020F0502020204030204" pitchFamily="34" charset="0"/>
              </a:rPr>
              <a:t>Union of internal jugular and subclavian </a:t>
            </a:r>
            <a:r>
              <a:rPr lang="en-US" sz="2200" u="sng" dirty="0" smtClean="0">
                <a:latin typeface="Calibri" panose="020F0502020204030204" pitchFamily="34" charset="0"/>
              </a:rPr>
              <a:t>veins</a:t>
            </a:r>
            <a:r>
              <a:rPr lang="en-US" sz="2200" dirty="0" smtClean="0">
                <a:latin typeface="Calibri" panose="020F0502020204030204" pitchFamily="34" charset="0"/>
              </a:rPr>
              <a:t>.</a:t>
            </a:r>
            <a:endParaRPr lang="en-US" sz="2200" dirty="0">
              <a:latin typeface="Calibri" panose="020F0502020204030204" pitchFamily="34" charset="0"/>
            </a:endParaRPr>
          </a:p>
          <a:p>
            <a:pPr>
              <a:spcBef>
                <a:spcPts val="200"/>
              </a:spcBef>
            </a:pPr>
            <a:r>
              <a:rPr lang="en-US" sz="2200" b="1" dirty="0">
                <a:latin typeface="Calibri" panose="020F0502020204030204" pitchFamily="34" charset="0"/>
              </a:rPr>
              <a:t>Superior vena cava</a:t>
            </a:r>
          </a:p>
          <a:p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6232465" y="1709928"/>
            <a:ext cx="5736622" cy="5004771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091B8-E770-4CA4-99BC-F0D07A317631}" type="slidenum">
              <a:rPr lang="en-US" smtClean="0"/>
              <a:pPr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4560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" y="533400"/>
            <a:ext cx="11468100" cy="990600"/>
          </a:xfrm>
        </p:spPr>
        <p:txBody>
          <a:bodyPr>
            <a:noAutofit/>
          </a:bodyPr>
          <a:lstStyle/>
          <a:p>
            <a:r>
              <a:rPr lang="en-US" dirty="0" smtClean="0">
                <a:latin typeface="Calibri Light" panose="020F0302020204030204" pitchFamily="34" charset="0"/>
              </a:rPr>
              <a:t>Veins: Lower Extremities</a:t>
            </a:r>
            <a:br>
              <a:rPr lang="en-US" dirty="0" smtClean="0">
                <a:latin typeface="Calibri Light" panose="020F0302020204030204" pitchFamily="34" charset="0"/>
              </a:rPr>
            </a:br>
            <a:r>
              <a:rPr lang="en-US" dirty="0" smtClean="0">
                <a:latin typeface="Calibri Light" panose="020F0302020204030204" pitchFamily="34" charset="0"/>
              </a:rPr>
              <a:t>Drain into Inferior Vena cava</a:t>
            </a:r>
            <a:endParaRPr lang="en-US" dirty="0">
              <a:latin typeface="Calibri Light" panose="020F0302020204030204" pitchFamily="34" charset="0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600699" y="347472"/>
            <a:ext cx="6256711" cy="6510528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1005005" y="1806665"/>
            <a:ext cx="3378960" cy="4902721"/>
          </a:xfrm>
        </p:spPr>
        <p:txBody>
          <a:bodyPr>
            <a:normAutofit/>
          </a:bodyPr>
          <a:lstStyle/>
          <a:p>
            <a:pPr>
              <a:spcBef>
                <a:spcPts val="200"/>
              </a:spcBef>
            </a:pPr>
            <a:endParaRPr lang="en-US" sz="2200" b="1" dirty="0">
              <a:latin typeface="Calibri" panose="020F0502020204030204" pitchFamily="34" charset="0"/>
            </a:endParaRPr>
          </a:p>
          <a:p>
            <a:pPr>
              <a:spcBef>
                <a:spcPts val="200"/>
              </a:spcBef>
            </a:pPr>
            <a:r>
              <a:rPr lang="en-US" sz="2200" b="1" dirty="0">
                <a:solidFill>
                  <a:srgbClr val="00B050"/>
                </a:solidFill>
                <a:latin typeface="Calibri" panose="020F0502020204030204" pitchFamily="34" charset="0"/>
              </a:rPr>
              <a:t>Anterior tibial vein</a:t>
            </a:r>
          </a:p>
          <a:p>
            <a:pPr>
              <a:spcBef>
                <a:spcPts val="200"/>
              </a:spcBef>
            </a:pPr>
            <a:r>
              <a:rPr lang="en-US" sz="2200" b="1" dirty="0">
                <a:latin typeface="Calibri" panose="020F0502020204030204" pitchFamily="34" charset="0"/>
              </a:rPr>
              <a:t>Great saphenous vein</a:t>
            </a:r>
          </a:p>
          <a:p>
            <a:pPr>
              <a:spcBef>
                <a:spcPts val="200"/>
              </a:spcBef>
            </a:pPr>
            <a:r>
              <a:rPr lang="en-US" sz="2200" b="1" dirty="0">
                <a:latin typeface="Calibri" panose="020F0502020204030204" pitchFamily="34" charset="0"/>
              </a:rPr>
              <a:t>Small saphenous vein</a:t>
            </a:r>
          </a:p>
          <a:p>
            <a:pPr>
              <a:spcBef>
                <a:spcPts val="200"/>
              </a:spcBef>
            </a:pPr>
            <a:r>
              <a:rPr lang="en-US" sz="2200" b="1" dirty="0">
                <a:solidFill>
                  <a:srgbClr val="00B050"/>
                </a:solidFill>
                <a:latin typeface="Calibri" panose="020F0502020204030204" pitchFamily="34" charset="0"/>
              </a:rPr>
              <a:t>Posterior tibial vein</a:t>
            </a:r>
          </a:p>
          <a:p>
            <a:pPr>
              <a:spcBef>
                <a:spcPts val="200"/>
              </a:spcBef>
            </a:pPr>
            <a:r>
              <a:rPr lang="en-US" sz="2200" b="1" dirty="0">
                <a:solidFill>
                  <a:srgbClr val="00B050"/>
                </a:solidFill>
                <a:latin typeface="Calibri" panose="020F0502020204030204" pitchFamily="34" charset="0"/>
              </a:rPr>
              <a:t>Popliteal vein</a:t>
            </a:r>
          </a:p>
          <a:p>
            <a:pPr>
              <a:spcBef>
                <a:spcPts val="200"/>
              </a:spcBef>
            </a:pPr>
            <a:r>
              <a:rPr lang="en-US" sz="2200" b="1" dirty="0">
                <a:solidFill>
                  <a:srgbClr val="00B050"/>
                </a:solidFill>
                <a:latin typeface="Calibri" panose="020F0502020204030204" pitchFamily="34" charset="0"/>
              </a:rPr>
              <a:t>Femoral vein</a:t>
            </a:r>
          </a:p>
          <a:p>
            <a:pPr>
              <a:spcBef>
                <a:spcPts val="200"/>
              </a:spcBef>
            </a:pPr>
            <a:r>
              <a:rPr lang="en-US" sz="2200" b="1" dirty="0">
                <a:solidFill>
                  <a:srgbClr val="00B050"/>
                </a:solidFill>
                <a:latin typeface="Calibri" panose="020F0502020204030204" pitchFamily="34" charset="0"/>
              </a:rPr>
              <a:t>Deep femoral vein</a:t>
            </a:r>
          </a:p>
          <a:p>
            <a:pPr>
              <a:spcBef>
                <a:spcPts val="200"/>
              </a:spcBef>
            </a:pPr>
            <a:r>
              <a:rPr lang="en-US" sz="2200" b="1" dirty="0">
                <a:solidFill>
                  <a:srgbClr val="00B050"/>
                </a:solidFill>
                <a:latin typeface="Calibri" panose="020F0502020204030204" pitchFamily="34" charset="0"/>
              </a:rPr>
              <a:t>External iliac vein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091B8-E770-4CA4-99BC-F0D07A317631}" type="slidenum">
              <a:rPr lang="en-US" smtClean="0"/>
              <a:pPr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1290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33400"/>
            <a:ext cx="10972800" cy="990600"/>
          </a:xfrm>
        </p:spPr>
        <p:txBody>
          <a:bodyPr>
            <a:noAutofit/>
          </a:bodyPr>
          <a:lstStyle/>
          <a:p>
            <a:pPr algn="ctr"/>
            <a:r>
              <a:rPr lang="en-US" dirty="0" smtClean="0">
                <a:latin typeface="Calibri Light" panose="020F0302020204030204" pitchFamily="34" charset="0"/>
              </a:rPr>
              <a:t>Thoracic Veins:</a:t>
            </a:r>
            <a:br>
              <a:rPr lang="en-US" dirty="0" smtClean="0">
                <a:latin typeface="Calibri Light" panose="020F0302020204030204" pitchFamily="34" charset="0"/>
              </a:rPr>
            </a:br>
            <a:r>
              <a:rPr lang="en-US" b="1" dirty="0" smtClean="0">
                <a:latin typeface="Calibri Light" panose="020F0302020204030204" pitchFamily="34" charset="0"/>
              </a:rPr>
              <a:t>Drain into Superior Vena Cava</a:t>
            </a:r>
            <a:endParaRPr lang="en-US" b="1" dirty="0">
              <a:latin typeface="Calibri Light" panose="020F0302020204030204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329" y="1703316"/>
            <a:ext cx="5735472" cy="5083791"/>
          </a:xfrm>
        </p:spPr>
      </p:pic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6715834" y="1825625"/>
            <a:ext cx="4991670" cy="4351338"/>
          </a:xfrm>
        </p:spPr>
        <p:txBody>
          <a:bodyPr/>
          <a:lstStyle/>
          <a:p>
            <a:pPr>
              <a:spcBef>
                <a:spcPts val="200"/>
              </a:spcBef>
            </a:pPr>
            <a:r>
              <a:rPr lang="en-US" altLang="en-US" sz="2200" b="1" dirty="0" smtClean="0">
                <a:latin typeface="Calibri" panose="020F0502020204030204" pitchFamily="34" charset="0"/>
              </a:rPr>
              <a:t>Intercostal veins</a:t>
            </a:r>
          </a:p>
          <a:p>
            <a:pPr lvl="1">
              <a:spcBef>
                <a:spcPts val="200"/>
              </a:spcBef>
              <a:buFont typeface="Calibri" panose="020F0502020204030204" pitchFamily="34" charset="0"/>
              <a:buChar char="‒"/>
            </a:pPr>
            <a:r>
              <a:rPr lang="en-US" altLang="en-US" sz="2200" dirty="0">
                <a:latin typeface="Calibri" panose="020F0502020204030204" pitchFamily="34" charset="0"/>
              </a:rPr>
              <a:t>D</a:t>
            </a:r>
            <a:r>
              <a:rPr lang="en-US" altLang="en-US" sz="2200" dirty="0" smtClean="0">
                <a:latin typeface="Calibri" panose="020F0502020204030204" pitchFamily="34" charset="0"/>
              </a:rPr>
              <a:t>rain </a:t>
            </a:r>
            <a:r>
              <a:rPr lang="en-US" altLang="en-US" sz="2200" dirty="0">
                <a:latin typeface="Calibri" panose="020F0502020204030204" pitchFamily="34" charset="0"/>
              </a:rPr>
              <a:t>the intercostal </a:t>
            </a:r>
            <a:r>
              <a:rPr lang="en-US" altLang="en-US" sz="2200" dirty="0" smtClean="0">
                <a:latin typeface="Calibri" panose="020F0502020204030204" pitchFamily="34" charset="0"/>
              </a:rPr>
              <a:t>muscles.</a:t>
            </a:r>
            <a:endParaRPr lang="en-US" altLang="en-US" sz="2200" dirty="0">
              <a:latin typeface="Calibri" panose="020F0502020204030204" pitchFamily="34" charset="0"/>
            </a:endParaRPr>
          </a:p>
          <a:p>
            <a:pPr>
              <a:spcBef>
                <a:spcPts val="200"/>
              </a:spcBef>
            </a:pPr>
            <a:r>
              <a:rPr lang="en-US" altLang="en-US" sz="2200" b="1" dirty="0">
                <a:latin typeface="Calibri" panose="020F0502020204030204" pitchFamily="34" charset="0"/>
              </a:rPr>
              <a:t>Azygos and hemiazygos </a:t>
            </a:r>
            <a:r>
              <a:rPr lang="en-US" altLang="en-US" sz="2200" b="1" dirty="0" smtClean="0">
                <a:latin typeface="Calibri" panose="020F0502020204030204" pitchFamily="34" charset="0"/>
              </a:rPr>
              <a:t>veins</a:t>
            </a:r>
          </a:p>
          <a:p>
            <a:pPr lvl="1">
              <a:spcBef>
                <a:spcPts val="200"/>
              </a:spcBef>
              <a:buFont typeface="Calibri" panose="020F0502020204030204" pitchFamily="34" charset="0"/>
              <a:buChar char="‒"/>
            </a:pPr>
            <a:r>
              <a:rPr lang="en-US" altLang="en-US" sz="2200" dirty="0">
                <a:latin typeface="Calibri" panose="020F0502020204030204" pitchFamily="34" charset="0"/>
              </a:rPr>
              <a:t>D</a:t>
            </a:r>
            <a:r>
              <a:rPr lang="en-US" altLang="en-US" sz="2200" dirty="0" smtClean="0">
                <a:latin typeface="Calibri" panose="020F0502020204030204" pitchFamily="34" charset="0"/>
              </a:rPr>
              <a:t>rain </a:t>
            </a:r>
            <a:r>
              <a:rPr lang="en-US" altLang="en-US" sz="2200" dirty="0">
                <a:latin typeface="Calibri" panose="020F0502020204030204" pitchFamily="34" charset="0"/>
              </a:rPr>
              <a:t>blood from the thoracic </a:t>
            </a:r>
            <a:r>
              <a:rPr lang="en-US" altLang="en-US" sz="2200" dirty="0" smtClean="0">
                <a:latin typeface="Calibri" panose="020F0502020204030204" pitchFamily="34" charset="0"/>
              </a:rPr>
              <a:t>region.</a:t>
            </a:r>
          </a:p>
          <a:p>
            <a:pPr lvl="2">
              <a:spcBef>
                <a:spcPts val="200"/>
              </a:spcBef>
              <a:buFont typeface="Calibri" panose="020F0502020204030204" pitchFamily="34" charset="0"/>
              <a:buChar char="‒"/>
            </a:pPr>
            <a:endParaRPr lang="en-US" altLang="en-US" sz="2200" dirty="0">
              <a:latin typeface="Calibri" panose="020F0502020204030204" pitchFamily="34" charset="0"/>
            </a:endParaRPr>
          </a:p>
          <a:p>
            <a:pPr lvl="2">
              <a:buFont typeface="Calibri" panose="020F0502020204030204" pitchFamily="34" charset="0"/>
              <a:buChar char="‒"/>
            </a:pPr>
            <a:endParaRPr lang="en-US" altLang="en-US" sz="2400" dirty="0" smtClean="0"/>
          </a:p>
          <a:p>
            <a:pPr marL="0" indent="0">
              <a:buNone/>
            </a:pPr>
            <a:endParaRPr lang="en-US" altLang="en-US" sz="3200" dirty="0"/>
          </a:p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091B8-E770-4CA4-99BC-F0D07A317631}" type="slidenum">
              <a:rPr lang="en-US" smtClean="0"/>
              <a:pPr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6433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dirty="0" smtClean="0">
                <a:latin typeface="Calibri Light" panose="020F0302020204030204" pitchFamily="34" charset="0"/>
              </a:rPr>
              <a:t>Veins: Abdominopelvic Region</a:t>
            </a:r>
            <a:br>
              <a:rPr lang="en-US" dirty="0" smtClean="0">
                <a:latin typeface="Calibri Light" panose="020F0302020204030204" pitchFamily="34" charset="0"/>
              </a:rPr>
            </a:br>
            <a:r>
              <a:rPr lang="en-US" dirty="0" smtClean="0">
                <a:latin typeface="Calibri Light" panose="020F0302020204030204" pitchFamily="34" charset="0"/>
              </a:rPr>
              <a:t>Drains into Inferior Vena Cava</a:t>
            </a:r>
            <a:endParaRPr lang="en-US" dirty="0">
              <a:latin typeface="Calibri Light" panose="020F0302020204030204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709928"/>
            <a:ext cx="5718412" cy="5018418"/>
          </a:xfrm>
        </p:spPr>
      </p:pic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7061200" y="1825625"/>
            <a:ext cx="4841543" cy="4351338"/>
          </a:xfrm>
        </p:spPr>
        <p:txBody>
          <a:bodyPr>
            <a:normAutofit/>
          </a:bodyPr>
          <a:lstStyle/>
          <a:p>
            <a:pPr>
              <a:spcBef>
                <a:spcPts val="200"/>
              </a:spcBef>
            </a:pPr>
            <a:r>
              <a:rPr lang="en-US" sz="2200" b="1" dirty="0" smtClean="0">
                <a:latin typeface="Calibri" panose="020F0502020204030204" pitchFamily="34" charset="0"/>
              </a:rPr>
              <a:t>Inferior </a:t>
            </a:r>
            <a:r>
              <a:rPr lang="en-US" sz="2200" b="1" dirty="0">
                <a:latin typeface="Calibri" panose="020F0502020204030204" pitchFamily="34" charset="0"/>
              </a:rPr>
              <a:t>vena </a:t>
            </a:r>
            <a:r>
              <a:rPr lang="en-US" sz="2200" b="1" dirty="0" smtClean="0">
                <a:latin typeface="Calibri" panose="020F0502020204030204" pitchFamily="34" charset="0"/>
              </a:rPr>
              <a:t>cava</a:t>
            </a:r>
          </a:p>
          <a:p>
            <a:pPr>
              <a:spcBef>
                <a:spcPts val="200"/>
              </a:spcBef>
            </a:pPr>
            <a:r>
              <a:rPr lang="en-US" sz="2200" b="1" dirty="0" smtClean="0">
                <a:solidFill>
                  <a:srgbClr val="00B050"/>
                </a:solidFill>
                <a:latin typeface="Calibri" panose="020F0502020204030204" pitchFamily="34" charset="0"/>
              </a:rPr>
              <a:t>Hepatic veins </a:t>
            </a:r>
            <a:r>
              <a:rPr lang="en-US" sz="2200" b="1" dirty="0" smtClean="0">
                <a:latin typeface="Calibri" panose="020F0502020204030204" pitchFamily="34" charset="0"/>
              </a:rPr>
              <a:t>(.vs. hepatic portal veins)</a:t>
            </a:r>
            <a:endParaRPr lang="en-US" sz="2200" b="1" dirty="0">
              <a:latin typeface="Calibri" panose="020F0502020204030204" pitchFamily="34" charset="0"/>
            </a:endParaRPr>
          </a:p>
          <a:p>
            <a:pPr>
              <a:spcBef>
                <a:spcPts val="200"/>
              </a:spcBef>
            </a:pPr>
            <a:r>
              <a:rPr lang="en-US" sz="2200" b="1" dirty="0">
                <a:solidFill>
                  <a:srgbClr val="00B050"/>
                </a:solidFill>
                <a:latin typeface="Calibri" panose="020F0502020204030204" pitchFamily="34" charset="0"/>
              </a:rPr>
              <a:t>Renal veins</a:t>
            </a:r>
          </a:p>
          <a:p>
            <a:pPr>
              <a:spcBef>
                <a:spcPts val="200"/>
              </a:spcBef>
            </a:pPr>
            <a:r>
              <a:rPr lang="en-US" sz="2200" b="1" dirty="0">
                <a:solidFill>
                  <a:srgbClr val="00B050"/>
                </a:solidFill>
                <a:latin typeface="Calibri" panose="020F0502020204030204" pitchFamily="34" charset="0"/>
              </a:rPr>
              <a:t>Gonadal </a:t>
            </a:r>
            <a:r>
              <a:rPr lang="en-US" sz="2200" b="1" dirty="0" smtClean="0">
                <a:solidFill>
                  <a:srgbClr val="00B050"/>
                </a:solidFill>
                <a:latin typeface="Calibri" panose="020F0502020204030204" pitchFamily="34" charset="0"/>
              </a:rPr>
              <a:t>veins</a:t>
            </a:r>
          </a:p>
          <a:p>
            <a:pPr lvl="1">
              <a:spcBef>
                <a:spcPts val="200"/>
              </a:spcBef>
              <a:buFont typeface="Calibri" panose="020F0502020204030204" pitchFamily="34" charset="0"/>
              <a:buChar char="‒"/>
            </a:pPr>
            <a:r>
              <a:rPr lang="en-US" sz="2200" dirty="0">
                <a:latin typeface="Calibri" panose="020F0502020204030204" pitchFamily="34" charset="0"/>
              </a:rPr>
              <a:t>R</a:t>
            </a:r>
            <a:r>
              <a:rPr lang="en-US" sz="2200" dirty="0" smtClean="0">
                <a:latin typeface="Calibri" panose="020F0502020204030204" pitchFamily="34" charset="0"/>
              </a:rPr>
              <a:t>ight </a:t>
            </a:r>
            <a:r>
              <a:rPr lang="en-US" sz="2200" dirty="0">
                <a:latin typeface="Calibri" panose="020F0502020204030204" pitchFamily="34" charset="0"/>
              </a:rPr>
              <a:t>takes blood to </a:t>
            </a:r>
            <a:r>
              <a:rPr lang="en-US" sz="2200" dirty="0" smtClean="0">
                <a:latin typeface="Calibri" panose="020F0502020204030204" pitchFamily="34" charset="0"/>
              </a:rPr>
              <a:t>IVC.</a:t>
            </a:r>
          </a:p>
          <a:p>
            <a:pPr lvl="1">
              <a:spcBef>
                <a:spcPts val="200"/>
              </a:spcBef>
              <a:buFont typeface="Calibri" panose="020F0502020204030204" pitchFamily="34" charset="0"/>
              <a:buChar char="‒"/>
            </a:pPr>
            <a:r>
              <a:rPr lang="en-US" sz="2200" dirty="0">
                <a:latin typeface="Calibri" panose="020F0502020204030204" pitchFamily="34" charset="0"/>
              </a:rPr>
              <a:t>L</a:t>
            </a:r>
            <a:r>
              <a:rPr lang="en-US" sz="2200" dirty="0" smtClean="0">
                <a:latin typeface="Calibri" panose="020F0502020204030204" pitchFamily="34" charset="0"/>
              </a:rPr>
              <a:t>eft </a:t>
            </a:r>
            <a:r>
              <a:rPr lang="en-US" sz="2200" dirty="0">
                <a:latin typeface="Calibri" panose="020F0502020204030204" pitchFamily="34" charset="0"/>
              </a:rPr>
              <a:t>takes blood to left renal </a:t>
            </a:r>
            <a:r>
              <a:rPr lang="en-US" sz="2200" dirty="0" smtClean="0">
                <a:latin typeface="Calibri" panose="020F0502020204030204" pitchFamily="34" charset="0"/>
              </a:rPr>
              <a:t>vein.</a:t>
            </a:r>
          </a:p>
          <a:p>
            <a:pPr>
              <a:spcBef>
                <a:spcPts val="200"/>
              </a:spcBef>
              <a:buFont typeface="Calibri" panose="020F0502020204030204" pitchFamily="34" charset="0"/>
              <a:buChar char="‒"/>
            </a:pPr>
            <a:r>
              <a:rPr lang="en-US" sz="2200" b="1" dirty="0" smtClean="0">
                <a:solidFill>
                  <a:srgbClr val="00B050"/>
                </a:solidFill>
                <a:latin typeface="Calibri" panose="020F0502020204030204" pitchFamily="34" charset="0"/>
              </a:rPr>
              <a:t>Common iliac vein</a:t>
            </a:r>
          </a:p>
          <a:p>
            <a:pPr>
              <a:spcBef>
                <a:spcPts val="200"/>
              </a:spcBef>
              <a:buFont typeface="Calibri" panose="020F0502020204030204" pitchFamily="34" charset="0"/>
              <a:buChar char="‒"/>
            </a:pPr>
            <a:r>
              <a:rPr lang="en-US" sz="2200" b="1" dirty="0" smtClean="0">
                <a:solidFill>
                  <a:srgbClr val="00B050"/>
                </a:solidFill>
                <a:latin typeface="Calibri" panose="020F0502020204030204" pitchFamily="34" charset="0"/>
              </a:rPr>
              <a:t>Internal &amp; External iliac veins</a:t>
            </a:r>
            <a:br>
              <a:rPr lang="en-US" sz="2200" b="1" dirty="0" smtClean="0">
                <a:solidFill>
                  <a:srgbClr val="00B050"/>
                </a:solidFill>
                <a:latin typeface="Calibri" panose="020F0502020204030204" pitchFamily="34" charset="0"/>
              </a:rPr>
            </a:br>
            <a:endParaRPr lang="en-US" sz="2200" b="1" dirty="0" smtClean="0">
              <a:solidFill>
                <a:srgbClr val="00B050"/>
              </a:solidFill>
              <a:latin typeface="Calibri" panose="020F0502020204030204" pitchFamily="34" charset="0"/>
            </a:endParaRPr>
          </a:p>
          <a:p>
            <a:pPr>
              <a:spcBef>
                <a:spcPts val="200"/>
              </a:spcBef>
              <a:buFont typeface="Calibri" panose="020F0502020204030204" pitchFamily="34" charset="0"/>
              <a:buChar char="‒"/>
            </a:pPr>
            <a:r>
              <a:rPr lang="en-US" sz="2200" b="1" i="1" dirty="0" smtClean="0">
                <a:latin typeface="Calibri" panose="020F0502020204030204" pitchFamily="34" charset="0"/>
              </a:rPr>
              <a:t>What’s missing?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091B8-E770-4CA4-99BC-F0D07A317631}" type="slidenum">
              <a:rPr lang="en-US" smtClean="0"/>
              <a:pPr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8538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439" y="-127246"/>
            <a:ext cx="10067192" cy="7328146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890130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Title 1"/>
          <p:cNvSpPr>
            <a:spLocks noGrp="1"/>
          </p:cNvSpPr>
          <p:nvPr>
            <p:ph type="title"/>
          </p:nvPr>
        </p:nvSpPr>
        <p:spPr>
          <a:xfrm>
            <a:off x="653958" y="591248"/>
            <a:ext cx="10972800" cy="990600"/>
          </a:xfrm>
        </p:spPr>
        <p:txBody>
          <a:bodyPr/>
          <a:lstStyle/>
          <a:p>
            <a:pPr algn="ctr"/>
            <a:r>
              <a:rPr lang="en-US" altLang="en-US" dirty="0" smtClean="0">
                <a:latin typeface="Calibri Light" panose="020F0302020204030204" pitchFamily="34" charset="0"/>
              </a:rPr>
              <a:t>Hepatic </a:t>
            </a:r>
            <a:r>
              <a:rPr lang="en-US" altLang="en-US" b="1" u="sng" dirty="0" smtClean="0">
                <a:latin typeface="Calibri Light" panose="020F0302020204030204" pitchFamily="34" charset="0"/>
              </a:rPr>
              <a:t>Portal </a:t>
            </a:r>
            <a:r>
              <a:rPr lang="en-US" altLang="en-US" dirty="0" smtClean="0">
                <a:latin typeface="Calibri Light" panose="020F0302020204030204" pitchFamily="34" charset="0"/>
              </a:rPr>
              <a:t>Circulation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6445158" y="1825625"/>
            <a:ext cx="5181600" cy="4351338"/>
          </a:xfrm>
        </p:spPr>
        <p:txBody>
          <a:bodyPr/>
          <a:lstStyle/>
          <a:p>
            <a:pPr>
              <a:spcBef>
                <a:spcPts val="200"/>
              </a:spcBef>
            </a:pPr>
            <a:r>
              <a:rPr lang="en-US" altLang="en-US" sz="2200" b="1" dirty="0">
                <a:latin typeface="Calibri" panose="020F0502020204030204" pitchFamily="34" charset="0"/>
              </a:rPr>
              <a:t>Veins flowing into liver before return to </a:t>
            </a:r>
            <a:r>
              <a:rPr lang="en-US" altLang="en-US" sz="2200" b="1" dirty="0" smtClean="0">
                <a:latin typeface="Calibri" panose="020F0502020204030204" pitchFamily="34" charset="0"/>
              </a:rPr>
              <a:t>heart</a:t>
            </a:r>
            <a:r>
              <a:rPr lang="en-US" altLang="en-US" sz="2200" dirty="0" smtClean="0">
                <a:latin typeface="Calibri" panose="020F0502020204030204" pitchFamily="34" charset="0"/>
              </a:rPr>
              <a:t>.</a:t>
            </a:r>
            <a:endParaRPr lang="en-US" altLang="en-US" sz="2200" dirty="0">
              <a:latin typeface="Calibri" panose="020F0502020204030204" pitchFamily="34" charset="0"/>
            </a:endParaRPr>
          </a:p>
          <a:p>
            <a:pPr lvl="1">
              <a:spcBef>
                <a:spcPts val="200"/>
              </a:spcBef>
              <a:buFont typeface="Calibri" panose="020F0502020204030204" pitchFamily="34" charset="0"/>
              <a:buChar char="‒"/>
            </a:pPr>
            <a:r>
              <a:rPr lang="en-US" altLang="en-US" sz="2200" dirty="0">
                <a:latin typeface="Calibri" panose="020F0502020204030204" pitchFamily="34" charset="0"/>
              </a:rPr>
              <a:t>From digestive organs and </a:t>
            </a:r>
            <a:r>
              <a:rPr lang="en-US" altLang="en-US" sz="2200" dirty="0" smtClean="0">
                <a:latin typeface="Calibri" panose="020F0502020204030204" pitchFamily="34" charset="0"/>
              </a:rPr>
              <a:t>spleen.</a:t>
            </a:r>
            <a:endParaRPr lang="en-US" altLang="en-US" sz="2200" dirty="0">
              <a:latin typeface="Calibri" panose="020F0502020204030204" pitchFamily="34" charset="0"/>
            </a:endParaRPr>
          </a:p>
          <a:p>
            <a:pPr lvl="1">
              <a:spcBef>
                <a:spcPts val="200"/>
              </a:spcBef>
              <a:buFont typeface="Calibri" panose="020F0502020204030204" pitchFamily="34" charset="0"/>
              <a:buChar char="‒"/>
            </a:pPr>
            <a:r>
              <a:rPr lang="en-US" altLang="en-US" sz="2200" dirty="0">
                <a:latin typeface="Calibri" panose="020F0502020204030204" pitchFamily="34" charset="0"/>
              </a:rPr>
              <a:t>Blood travels to capillaries of </a:t>
            </a:r>
            <a:r>
              <a:rPr lang="en-US" altLang="en-US" sz="2200" dirty="0" smtClean="0">
                <a:latin typeface="Calibri" panose="020F0502020204030204" pitchFamily="34" charset="0"/>
              </a:rPr>
              <a:t>liver.</a:t>
            </a:r>
            <a:endParaRPr lang="en-US" altLang="en-US" sz="2200" dirty="0">
              <a:latin typeface="Calibri" panose="020F0502020204030204" pitchFamily="34" charset="0"/>
            </a:endParaRPr>
          </a:p>
          <a:p>
            <a:pPr lvl="1">
              <a:spcBef>
                <a:spcPts val="200"/>
              </a:spcBef>
              <a:buFont typeface="Calibri" panose="020F0502020204030204" pitchFamily="34" charset="0"/>
              <a:buChar char="‒"/>
            </a:pPr>
            <a:r>
              <a:rPr lang="en-US" altLang="en-US" sz="2200" dirty="0">
                <a:latin typeface="Calibri" panose="020F0502020204030204" pitchFamily="34" charset="0"/>
              </a:rPr>
              <a:t>Processed by liver and sent to hepatic </a:t>
            </a:r>
            <a:r>
              <a:rPr lang="en-US" altLang="en-US" sz="2200" dirty="0" smtClean="0">
                <a:latin typeface="Calibri" panose="020F0502020204030204" pitchFamily="34" charset="0"/>
              </a:rPr>
              <a:t>vein. </a:t>
            </a:r>
            <a:endParaRPr lang="en-US" altLang="en-US" sz="2200" dirty="0">
              <a:latin typeface="Calibri" panose="020F0502020204030204" pitchFamily="34" charset="0"/>
            </a:endParaRPr>
          </a:p>
          <a:p>
            <a:pPr lvl="1">
              <a:spcBef>
                <a:spcPts val="200"/>
              </a:spcBef>
              <a:buFont typeface="Calibri" panose="020F0502020204030204" pitchFamily="34" charset="0"/>
              <a:buChar char="‒"/>
            </a:pPr>
            <a:r>
              <a:rPr lang="en-US" altLang="en-US" sz="2200" dirty="0">
                <a:latin typeface="Calibri" panose="020F0502020204030204" pitchFamily="34" charset="0"/>
              </a:rPr>
              <a:t>Then to the inferior Vena </a:t>
            </a:r>
            <a:r>
              <a:rPr lang="en-US" altLang="en-US" sz="2200" dirty="0" smtClean="0">
                <a:latin typeface="Calibri" panose="020F0502020204030204" pitchFamily="34" charset="0"/>
              </a:rPr>
              <a:t>Cava.</a:t>
            </a:r>
          </a:p>
          <a:p>
            <a:pPr marL="0" indent="0">
              <a:buNone/>
            </a:pPr>
            <a:endParaRPr lang="en-US" alt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091B8-E770-4CA4-99BC-F0D07A317631}" type="slidenum">
              <a:rPr lang="en-US" smtClean="0"/>
              <a:pPr/>
              <a:t>46</a:t>
            </a:fld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355927"/>
            <a:ext cx="5950851" cy="5405358"/>
          </a:xfrm>
        </p:spPr>
      </p:pic>
    </p:spTree>
    <p:extLst>
      <p:ext uri="{BB962C8B-B14F-4D97-AF65-F5344CB8AC3E}">
        <p14:creationId xmlns:p14="http://schemas.microsoft.com/office/powerpoint/2010/main" val="2055641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 dirty="0" smtClean="0">
                <a:latin typeface="Calibri Light" panose="020F0302020204030204" pitchFamily="34" charset="0"/>
              </a:rPr>
              <a:t>Blood Pressure (BP)</a:t>
            </a:r>
          </a:p>
        </p:txBody>
      </p:sp>
      <p:sp>
        <p:nvSpPr>
          <p:cNvPr id="108547" name="Content Placeholder 2"/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6178627" cy="4351338"/>
          </a:xfrm>
        </p:spPr>
        <p:txBody>
          <a:bodyPr>
            <a:normAutofit/>
          </a:bodyPr>
          <a:lstStyle/>
          <a:p>
            <a:pPr>
              <a:spcBef>
                <a:spcPts val="200"/>
              </a:spcBef>
              <a:buFont typeface="Wingdings" panose="05000000000000000000" pitchFamily="2" charset="2"/>
              <a:buChar char="Ø"/>
            </a:pPr>
            <a:r>
              <a:rPr lang="en-US" altLang="en-US" sz="2200" b="1" dirty="0" smtClean="0">
                <a:latin typeface="Calibri" panose="020F0502020204030204" pitchFamily="34" charset="0"/>
              </a:rPr>
              <a:t>Importance of BP maintenance</a:t>
            </a:r>
            <a:r>
              <a:rPr lang="en-US" altLang="en-US" sz="2200" dirty="0" smtClean="0">
                <a:latin typeface="Calibri" panose="020F0502020204030204" pitchFamily="34" charset="0"/>
              </a:rPr>
              <a:t>.</a:t>
            </a:r>
            <a:endParaRPr lang="en-US" altLang="en-US" sz="2200" b="1" dirty="0" smtClean="0">
              <a:latin typeface="Calibri" panose="020F0502020204030204" pitchFamily="34" charset="0"/>
            </a:endParaRPr>
          </a:p>
          <a:p>
            <a:pPr lvl="1">
              <a:spcBef>
                <a:spcPts val="200"/>
              </a:spcBef>
            </a:pPr>
            <a:r>
              <a:rPr lang="en-US" altLang="en-US" sz="2200" dirty="0">
                <a:latin typeface="Calibri" panose="020F0502020204030204" pitchFamily="34" charset="0"/>
              </a:rPr>
              <a:t>H</a:t>
            </a:r>
            <a:r>
              <a:rPr lang="en-US" altLang="en-US" sz="2200" dirty="0" smtClean="0">
                <a:latin typeface="Calibri" panose="020F0502020204030204" pitchFamily="34" charset="0"/>
              </a:rPr>
              <a:t>ealth </a:t>
            </a:r>
            <a:r>
              <a:rPr lang="en-US" altLang="en-US" sz="2200" dirty="0">
                <a:latin typeface="Calibri" panose="020F0502020204030204" pitchFamily="34" charset="0"/>
              </a:rPr>
              <a:t>of the </a:t>
            </a:r>
            <a:r>
              <a:rPr lang="en-US" altLang="en-US" sz="2200" dirty="0" smtClean="0">
                <a:latin typeface="Calibri" panose="020F0502020204030204" pitchFamily="34" charset="0"/>
              </a:rPr>
              <a:t>heart.</a:t>
            </a:r>
          </a:p>
          <a:p>
            <a:pPr lvl="1">
              <a:spcBef>
                <a:spcPts val="200"/>
              </a:spcBef>
            </a:pPr>
            <a:r>
              <a:rPr lang="en-US" altLang="en-US" sz="2200" dirty="0">
                <a:latin typeface="Calibri" panose="020F0502020204030204" pitchFamily="34" charset="0"/>
              </a:rPr>
              <a:t>P</a:t>
            </a:r>
            <a:r>
              <a:rPr lang="en-US" altLang="en-US" sz="2200" dirty="0" smtClean="0">
                <a:latin typeface="Calibri" panose="020F0502020204030204" pitchFamily="34" charset="0"/>
              </a:rPr>
              <a:t>roper </a:t>
            </a:r>
            <a:r>
              <a:rPr lang="en-US" altLang="en-US" sz="2200" dirty="0">
                <a:latin typeface="Calibri" panose="020F0502020204030204" pitchFamily="34" charset="0"/>
              </a:rPr>
              <a:t>functioning of various </a:t>
            </a:r>
            <a:r>
              <a:rPr lang="en-US" altLang="en-US" sz="2200" dirty="0" smtClean="0">
                <a:latin typeface="Calibri" panose="020F0502020204030204" pitchFamily="34" charset="0"/>
              </a:rPr>
              <a:t>organs.</a:t>
            </a:r>
            <a:endParaRPr lang="en-US" altLang="en-US" sz="2200" dirty="0">
              <a:latin typeface="Calibri" panose="020F0502020204030204" pitchFamily="34" charset="0"/>
            </a:endParaRPr>
          </a:p>
          <a:p>
            <a:pPr lvl="1">
              <a:spcBef>
                <a:spcPts val="200"/>
              </a:spcBef>
            </a:pPr>
            <a:r>
              <a:rPr lang="en-US" altLang="en-US" sz="2200" dirty="0" smtClean="0">
                <a:latin typeface="Calibri" panose="020F0502020204030204" pitchFamily="34" charset="0"/>
              </a:rPr>
              <a:t>Defined as:</a:t>
            </a:r>
          </a:p>
          <a:p>
            <a:pPr lvl="2">
              <a:spcBef>
                <a:spcPts val="200"/>
              </a:spcBef>
              <a:buFont typeface="Calibri" panose="020F0502020204030204" pitchFamily="34" charset="0"/>
              <a:buChar char="‒"/>
            </a:pPr>
            <a:r>
              <a:rPr lang="en-US" altLang="en-US" sz="2200" dirty="0" smtClean="0">
                <a:latin typeface="Calibri" panose="020F0502020204030204" pitchFamily="34" charset="0"/>
              </a:rPr>
              <a:t>Force </a:t>
            </a:r>
            <a:r>
              <a:rPr lang="en-US" altLang="en-US" sz="2200" dirty="0">
                <a:latin typeface="Calibri" panose="020F0502020204030204" pitchFamily="34" charset="0"/>
              </a:rPr>
              <a:t>exerted by blood on </a:t>
            </a:r>
            <a:r>
              <a:rPr lang="en-US" altLang="en-US" sz="2200" dirty="0" smtClean="0">
                <a:latin typeface="Calibri" panose="020F0502020204030204" pitchFamily="34" charset="0"/>
              </a:rPr>
              <a:t>blood vessel walls.</a:t>
            </a:r>
            <a:endParaRPr lang="en-US" altLang="en-US" sz="2200" dirty="0">
              <a:latin typeface="Calibri" panose="020F0502020204030204" pitchFamily="34" charset="0"/>
            </a:endParaRPr>
          </a:p>
          <a:p>
            <a:pPr lvl="1">
              <a:spcBef>
                <a:spcPts val="200"/>
              </a:spcBef>
            </a:pPr>
            <a:r>
              <a:rPr lang="en-US" altLang="en-US" sz="2200" dirty="0">
                <a:latin typeface="Calibri" panose="020F0502020204030204" pitchFamily="34" charset="0"/>
              </a:rPr>
              <a:t>A function </a:t>
            </a:r>
            <a:r>
              <a:rPr lang="en-US" altLang="en-US" sz="2200" dirty="0" smtClean="0">
                <a:latin typeface="Calibri" panose="020F0502020204030204" pitchFamily="34" charset="0"/>
              </a:rPr>
              <a:t>of…</a:t>
            </a:r>
          </a:p>
          <a:p>
            <a:pPr lvl="2">
              <a:spcBef>
                <a:spcPts val="200"/>
              </a:spcBef>
              <a:buFont typeface="Calibri" panose="020F0502020204030204" pitchFamily="34" charset="0"/>
              <a:buChar char="‒"/>
            </a:pPr>
            <a:r>
              <a:rPr lang="en-US" altLang="en-US" sz="2200" dirty="0">
                <a:latin typeface="Calibri" panose="020F0502020204030204" pitchFamily="34" charset="0"/>
              </a:rPr>
              <a:t>P</a:t>
            </a:r>
            <a:r>
              <a:rPr lang="en-US" altLang="en-US" sz="2200" dirty="0" smtClean="0">
                <a:latin typeface="Calibri" panose="020F0502020204030204" pitchFamily="34" charset="0"/>
              </a:rPr>
              <a:t>umping </a:t>
            </a:r>
            <a:r>
              <a:rPr lang="en-US" altLang="en-US" sz="2200" dirty="0">
                <a:latin typeface="Calibri" panose="020F0502020204030204" pitchFamily="34" charset="0"/>
              </a:rPr>
              <a:t>action of the </a:t>
            </a:r>
            <a:r>
              <a:rPr lang="en-US" altLang="en-US" sz="2200" dirty="0" smtClean="0">
                <a:latin typeface="Calibri" panose="020F0502020204030204" pitchFamily="34" charset="0"/>
              </a:rPr>
              <a:t>heart.</a:t>
            </a:r>
          </a:p>
          <a:p>
            <a:pPr lvl="2">
              <a:spcBef>
                <a:spcPts val="200"/>
              </a:spcBef>
              <a:buFont typeface="Calibri" panose="020F0502020204030204" pitchFamily="34" charset="0"/>
              <a:buChar char="‒"/>
            </a:pPr>
            <a:r>
              <a:rPr lang="en-US" altLang="en-US" sz="2200" dirty="0">
                <a:latin typeface="Calibri" panose="020F0502020204030204" pitchFamily="34" charset="0"/>
              </a:rPr>
              <a:t>R</a:t>
            </a:r>
            <a:r>
              <a:rPr lang="en-US" altLang="en-US" sz="2200" dirty="0" smtClean="0">
                <a:latin typeface="Calibri" panose="020F0502020204030204" pitchFamily="34" charset="0"/>
              </a:rPr>
              <a:t>esistance </a:t>
            </a:r>
            <a:r>
              <a:rPr lang="en-US" altLang="en-US" sz="2200" dirty="0">
                <a:latin typeface="Calibri" panose="020F0502020204030204" pitchFamily="34" charset="0"/>
              </a:rPr>
              <a:t>to flow </a:t>
            </a:r>
            <a:r>
              <a:rPr lang="en-US" altLang="en-US" sz="2200" dirty="0" smtClean="0">
                <a:latin typeface="Calibri" panose="020F0502020204030204" pitchFamily="34" charset="0"/>
              </a:rPr>
              <a:t>of blood moving through vessels.</a:t>
            </a:r>
            <a:endParaRPr lang="en-US" altLang="en-US" sz="2200" dirty="0">
              <a:latin typeface="Calibri" panose="020F0502020204030204" pitchFamily="34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7016826" y="1569493"/>
            <a:ext cx="4529179" cy="4349159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091B8-E770-4CA4-99BC-F0D07A317631}" type="slidenum">
              <a:rPr lang="en-US" smtClean="0"/>
              <a:pPr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9605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 dirty="0" smtClean="0">
                <a:latin typeface="Calibri Light" panose="020F0302020204030204" pitchFamily="34" charset="0"/>
              </a:rPr>
              <a:t>Blood Pressure (BP)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>
          <a:xfrm>
            <a:off x="4394579" y="1825625"/>
            <a:ext cx="6959221" cy="4351338"/>
          </a:xfrm>
        </p:spPr>
        <p:txBody>
          <a:bodyPr>
            <a:normAutofit/>
          </a:bodyPr>
          <a:lstStyle/>
          <a:p>
            <a:pPr>
              <a:spcBef>
                <a:spcPts val="200"/>
              </a:spcBef>
            </a:pPr>
            <a:r>
              <a:rPr lang="en-US" altLang="en-US" sz="2200" b="1" dirty="0" smtClean="0">
                <a:latin typeface="Calibri" panose="020F0502020204030204" pitchFamily="34" charset="0"/>
              </a:rPr>
              <a:t>Systolic pressure</a:t>
            </a:r>
          </a:p>
          <a:p>
            <a:pPr lvl="1">
              <a:spcBef>
                <a:spcPts val="200"/>
              </a:spcBef>
              <a:buFont typeface="Calibri" panose="020F0502020204030204" pitchFamily="34" charset="0"/>
              <a:buChar char="‒"/>
            </a:pPr>
            <a:r>
              <a:rPr lang="en-US" altLang="en-US" sz="2200" dirty="0" smtClean="0">
                <a:latin typeface="Calibri" panose="020F0502020204030204" pitchFamily="34" charset="0"/>
              </a:rPr>
              <a:t>Maximum </a:t>
            </a:r>
            <a:r>
              <a:rPr lang="en-US" altLang="en-US" sz="2200" dirty="0">
                <a:latin typeface="Calibri" panose="020F0502020204030204" pitchFamily="34" charset="0"/>
              </a:rPr>
              <a:t>pressure exerted on </a:t>
            </a:r>
            <a:r>
              <a:rPr lang="en-US" altLang="en-US" sz="2200" dirty="0" smtClean="0">
                <a:latin typeface="Calibri" panose="020F0502020204030204" pitchFamily="34" charset="0"/>
              </a:rPr>
              <a:t>BV walls.</a:t>
            </a:r>
            <a:endParaRPr lang="en-US" altLang="en-US" sz="2200" dirty="0">
              <a:latin typeface="Calibri" panose="020F0502020204030204" pitchFamily="34" charset="0"/>
            </a:endParaRPr>
          </a:p>
          <a:p>
            <a:pPr>
              <a:spcBef>
                <a:spcPts val="200"/>
              </a:spcBef>
            </a:pPr>
            <a:r>
              <a:rPr lang="en-US" altLang="en-US" sz="2200" b="1" dirty="0">
                <a:latin typeface="Calibri" panose="020F0502020204030204" pitchFamily="34" charset="0"/>
              </a:rPr>
              <a:t>Diastolic </a:t>
            </a:r>
            <a:r>
              <a:rPr lang="en-US" altLang="en-US" sz="2200" b="1" dirty="0" smtClean="0">
                <a:latin typeface="Calibri" panose="020F0502020204030204" pitchFamily="34" charset="0"/>
              </a:rPr>
              <a:t>pressure</a:t>
            </a:r>
          </a:p>
          <a:p>
            <a:pPr lvl="1">
              <a:spcBef>
                <a:spcPts val="200"/>
              </a:spcBef>
              <a:buFont typeface="Calibri" panose="020F0502020204030204" pitchFamily="34" charset="0"/>
              <a:buChar char="‒"/>
            </a:pPr>
            <a:r>
              <a:rPr lang="en-US" altLang="en-US" sz="2200" dirty="0" smtClean="0">
                <a:latin typeface="Calibri" panose="020F0502020204030204" pitchFamily="34" charset="0"/>
              </a:rPr>
              <a:t>Minimum pressure </a:t>
            </a:r>
            <a:r>
              <a:rPr lang="en-US" altLang="en-US" sz="2200" dirty="0">
                <a:latin typeface="Calibri" panose="020F0502020204030204" pitchFamily="34" charset="0"/>
              </a:rPr>
              <a:t>exerted on BV </a:t>
            </a:r>
            <a:r>
              <a:rPr lang="en-US" altLang="en-US" sz="2200" dirty="0" smtClean="0">
                <a:latin typeface="Calibri" panose="020F0502020204030204" pitchFamily="34" charset="0"/>
              </a:rPr>
              <a:t>walls.</a:t>
            </a:r>
            <a:endParaRPr lang="en-US" altLang="en-US" sz="2200" dirty="0">
              <a:latin typeface="Calibri" panose="020F0502020204030204" pitchFamily="34" charset="0"/>
            </a:endParaRPr>
          </a:p>
          <a:p>
            <a:pPr>
              <a:spcBef>
                <a:spcPts val="200"/>
              </a:spcBef>
            </a:pPr>
            <a:r>
              <a:rPr lang="en-US" altLang="en-US" sz="2200" dirty="0">
                <a:latin typeface="Calibri" panose="020F0502020204030204" pitchFamily="34" charset="0"/>
              </a:rPr>
              <a:t>Measured in units </a:t>
            </a:r>
            <a:r>
              <a:rPr lang="en-US" altLang="en-US" sz="2200" dirty="0" smtClean="0">
                <a:latin typeface="Calibri" panose="020F0502020204030204" pitchFamily="34" charset="0"/>
              </a:rPr>
              <a:t>of millimeters </a:t>
            </a:r>
            <a:r>
              <a:rPr lang="en-US" altLang="en-US" sz="2200" dirty="0">
                <a:latin typeface="Calibri" panose="020F0502020204030204" pitchFamily="34" charset="0"/>
              </a:rPr>
              <a:t>of mercury (mmHg)</a:t>
            </a:r>
          </a:p>
          <a:p>
            <a:pPr lvl="1">
              <a:spcBef>
                <a:spcPts val="200"/>
              </a:spcBef>
              <a:buFont typeface="Calibri" panose="020F0502020204030204" pitchFamily="34" charset="0"/>
              <a:buChar char="‒"/>
            </a:pPr>
            <a:r>
              <a:rPr lang="en-US" altLang="en-US" sz="2200" dirty="0">
                <a:latin typeface="Calibri" panose="020F0502020204030204" pitchFamily="34" charset="0"/>
              </a:rPr>
              <a:t>P</a:t>
            </a:r>
            <a:r>
              <a:rPr lang="en-US" altLang="en-US" sz="2200" dirty="0" smtClean="0">
                <a:latin typeface="Calibri" panose="020F0502020204030204" pitchFamily="34" charset="0"/>
              </a:rPr>
              <a:t>ressure </a:t>
            </a:r>
            <a:r>
              <a:rPr lang="en-US" altLang="en-US" sz="2200" dirty="0">
                <a:latin typeface="Calibri" panose="020F0502020204030204" pitchFamily="34" charset="0"/>
              </a:rPr>
              <a:t>in a </a:t>
            </a:r>
            <a:r>
              <a:rPr lang="en-US" altLang="en-US" sz="2200" dirty="0" smtClean="0">
                <a:latin typeface="Calibri" panose="020F0502020204030204" pitchFamily="34" charset="0"/>
              </a:rPr>
              <a:t>BV is </a:t>
            </a:r>
            <a:r>
              <a:rPr lang="en-US" altLang="en-US" sz="2200" dirty="0">
                <a:latin typeface="Calibri" panose="020F0502020204030204" pitchFamily="34" charset="0"/>
              </a:rPr>
              <a:t>95mm </a:t>
            </a:r>
            <a:r>
              <a:rPr lang="en-US" altLang="en-US" sz="2200" dirty="0" smtClean="0">
                <a:latin typeface="Calibri" panose="020F0502020204030204" pitchFamily="34" charset="0"/>
              </a:rPr>
              <a:t>Hg =</a:t>
            </a:r>
          </a:p>
          <a:p>
            <a:pPr lvl="1">
              <a:spcBef>
                <a:spcPts val="200"/>
              </a:spcBef>
              <a:buFont typeface="Calibri" panose="020F0502020204030204" pitchFamily="34" charset="0"/>
              <a:buChar char="‒"/>
            </a:pPr>
            <a:r>
              <a:rPr lang="en-US" altLang="en-US" sz="2200" dirty="0" smtClean="0">
                <a:latin typeface="Calibri" panose="020F0502020204030204" pitchFamily="34" charset="0"/>
              </a:rPr>
              <a:t>Force </a:t>
            </a:r>
            <a:r>
              <a:rPr lang="en-US" altLang="en-US" sz="2200" dirty="0">
                <a:latin typeface="Calibri" panose="020F0502020204030204" pitchFamily="34" charset="0"/>
              </a:rPr>
              <a:t>exerted </a:t>
            </a:r>
            <a:r>
              <a:rPr lang="en-US" altLang="en-US" sz="2200" dirty="0" smtClean="0">
                <a:latin typeface="Calibri" panose="020F0502020204030204" pitchFamily="34" charset="0"/>
              </a:rPr>
              <a:t>by </a:t>
            </a:r>
            <a:r>
              <a:rPr lang="en-US" altLang="en-US" sz="2200" dirty="0">
                <a:latin typeface="Calibri" panose="020F0502020204030204" pitchFamily="34" charset="0"/>
              </a:rPr>
              <a:t>blood will cause a column of mercury to rise </a:t>
            </a:r>
            <a:r>
              <a:rPr lang="en-US" altLang="en-US" sz="2200" dirty="0" smtClean="0">
                <a:latin typeface="Calibri" panose="020F0502020204030204" pitchFamily="34" charset="0"/>
              </a:rPr>
              <a:t>95mm.</a:t>
            </a:r>
            <a:endParaRPr lang="en-US" altLang="en-US" sz="2200" dirty="0">
              <a:latin typeface="Calibri" panose="020F0502020204030204" pitchFamily="34" charset="0"/>
            </a:endParaRPr>
          </a:p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584579" y="1825625"/>
            <a:ext cx="3810000" cy="3810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091B8-E770-4CA4-99BC-F0D07A317631}" type="slidenum">
              <a:rPr lang="en-US" smtClean="0"/>
              <a:pPr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3732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 dirty="0" smtClean="0">
                <a:latin typeface="Calibri Light" panose="020F0302020204030204" pitchFamily="34" charset="0"/>
              </a:rPr>
              <a:t>Pulse</a:t>
            </a:r>
          </a:p>
        </p:txBody>
      </p:sp>
      <p:sp>
        <p:nvSpPr>
          <p:cNvPr id="139267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890146" cy="4351338"/>
          </a:xfrm>
        </p:spPr>
        <p:txBody>
          <a:bodyPr>
            <a:normAutofit/>
          </a:bodyPr>
          <a:lstStyle/>
          <a:p>
            <a:pPr>
              <a:spcBef>
                <a:spcPts val="200"/>
              </a:spcBef>
            </a:pPr>
            <a:r>
              <a:rPr lang="en-US" altLang="en-US" sz="2200" dirty="0" smtClean="0">
                <a:latin typeface="Calibri" panose="020F0502020204030204" pitchFamily="34" charset="0"/>
              </a:rPr>
              <a:t>Rhythmic expansion and recoil of arteries.</a:t>
            </a:r>
          </a:p>
          <a:p>
            <a:pPr>
              <a:spcBef>
                <a:spcPts val="200"/>
              </a:spcBef>
            </a:pPr>
            <a:r>
              <a:rPr lang="en-US" altLang="en-US" sz="2200" dirty="0">
                <a:latin typeface="Calibri" panose="020F0502020204030204" pitchFamily="34" charset="0"/>
              </a:rPr>
              <a:t>F</a:t>
            </a:r>
            <a:r>
              <a:rPr lang="en-US" altLang="en-US" sz="2200" dirty="0" smtClean="0">
                <a:latin typeface="Calibri" panose="020F0502020204030204" pitchFamily="34" charset="0"/>
              </a:rPr>
              <a:t>ound in various locations.</a:t>
            </a:r>
          </a:p>
          <a:p>
            <a:pPr>
              <a:spcBef>
                <a:spcPts val="200"/>
              </a:spcBef>
            </a:pPr>
            <a:r>
              <a:rPr lang="en-US" altLang="en-US" sz="2200" dirty="0" smtClean="0">
                <a:latin typeface="Calibri" panose="020F0502020204030204" pitchFamily="34" charset="0"/>
              </a:rPr>
              <a:t>Diminish in smaller arteries.</a:t>
            </a:r>
          </a:p>
          <a:p>
            <a:pPr>
              <a:spcBef>
                <a:spcPts val="200"/>
              </a:spcBef>
            </a:pPr>
            <a:r>
              <a:rPr lang="en-US" altLang="en-US" sz="2200" dirty="0" smtClean="0">
                <a:latin typeface="Calibri" panose="020F0502020204030204" pitchFamily="34" charset="0"/>
              </a:rPr>
              <a:t>Absent in capillaries and veins.</a:t>
            </a:r>
          </a:p>
          <a:p>
            <a:pPr>
              <a:spcBef>
                <a:spcPts val="200"/>
              </a:spcBef>
            </a:pPr>
            <a:r>
              <a:rPr lang="en-US" altLang="en-US" sz="2200" dirty="0" smtClean="0">
                <a:latin typeface="Calibri" panose="020F0502020204030204" pitchFamily="34" charset="0"/>
                <a:hlinkClick r:id="rId3"/>
              </a:rPr>
              <a:t>Taking blood pressure demonstration video</a:t>
            </a:r>
            <a:endParaRPr lang="en-US" sz="2200" dirty="0">
              <a:latin typeface="Calibri" panose="020F0502020204030204" pitchFamily="34" charset="0"/>
            </a:endParaRPr>
          </a:p>
          <a:p>
            <a:pPr marL="0" indent="0">
              <a:spcBef>
                <a:spcPts val="200"/>
              </a:spcBef>
              <a:buNone/>
            </a:pPr>
            <a:endParaRPr lang="en-US" altLang="en-US" sz="2200" dirty="0" smtClean="0">
              <a:latin typeface="Calibri" panose="020F0502020204030204" pitchFamily="34" charset="0"/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6714703" y="1825626"/>
            <a:ext cx="4544704" cy="4029264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091B8-E770-4CA4-99BC-F0D07A317631}" type="slidenum">
              <a:rPr lang="en-US" smtClean="0"/>
              <a:pPr/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6066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 dirty="0" smtClean="0">
                <a:latin typeface="Calibri Light" panose="020F0302020204030204" pitchFamily="34" charset="0"/>
              </a:rPr>
              <a:t>Artery and Vein Histology</a:t>
            </a:r>
          </a:p>
        </p:txBody>
      </p:sp>
      <p:sp>
        <p:nvSpPr>
          <p:cNvPr id="13316" name="Rectangle 5"/>
          <p:cNvSpPr>
            <a:spLocks noGrp="1" noChangeArrowheads="1"/>
          </p:cNvSpPr>
          <p:nvPr>
            <p:ph sz="half" idx="1"/>
          </p:nvPr>
        </p:nvSpPr>
        <p:spPr>
          <a:xfrm>
            <a:off x="1807194" y="2194116"/>
            <a:ext cx="3665561" cy="4351338"/>
          </a:xfrm>
        </p:spPr>
        <p:txBody>
          <a:bodyPr>
            <a:normAutofit/>
          </a:bodyPr>
          <a:lstStyle/>
          <a:p>
            <a:r>
              <a:rPr lang="en-US" altLang="en-US" sz="2200" dirty="0" smtClean="0">
                <a:latin typeface="Calibri" panose="020F0502020204030204" pitchFamily="34" charset="0"/>
              </a:rPr>
              <a:t>Walls have 3 layers:</a:t>
            </a:r>
          </a:p>
          <a:p>
            <a:pPr lvl="1">
              <a:buFont typeface="Calibri" panose="020F0502020204030204" pitchFamily="34" charset="0"/>
              <a:buChar char="−"/>
            </a:pPr>
            <a:r>
              <a:rPr lang="en-US" altLang="en-US" sz="2200" dirty="0" smtClean="0">
                <a:latin typeface="Calibri" panose="020F0502020204030204" pitchFamily="34" charset="0"/>
              </a:rPr>
              <a:t>Deep to superficial</a:t>
            </a:r>
          </a:p>
          <a:p>
            <a:pPr marL="891540" lvl="2" indent="-342900">
              <a:buFont typeface="+mj-lt"/>
              <a:buAutoNum type="arabicPeriod"/>
            </a:pPr>
            <a:r>
              <a:rPr lang="en-US" altLang="en-US" sz="2200" b="1" dirty="0" smtClean="0">
                <a:latin typeface="Calibri" panose="020F0502020204030204" pitchFamily="34" charset="0"/>
              </a:rPr>
              <a:t>Tunica intima</a:t>
            </a:r>
          </a:p>
          <a:p>
            <a:pPr marL="891540" lvl="2" indent="-342900">
              <a:buFont typeface="+mj-lt"/>
              <a:buAutoNum type="arabicPeriod"/>
            </a:pPr>
            <a:r>
              <a:rPr lang="en-US" altLang="en-US" sz="2200" b="1" dirty="0" smtClean="0">
                <a:latin typeface="Calibri" panose="020F0502020204030204" pitchFamily="34" charset="0"/>
              </a:rPr>
              <a:t>Tunica media</a:t>
            </a:r>
          </a:p>
          <a:p>
            <a:pPr marL="891540" lvl="2" indent="-342900">
              <a:buFont typeface="+mj-lt"/>
              <a:buAutoNum type="arabicPeriod"/>
            </a:pPr>
            <a:r>
              <a:rPr lang="en-US" altLang="en-US" sz="2200" b="1" dirty="0" smtClean="0">
                <a:latin typeface="Calibri" panose="020F0502020204030204" pitchFamily="34" charset="0"/>
              </a:rPr>
              <a:t>Tunica externa</a:t>
            </a:r>
          </a:p>
          <a:p>
            <a:pPr marL="0" indent="0">
              <a:buNone/>
            </a:pPr>
            <a:endParaRPr lang="en-US" altLang="en-US" sz="2200" dirty="0" smtClean="0">
              <a:solidFill>
                <a:srgbClr val="FF3300"/>
              </a:solidFill>
              <a:latin typeface="Calibri" panose="020F0502020204030204" pitchFamily="34" charset="0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145205" y="2037474"/>
            <a:ext cx="5932230" cy="4370388"/>
          </a:xfrm>
          <a:prstGeom prst="rect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091B8-E770-4CA4-99BC-F0D07A317631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2226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5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 dirty="0" smtClean="0">
                <a:latin typeface="Calibri Light" panose="020F0302020204030204" pitchFamily="34" charset="0"/>
              </a:rPr>
              <a:t>Normal Blood Pressure</a:t>
            </a:r>
          </a:p>
        </p:txBody>
      </p:sp>
      <p:sp>
        <p:nvSpPr>
          <p:cNvPr id="131076" name="Rectangle 7"/>
          <p:cNvSpPr>
            <a:spLocks noGrp="1" noChangeArrowheads="1"/>
          </p:cNvSpPr>
          <p:nvPr>
            <p:ph sz="half" idx="1"/>
          </p:nvPr>
        </p:nvSpPr>
        <p:spPr>
          <a:xfrm>
            <a:off x="1015621" y="1825625"/>
            <a:ext cx="6258636" cy="4351338"/>
          </a:xfrm>
        </p:spPr>
        <p:txBody>
          <a:bodyPr/>
          <a:lstStyle/>
          <a:p>
            <a:pPr lvl="1"/>
            <a:endParaRPr lang="en-US" altLang="en-US" sz="1600" dirty="0"/>
          </a:p>
          <a:p>
            <a:pPr>
              <a:spcBef>
                <a:spcPts val="200"/>
              </a:spcBef>
            </a:pPr>
            <a:r>
              <a:rPr lang="en-US" altLang="en-US" sz="2200" dirty="0">
                <a:latin typeface="Calibri" panose="020F0502020204030204" pitchFamily="34" charset="0"/>
              </a:rPr>
              <a:t>For adults 18 and older </a:t>
            </a:r>
            <a:r>
              <a:rPr lang="en-US" altLang="en-US" sz="2200" dirty="0" smtClean="0">
                <a:latin typeface="Calibri" panose="020F0502020204030204" pitchFamily="34" charset="0"/>
              </a:rPr>
              <a:t>who…</a:t>
            </a:r>
            <a:endParaRPr lang="en-US" altLang="en-US" sz="2200" dirty="0">
              <a:latin typeface="Calibri" panose="020F0502020204030204" pitchFamily="34" charset="0"/>
            </a:endParaRPr>
          </a:p>
          <a:p>
            <a:pPr lvl="1">
              <a:spcBef>
                <a:spcPts val="200"/>
              </a:spcBef>
              <a:buFont typeface="Calibri" panose="020F0502020204030204" pitchFamily="34" charset="0"/>
              <a:buChar char="‒"/>
            </a:pPr>
            <a:r>
              <a:rPr lang="en-US" altLang="en-US" sz="2200" dirty="0" smtClean="0">
                <a:latin typeface="Calibri" panose="020F0502020204030204" pitchFamily="34" charset="0"/>
              </a:rPr>
              <a:t>No hypertension meds.</a:t>
            </a:r>
            <a:endParaRPr lang="en-US" altLang="en-US" sz="2200" dirty="0">
              <a:latin typeface="Calibri" panose="020F0502020204030204" pitchFamily="34" charset="0"/>
            </a:endParaRPr>
          </a:p>
          <a:p>
            <a:pPr lvl="1">
              <a:spcBef>
                <a:spcPts val="200"/>
              </a:spcBef>
              <a:buFont typeface="Calibri" panose="020F0502020204030204" pitchFamily="34" charset="0"/>
              <a:buChar char="‒"/>
            </a:pPr>
            <a:r>
              <a:rPr lang="en-US" altLang="en-US" sz="2200" dirty="0" smtClean="0">
                <a:latin typeface="Calibri" panose="020F0502020204030204" pitchFamily="34" charset="0"/>
              </a:rPr>
              <a:t>Not experiencing short-term </a:t>
            </a:r>
            <a:r>
              <a:rPr lang="en-US" altLang="en-US" sz="2200" dirty="0">
                <a:latin typeface="Calibri" panose="020F0502020204030204" pitchFamily="34" charset="0"/>
              </a:rPr>
              <a:t>serious </a:t>
            </a:r>
            <a:r>
              <a:rPr lang="en-US" altLang="en-US" sz="2200" dirty="0" smtClean="0">
                <a:latin typeface="Calibri" panose="020F0502020204030204" pitchFamily="34" charset="0"/>
              </a:rPr>
              <a:t>illness. </a:t>
            </a:r>
            <a:endParaRPr lang="en-US" altLang="en-US" sz="2200" dirty="0">
              <a:latin typeface="Calibri" panose="020F0502020204030204" pitchFamily="34" charset="0"/>
            </a:endParaRPr>
          </a:p>
          <a:p>
            <a:pPr lvl="1">
              <a:spcBef>
                <a:spcPts val="200"/>
              </a:spcBef>
              <a:buFont typeface="Calibri" panose="020F0502020204030204" pitchFamily="34" charset="0"/>
              <a:buChar char="‒"/>
            </a:pPr>
            <a:r>
              <a:rPr lang="en-US" altLang="en-US" sz="2200" dirty="0" smtClean="0">
                <a:latin typeface="Calibri" panose="020F0502020204030204" pitchFamily="34" charset="0"/>
              </a:rPr>
              <a:t>No history of diabetes, </a:t>
            </a:r>
            <a:r>
              <a:rPr lang="en-US" altLang="en-US" sz="2200" dirty="0">
                <a:latin typeface="Calibri" panose="020F0502020204030204" pitchFamily="34" charset="0"/>
              </a:rPr>
              <a:t>kidney </a:t>
            </a:r>
            <a:r>
              <a:rPr lang="en-US" altLang="en-US" sz="2200" dirty="0" smtClean="0">
                <a:latin typeface="Calibri" panose="020F0502020204030204" pitchFamily="34" charset="0"/>
              </a:rPr>
              <a:t>disease, etc.</a:t>
            </a:r>
            <a:endParaRPr lang="en-US" altLang="en-US" sz="2200" dirty="0">
              <a:latin typeface="Calibri" panose="020F0502020204030204" pitchFamily="34" charset="0"/>
            </a:endParaRPr>
          </a:p>
          <a:p>
            <a:pPr lvl="1">
              <a:spcBef>
                <a:spcPts val="200"/>
              </a:spcBef>
              <a:buFont typeface="Calibri" panose="020F0502020204030204" pitchFamily="34" charset="0"/>
              <a:buChar char="‒"/>
            </a:pPr>
            <a:r>
              <a:rPr lang="en-US" altLang="en-US" sz="2200" dirty="0">
                <a:latin typeface="Calibri" panose="020F0502020204030204" pitchFamily="34" charset="0"/>
              </a:rPr>
              <a:t>Systolic </a:t>
            </a:r>
            <a:r>
              <a:rPr lang="en-US" altLang="en-US" sz="2200" dirty="0" smtClean="0">
                <a:latin typeface="Calibri" panose="020F0502020204030204" pitchFamily="34" charset="0"/>
              </a:rPr>
              <a:t>BP &lt; 119</a:t>
            </a:r>
            <a:endParaRPr lang="en-US" altLang="en-US" sz="2200" dirty="0">
              <a:latin typeface="Calibri" panose="020F0502020204030204" pitchFamily="34" charset="0"/>
            </a:endParaRPr>
          </a:p>
          <a:p>
            <a:pPr lvl="1">
              <a:spcBef>
                <a:spcPts val="200"/>
              </a:spcBef>
              <a:buFont typeface="Calibri" panose="020F0502020204030204" pitchFamily="34" charset="0"/>
              <a:buChar char="‒"/>
            </a:pPr>
            <a:r>
              <a:rPr lang="en-US" altLang="en-US" sz="2200" dirty="0">
                <a:latin typeface="Calibri" panose="020F0502020204030204" pitchFamily="34" charset="0"/>
              </a:rPr>
              <a:t>Diastolic BP &lt; </a:t>
            </a:r>
            <a:r>
              <a:rPr lang="en-US" altLang="en-US" sz="2200" dirty="0" smtClean="0">
                <a:latin typeface="Calibri" panose="020F0502020204030204" pitchFamily="34" charset="0"/>
              </a:rPr>
              <a:t>79</a:t>
            </a:r>
            <a:endParaRPr lang="en-US" altLang="en-US" sz="2200" dirty="0">
              <a:latin typeface="Calibri" panose="020F0502020204030204" pitchFamily="34" charset="0"/>
            </a:endParaRPr>
          </a:p>
        </p:txBody>
      </p:sp>
      <p:pic>
        <p:nvPicPr>
          <p:cNvPr id="13" name="Content Placeholder 12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7461771" y="1937983"/>
            <a:ext cx="3551972" cy="3947674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091B8-E770-4CA4-99BC-F0D07A317631}" type="slidenum">
              <a:rPr lang="en-US" smtClean="0"/>
              <a:pPr/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8476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3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 dirty="0" smtClean="0">
                <a:latin typeface="Calibri Light" panose="020F0302020204030204" pitchFamily="34" charset="0"/>
              </a:rPr>
              <a:t>Pre-Hypertension and Hypertension</a:t>
            </a:r>
          </a:p>
        </p:txBody>
      </p:sp>
      <p:sp>
        <p:nvSpPr>
          <p:cNvPr id="133124" name="Rectangle 1027"/>
          <p:cNvSpPr>
            <a:spLocks noGrp="1" noChangeArrowheads="1"/>
          </p:cNvSpPr>
          <p:nvPr>
            <p:ph idx="1"/>
          </p:nvPr>
        </p:nvSpPr>
        <p:spPr>
          <a:xfrm>
            <a:off x="609600" y="1981200"/>
            <a:ext cx="10972800" cy="1757149"/>
          </a:xfrm>
        </p:spPr>
        <p:txBody>
          <a:bodyPr>
            <a:normAutofit/>
          </a:bodyPr>
          <a:lstStyle/>
          <a:p>
            <a:pPr>
              <a:spcBef>
                <a:spcPts val="200"/>
              </a:spcBef>
            </a:pPr>
            <a:r>
              <a:rPr lang="en-US" altLang="en-US" sz="2200" dirty="0" smtClean="0">
                <a:latin typeface="Calibri" panose="020F0502020204030204" pitchFamily="34" charset="0"/>
                <a:cs typeface="Arial" panose="020B0604020202020204" pitchFamily="34" charset="0"/>
              </a:rPr>
              <a:t>Guidelines established by the American Heart Association:</a:t>
            </a:r>
          </a:p>
          <a:p>
            <a:pPr lvl="1">
              <a:spcBef>
                <a:spcPts val="200"/>
              </a:spcBef>
              <a:buFont typeface="Calibri" panose="020F0502020204030204" pitchFamily="34" charset="0"/>
              <a:buChar char="‒"/>
            </a:pPr>
            <a:r>
              <a:rPr lang="en-US" altLang="en-US" sz="2200" dirty="0" smtClean="0">
                <a:latin typeface="Calibri" panose="020F0502020204030204" pitchFamily="34" charset="0"/>
                <a:cs typeface="Arial" panose="020B0604020202020204" pitchFamily="34" charset="0"/>
              </a:rPr>
              <a:t>Untreated pre-hypertension is high risk for becoming hypertensive. </a:t>
            </a:r>
          </a:p>
          <a:p>
            <a:pPr lvl="1">
              <a:spcBef>
                <a:spcPts val="200"/>
              </a:spcBef>
              <a:buFont typeface="Calibri" panose="020F0502020204030204" pitchFamily="34" charset="0"/>
              <a:buChar char="‒"/>
            </a:pPr>
            <a:r>
              <a:rPr lang="en-US" altLang="en-US" sz="22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Higher </a:t>
            </a:r>
            <a:r>
              <a:rPr lang="en-US" altLang="en-US" sz="2200" dirty="0">
                <a:latin typeface="Calibri" panose="020F0502020204030204" pitchFamily="34" charset="0"/>
                <a:cs typeface="Times New Roman" panose="02020603050405020304" pitchFamily="18" charset="0"/>
              </a:rPr>
              <a:t>category </a:t>
            </a:r>
            <a:r>
              <a:rPr lang="en-US" altLang="en-US" sz="22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will classify </a:t>
            </a:r>
            <a:r>
              <a:rPr lang="en-US" altLang="en-US" sz="2200" dirty="0">
                <a:latin typeface="Calibri" panose="020F0502020204030204" pitchFamily="34" charset="0"/>
                <a:cs typeface="Times New Roman" panose="02020603050405020304" pitchFamily="18" charset="0"/>
              </a:rPr>
              <a:t>blood pressure </a:t>
            </a:r>
            <a:r>
              <a:rPr lang="en-US" altLang="en-US" sz="22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level for systolic and diastolic readings falling in different categories.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6604962"/>
              </p:ext>
            </p:extLst>
          </p:nvPr>
        </p:nvGraphicFramePr>
        <p:xfrm>
          <a:off x="2032000" y="3872306"/>
          <a:ext cx="8127999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Type</a:t>
                      </a:r>
                      <a:endParaRPr lang="en-US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solidFill>
                      <a:srgbClr val="93AC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Systolic Pressure</a:t>
                      </a:r>
                      <a:endParaRPr lang="en-US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solidFill>
                      <a:srgbClr val="93AC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Diastolic Pressure</a:t>
                      </a:r>
                      <a:endParaRPr lang="en-US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solidFill>
                      <a:srgbClr val="93AC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latin typeface="Calibri" panose="020F0502020204030204" pitchFamily="34" charset="0"/>
                        </a:rPr>
                        <a:t>Prehypertension</a:t>
                      </a:r>
                      <a:endParaRPr lang="en-US" b="1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alibri" panose="020F0502020204030204" pitchFamily="34" charset="0"/>
                        </a:rPr>
                        <a:t>120 to 139</a:t>
                      </a:r>
                      <a:endParaRPr lang="en-US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alibri" panose="020F0502020204030204" pitchFamily="34" charset="0"/>
                        </a:rPr>
                        <a:t>80 to 89</a:t>
                      </a:r>
                      <a:endParaRPr lang="en-US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latin typeface="Calibri" panose="020F0502020204030204" pitchFamily="34" charset="0"/>
                        </a:rPr>
                        <a:t>Stage 1 hypertension</a:t>
                      </a:r>
                      <a:endParaRPr lang="en-US" b="1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alibri" panose="020F0502020204030204" pitchFamily="34" charset="0"/>
                        </a:rPr>
                        <a:t>140 to 159</a:t>
                      </a:r>
                      <a:endParaRPr lang="en-US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alibri" panose="020F0502020204030204" pitchFamily="34" charset="0"/>
                        </a:rPr>
                        <a:t>90 to 99</a:t>
                      </a:r>
                      <a:endParaRPr lang="en-US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latin typeface="Calibri" panose="020F0502020204030204" pitchFamily="34" charset="0"/>
                        </a:rPr>
                        <a:t>Stage</a:t>
                      </a:r>
                      <a:r>
                        <a:rPr lang="en-US" b="1" baseline="0" dirty="0" smtClean="0">
                          <a:latin typeface="Calibri" panose="020F0502020204030204" pitchFamily="34" charset="0"/>
                        </a:rPr>
                        <a:t> 2 hypertension</a:t>
                      </a:r>
                      <a:endParaRPr lang="en-US" b="1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alibri" panose="020F0502020204030204" pitchFamily="34" charset="0"/>
                        </a:rPr>
                        <a:t>160 or higher</a:t>
                      </a:r>
                      <a:endParaRPr lang="en-US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alibri" panose="020F0502020204030204" pitchFamily="34" charset="0"/>
                        </a:rPr>
                        <a:t>100 or higher</a:t>
                      </a:r>
                      <a:endParaRPr lang="en-US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091B8-E770-4CA4-99BC-F0D07A317631}" type="slidenum">
              <a:rPr lang="en-US" smtClean="0"/>
              <a:pPr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9802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9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 dirty="0" smtClean="0">
                <a:latin typeface="Calibri Light" panose="020F0302020204030204" pitchFamily="34" charset="0"/>
              </a:rPr>
              <a:t>Hypotension is Subnormal Arterial Pressure</a:t>
            </a:r>
          </a:p>
        </p:txBody>
      </p:sp>
      <p:sp>
        <p:nvSpPr>
          <p:cNvPr id="137220" name="Rectangle 5"/>
          <p:cNvSpPr>
            <a:spLocks noGrp="1" noChangeArrowheads="1"/>
          </p:cNvSpPr>
          <p:nvPr>
            <p:ph idx="1"/>
          </p:nvPr>
        </p:nvSpPr>
        <p:spPr>
          <a:xfrm>
            <a:off x="609600" y="1600200"/>
            <a:ext cx="10972800" cy="4901442"/>
          </a:xfrm>
        </p:spPr>
        <p:txBody>
          <a:bodyPr>
            <a:noAutofit/>
          </a:bodyPr>
          <a:lstStyle/>
          <a:p>
            <a:pPr>
              <a:spcBef>
                <a:spcPts val="200"/>
              </a:spcBef>
              <a:buFont typeface="Wingdings" panose="05000000000000000000" pitchFamily="2" charset="2"/>
              <a:buChar char="Ø"/>
            </a:pPr>
            <a:r>
              <a:rPr lang="en-US" sz="2200" dirty="0">
                <a:latin typeface="Calibri" panose="020F0502020204030204" pitchFamily="34" charset="0"/>
              </a:rPr>
              <a:t>As</a:t>
            </a:r>
            <a:r>
              <a:rPr lang="en-US" sz="2200" b="1" dirty="0">
                <a:latin typeface="Calibri" panose="020F0502020204030204" pitchFamily="34" charset="0"/>
              </a:rPr>
              <a:t> defined </a:t>
            </a:r>
            <a:r>
              <a:rPr lang="en-US" sz="2200" dirty="0">
                <a:latin typeface="Calibri" panose="020F0502020204030204" pitchFamily="34" charset="0"/>
              </a:rPr>
              <a:t>by the American Autonomic Society and American Academy of Neurology…</a:t>
            </a:r>
          </a:p>
          <a:p>
            <a:pPr lvl="1">
              <a:spcBef>
                <a:spcPts val="200"/>
              </a:spcBef>
              <a:buFont typeface="Arial" panose="020B0604020202020204" pitchFamily="34" charset="0"/>
              <a:buChar char="−"/>
            </a:pPr>
            <a:r>
              <a:rPr lang="en-US" sz="2200" i="1" dirty="0">
                <a:latin typeface="Calibri" panose="020F0502020204030204" pitchFamily="34" charset="0"/>
              </a:rPr>
              <a:t>Physical finding of a systolic blood pressure decrease of at least 20 mm Hg or a diastolic blood pressure decrease of at least 10 mm Hg within three minutes of standing. </a:t>
            </a:r>
            <a:endParaRPr lang="en-US" altLang="en-US" sz="2200" dirty="0">
              <a:latin typeface="Calibri" panose="020F0502020204030204" pitchFamily="34" charset="0"/>
            </a:endParaRPr>
          </a:p>
          <a:p>
            <a:pPr lvl="1">
              <a:lnSpc>
                <a:spcPct val="90000"/>
              </a:lnSpc>
              <a:buFont typeface="Calibri" panose="020F0502020204030204" pitchFamily="34" charset="0"/>
              <a:buChar char="‒"/>
            </a:pPr>
            <a:endParaRPr lang="en-US" altLang="en-US" sz="2200" dirty="0" smtClean="0">
              <a:latin typeface="Calibri" panose="020F0502020204030204" pitchFamily="34" charset="0"/>
            </a:endParaRPr>
          </a:p>
          <a:p>
            <a:pPr lvl="1">
              <a:lnSpc>
                <a:spcPct val="90000"/>
              </a:lnSpc>
              <a:buFont typeface="Calibri" panose="020F0502020204030204" pitchFamily="34" charset="0"/>
              <a:buChar char="‒"/>
            </a:pPr>
            <a:endParaRPr lang="en-US" altLang="en-US" sz="2200" dirty="0" smtClean="0">
              <a:latin typeface="Calibri" panose="020F0502020204030204" pitchFamily="34" charset="0"/>
            </a:endParaRPr>
          </a:p>
          <a:p>
            <a:pPr lvl="1">
              <a:lnSpc>
                <a:spcPct val="90000"/>
              </a:lnSpc>
              <a:buFont typeface="Calibri" panose="020F0502020204030204" pitchFamily="34" charset="0"/>
              <a:buChar char="‒"/>
            </a:pPr>
            <a:r>
              <a:rPr lang="en-US" altLang="en-US" sz="2200" dirty="0" smtClean="0">
                <a:latin typeface="Calibri" panose="020F0502020204030204" pitchFamily="34" charset="0"/>
              </a:rPr>
              <a:t>Inadequate pressure to effectively perfuse tissues.</a:t>
            </a:r>
          </a:p>
          <a:p>
            <a:pPr lvl="1">
              <a:lnSpc>
                <a:spcPct val="90000"/>
              </a:lnSpc>
              <a:buFont typeface="Calibri" panose="020F0502020204030204" pitchFamily="34" charset="0"/>
              <a:buChar char="‒"/>
            </a:pPr>
            <a:r>
              <a:rPr lang="en-US" altLang="en-US" sz="2200" dirty="0" smtClean="0">
                <a:latin typeface="Calibri" panose="020F0502020204030204" pitchFamily="34" charset="0"/>
              </a:rPr>
              <a:t>General medical consensus: ≤90/60</a:t>
            </a:r>
          </a:p>
          <a:p>
            <a:pPr lvl="1">
              <a:lnSpc>
                <a:spcPct val="90000"/>
              </a:lnSpc>
              <a:buFont typeface="Calibri" panose="020F0502020204030204" pitchFamily="34" charset="0"/>
              <a:buChar char="‒"/>
            </a:pPr>
            <a:r>
              <a:rPr lang="en-US" altLang="en-US" sz="2200" dirty="0" smtClean="0">
                <a:latin typeface="Calibri" panose="020F0502020204030204" pitchFamily="34" charset="0"/>
              </a:rPr>
              <a:t>Usually a mean arterial pressure (MAP) </a:t>
            </a:r>
            <a:r>
              <a:rPr lang="en-US" altLang="en-US" sz="2200" dirty="0">
                <a:latin typeface="Calibri" panose="020F0502020204030204" pitchFamily="34" charset="0"/>
              </a:rPr>
              <a:t>&lt;</a:t>
            </a:r>
            <a:r>
              <a:rPr lang="en-US" altLang="en-US" sz="2200" dirty="0" smtClean="0">
                <a:latin typeface="Calibri" panose="020F0502020204030204" pitchFamily="34" charset="0"/>
              </a:rPr>
              <a:t> 60 mmHg. </a:t>
            </a:r>
          </a:p>
          <a:p>
            <a:pPr lvl="2">
              <a:lnSpc>
                <a:spcPct val="90000"/>
              </a:lnSpc>
            </a:pPr>
            <a:r>
              <a:rPr lang="en-US" altLang="en-US" sz="2200" dirty="0">
                <a:latin typeface="Calibri" panose="020F0502020204030204" pitchFamily="34" charset="0"/>
              </a:rPr>
              <a:t>MAP= diastolic + </a:t>
            </a:r>
            <a:r>
              <a:rPr lang="en-US" altLang="en-US" sz="2200" dirty="0" smtClean="0">
                <a:latin typeface="Calibri" panose="020F0502020204030204" pitchFamily="34" charset="0"/>
              </a:rPr>
              <a:t>1/3(systolic-diastolic)</a:t>
            </a:r>
          </a:p>
          <a:p>
            <a:pPr lvl="3">
              <a:buFont typeface="Calibri" panose="020F0502020204030204" pitchFamily="34" charset="0"/>
              <a:buChar char="‒"/>
            </a:pPr>
            <a:r>
              <a:rPr lang="en-US" altLang="en-US" sz="2200" dirty="0" smtClean="0">
                <a:latin typeface="Calibri" panose="020F0502020204030204" pitchFamily="34" charset="0"/>
              </a:rPr>
              <a:t>Example</a:t>
            </a:r>
            <a:r>
              <a:rPr lang="en-US" altLang="en-US" sz="2200" dirty="0">
                <a:latin typeface="Calibri" panose="020F0502020204030204" pitchFamily="34" charset="0"/>
              </a:rPr>
              <a:t>: BP= </a:t>
            </a:r>
            <a:r>
              <a:rPr lang="en-US" altLang="en-US" sz="2200" dirty="0" smtClean="0">
                <a:latin typeface="Calibri" panose="020F0502020204030204" pitchFamily="34" charset="0"/>
              </a:rPr>
              <a:t>120/70</a:t>
            </a:r>
          </a:p>
          <a:p>
            <a:pPr lvl="3">
              <a:buFont typeface="Calibri" panose="020F0502020204030204" pitchFamily="34" charset="0"/>
              <a:buChar char="‒"/>
            </a:pPr>
            <a:r>
              <a:rPr lang="en-US" altLang="en-US" sz="2200" dirty="0" smtClean="0">
                <a:latin typeface="Calibri" panose="020F0502020204030204" pitchFamily="34" charset="0"/>
              </a:rPr>
              <a:t>MAP= 70 + 1/3(120-70)= 86.6</a:t>
            </a:r>
          </a:p>
          <a:p>
            <a:pPr>
              <a:lnSpc>
                <a:spcPct val="90000"/>
              </a:lnSpc>
            </a:pPr>
            <a:r>
              <a:rPr lang="en-US" altLang="en-US" sz="2200" dirty="0" smtClean="0">
                <a:latin typeface="Calibri" panose="020F0502020204030204" pitchFamily="34" charset="0"/>
              </a:rPr>
              <a:t>People </a:t>
            </a:r>
            <a:r>
              <a:rPr lang="en-US" altLang="en-US" sz="2200" dirty="0">
                <a:latin typeface="Calibri" panose="020F0502020204030204" pitchFamily="34" charset="0"/>
              </a:rPr>
              <a:t>who are chronically </a:t>
            </a:r>
            <a:r>
              <a:rPr lang="en-US" altLang="en-US" sz="2200" dirty="0" smtClean="0">
                <a:latin typeface="Calibri" panose="020F0502020204030204" pitchFamily="34" charset="0"/>
              </a:rPr>
              <a:t>hypertensive may experience hypotension..</a:t>
            </a:r>
          </a:p>
          <a:p>
            <a:pPr lvl="1">
              <a:buFont typeface="Calibri" panose="020F0502020204030204" pitchFamily="34" charset="0"/>
              <a:buChar char="‒"/>
            </a:pPr>
            <a:r>
              <a:rPr lang="en-US" altLang="en-US" sz="2200" dirty="0" smtClean="0">
                <a:latin typeface="Calibri" panose="020F0502020204030204" pitchFamily="34" charset="0"/>
              </a:rPr>
              <a:t>MAP &lt; 40 </a:t>
            </a:r>
            <a:r>
              <a:rPr lang="en-US" altLang="en-US" sz="2200" dirty="0">
                <a:latin typeface="Calibri" panose="020F0502020204030204" pitchFamily="34" charset="0"/>
              </a:rPr>
              <a:t>mmHg, even if the absolute value is still over 60</a:t>
            </a:r>
            <a:r>
              <a:rPr lang="en-US" altLang="en-US" sz="2200" dirty="0" smtClean="0">
                <a:latin typeface="Calibri" panose="020F0502020204030204" pitchFamily="34" charset="0"/>
              </a:rPr>
              <a:t>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091B8-E770-4CA4-99BC-F0D07A317631}" type="slidenum">
              <a:rPr lang="en-US" smtClean="0"/>
              <a:pPr/>
              <a:t>52</a:t>
            </a:fld>
            <a:endParaRPr lang="en-US" dirty="0"/>
          </a:p>
        </p:txBody>
      </p:sp>
      <p:sp>
        <p:nvSpPr>
          <p:cNvPr id="4" name="AutoShape 6" descr="data:image/jpeg;base64,/9j/4AAQSkZJRgABAQAAAQABAAD/2wCEAAkGBxQSERUUExQVFhUVGRkYGRYWFxYaGhgXHBcXFhUYGBgYICggGB0lHRoXIjEiJSkrLi4uFyAzODMsNygtLisBCgoKDg0OGxAQGiwkHyQsLC0sLCwsLCwsLCwsLCwsLCwsLCwsLCwsLCwsLCwsLCwsLCwsLCwsLCwsLCwsLCwsLP/AABEIAO8A0wMBIgACEQEDEQH/xAAbAAACAwEBAQAAAAAAAAAAAAAABAMFBgIBB//EAEMQAAIBAgQCBwQHBQcEAwAAAAECEQADBBIhMUFRBRMiMmFxgQZCkbEUI1JygpKhM2KiwfAHQ1OywtHhFXOT8TTD4//EABkBAQADAQEAAAAAAAAAAAAAAAABAgMEBf/EACIRAAICAgIDAQADAAAAAAAAAAABAhEDITFBBBJRIoGR8P/aAAwDAQACEQMRAD8A+40UUUAUUUUAUUUUAUUUUAUUUUAUUUUAUUUUAUUUUAV4xgSdhXtVN24H+scFlzZbNrQ5yCYaNiTBYE6BRm01gCxsYlHnI6tG+VgY84qWqjGWbnZe4UEEDNbBD2sxAkOxIuKDEgqoI1jSC/gr5YENGdDlaNiYBBE8CCDGsTE6UAxRRRQBRRRQBRRRQBRRRQBRRRQBRRUd68qCWMD+fAAcT4CgJKUvY9QSqguRvliF82Ok+Gp12pa9ea5zROQMO3mR3B4DXbUaihEAAAAAGwAgDyFZyyfDSMPpN9Pb/DPoyx+sVycbc4Ig8S5J+AX+dKjFqTChmPDKjQfJoyx4zFSCy779hfAgufCRovmCfQ61Cc2S1BE+Fx85g0FlaOyDroDtrETG/D0ExxDHZfiY/SuLNoKIUAAcB/WtD3AP60+NbIxZ11r/ALv61wcUw4KfKaXOLt8bieWdf96mtuCJUgjmCCP0oAbGt9iPE6/KvUultnHoB/Ova5e2DuPWp0Qd9WftN8a86r95vzGo+0NjmHI7/GpLd4HTY8jQk9Fv95vjVV0OrfVdo6Ye1lkA7z1sfC3Ppzq4qsv4V17gmGLoVIzIWMupViA6Ek6ZhuIgqGEWBG9cuFG1k3VuWz2zrcYlRaW3qBkgyYEBSdZYi4wuKBu3SQV1RNdpC5iZ/GB6VX/SLgYs1lLTEQbxGbT94JsPvPA51LjUVEFsyVi5cuTu6r2nB2EszLI2iRsaAsR0lbPdJfxtqzrI3GZQVkcpmp8PiFcSp2MEEEEHeCpgqdRoeYrOYbChnyuq5yG7YOqlcgIRY+qUZlylTMQTqSaf6MxZa4mbR2tMLnItbdVBHq1z4DlSiS5oooqAFFFFAFFFFAFFFFAR37oRSx2UE6b+nM1WIhJzvq59Qv7q8h48Y1pnpJ5KJzOY+SxHl2sp/CaVxF8IOZOw5/8AG3xA1JAOWR7pGsF2yWq7G3GuAi3lKCQxzESdOyIBka67cudNLgHcTdbIp90fz4ejZp/d2qO70fhlEQNImBAjyAy8OVFjfIc70Tr1g2NseGRj+uYT8KCj/wCK/oLY/wBM/rSwsLI6q7qNQhIAOhEACFI30gEkbjehuklXsuCH17IBJJETHjqNDzG4IJS9vpKUVyqGDhwdy587jx8JivFwdsai2k88on40v9LuN3LJA53DljzXU0fR7zd66EHK0g/zPPyrPfbLa6Q8BSFzF2+tUKQXB7WQZmC5TowWTExoeOvCvf8ApFo98Nd/7rM4/Kxyj0FMG7btwsonJZA08FonTDVontYlWMCQeTKyk84zAT6VLVebi3SFQzlYEsvuRqQTwJBiN4edqb6thsx9RNdEHa2c8lT0S146A71HmYbgHyP+9ei+OOnnpV6KgCy/vD9R/vUyOCJFc1w1vWRofn50BH0n2k6sb3ZSeSlSXb0UGPEiocazs/1SjNb3LEZSGAJtxuZAU8IOXU6imgQxAYdpTmHnBEqfIkeRIosWSGdiR2iIAGwAgTzPj5ctYJKmx1iggWWtEiOyetbKNlRmi3aA4SYHKrDBYHKvajMQBAJIRVnIqk6mJJLHUlidNAHaKA9w9091txx5imKTuLOo3GopmzczAH+powd0UUVBIUUUUAUUUp0jehcoMM/ZEbj7Teg184HGjAorZmZ/tGB91ZA+JzN5MK46OUMzXm2Hd+Egj0IPm7A7CDEnLabLplQxHCFMVIi5cOQpgB3A8usbSsobbZrPSSJ7Vo3DmbbgB/X68fLSuekLaKuiqPQcx/zT1oQoA5CsP7Qe0GPTpWzhbOED4d1E3mS4Vls2Zi69lQsDsnUz4itDNPZW+0F7JLKY8J+XI1Z9F9KX7tlWazc65DGZhlDL7pfNqp1IMjuliOY0OC6ARDmY5m5gQfzSSB4LlB4iurNtRZvKBlUBxpoNiDA4VSMKdtnZm8qM4ekY/wA9/wC/sSw91uy926ozCVtoIEESJLS9w+WXypnrmPdQ+b9kfDVviBXOBtgKSFAJZ5gAe+w151LevqglmCjbUxJ5DmfCsnyZLg46gnvuT4LKD9Dm/ijwqW1aVRCqFHJQB8qXa+7D6tPxXJQflgsfIhfOucNYLMy3mDkBT2QVTXMMpSTPd94nf4zFW6IcqVktpi1wskQFyseDGZAB45e1P343BiZ8QV3HwIqDFYwKIA28gBSaWRcUO7EZ9soBA1gSSDqdOW8eNdEVSo527djf/UZMIM0b6HTzjaoT0nLFDlzROQyGjnlIkjyqXBDJaAAkroQOLz2vidfI1PbuSSCIIjTfQzBB5aH4VNihMXH90MPwt8jFeHpJ07405wyj9dKsKKWKIbeLS4B+hB+Rpm1e1hvQ8/8Amq7E9FIxLLNtz79uASf3h3X/ABA1X38e+G0xIBsnQX0BCqeHWrqbf3gSv3dqmxRqKKUwuI2BMg91uYpuoAVzZOV44N866ri8NNNxqPMUA5RXNt5APOuqgkKKKKAUxeIdTCqNu8x+QA1+IpG8xUNcYliBqdoWdco4AamNzG50qt9uPaFsJkCoGZw0Mx7K5Y3A1bccRWOXA47HkF83V7gv2LY4gqgHa8DB86ykm+eDSLS45NZd9o7bubdhkchZLalYmOzGj77gwJG9WfQVzrLBtnvDnxPvHzzdrwDpzqi6O9i7duCbtw3PtLCgDiApB0PiT4RVva6P6rtWmMjgcmvmQBmP3jqNJBhlRlFcCUZMuMDf0yNoy6a8Rw/rwNN1VLi7dwdvsMNydIPmdp5GCY2jWmBhW0i4Y8OI8Na1MybFYgKPE7D+v6NI4w9XYIOpfTKN4OhA8Y0HNiBxr1r9q1JnO0xprB5TsD5mTwnakjcZn6y7oNMi6kzrICjUwIMRJmSBAVKydEpWe2bd0qASLempEM5O5MnsrrPBt966W1btGd3PE5nuEcQN2I8BoK7QvcOn1ajjoXPkNVX1nyFNWrKpMDfcmSTyljqfWqLG3yaPIlwQQ7cOrHMwW9ANB5knyqJ8OqgxOpkknUnmf64U4x4n4VV4zFSwSQGaYzEAADc76xpp4itYxUeDJycuTjBhOuIIBbKCs6xqcx/y0/8ARh4gTOUbTMzzGusDSoLgSz1YkCXjUjM5YFT5nUE8gOQp2gI3sgmQSDxIO/mDoa9t2wu3HckyT6mu6KAKKKKAK8dAQQQCCIIOoI4gjjQzACSQBzOlCOCJBBHMGaAyN5v+nXIktgnYDmcM51Gv+GeHL567B4jMIJnkeY4GleksGt1GVlzAgqy/aU7r58QeBA8azHstiWtO+EdszWYa2327JjKfQED18KsiGbwUVFaeQCKlqAe4M7ryP6HUUxSlsxcH7wj1GtN0YQUUUVBIh0lg0co7IrMk5SwByzEkTsdBrUN26FEsQBzJA+dWGIsBxBmN9CR+o1pRMMi3CVUAwBMa8d23NUeP2dl1OkRW7gYSpBHMGa6qS9hkbVhr9oSGj7wg0vZwz5QRcOvB1DADhtlPxJqjxPossi7PbloNuNRsdiPIjUelJ3sDZXVhvtqxYnw94nyps2HJguAP3Fg/Fi3yqazh1XYancmSx82OpqY45fSJTXwrnwpMMq5Mp0Z+05BBWACTAg8TpHdpzqAg01dtMx1J9eA4wIHhUt73RzPy1qHF3oZfAE/yrVRSMnJskuXFRfKqa90mbjFbcyNSx0VB9pz8hufASQtirzXmYBsltO/cOw0mFnQtBHgJ1nYzWrKKgzApaB7Nsgl7jH3rg7zE8E34trouU8tcGsMd7ZRYz2gxAw63zbYB3W3atliHvMw7JA9xZBgGSRrpsdCV6tAhAe84zGSYXcSWGoUagRBYzEakU3tAs/WXtbok4eypE2jBm6TrmuAAmdVGXQHKWph+mLdq4lm5dVblyC95gQhuSAbanuq2wCsRAKxm1qI5NEvHsnt2VYkAq1xRlMQCwAkoQNEbUsIiZPLNVv0fiswyt3gPzD7X+44HzFI9JYL+9UdtBOnvKNSvrw5GDwqK7gS1xWDdldRBIPPSOZgzOwiNSausqeijxtbL6ikbeLZdGGYfaG/qv+3woTEIwm1dUZtQG1Gus5SQw9CBVyo9SeP6SS0NTLcFG/hPL+omq3GtczBXxVtARw7PEDedNSIBOtLrg7amAWuPzIIHmEHab/KfGgE8RjTdcl2AjZZ28Ndvnz5Dmzfu21uXrcOtuQQoJbRFeWA76mY0ErE6yctsmHyjuv8Akf8AXSlej7JR81pu2uly2TpeSdLiMe7cE+UkggZg4jJ+VaZOP9OmW+ExnbCtANwaEd14Eh0Piu43EDcEMcx7WXBYvYbGJ3UfI0cbVzMYPkRdEcJFXxRSpKAtbntWxIe241zWxurDfL6rro1B7WWj9CuqTnUgvbuCIJzpcKsBs0C5toZOx0rOGS9MvPHW0bTBtlbLwOop4VnPZ/EG5g7Fzc9WhPmAA1aNTIBrdmRxd0Knkw+B0NO0liB2TTinSoYPaKKKgkKUb9o3kP503St79oPFfkalEM4xBhW8q7QQAPCo8X3D/XEVLToEQ3Ne14m1e0II3748AT/KqvpI9v8AD/OmUxc33QL3AATOwKq0keJaAP3SdIqv6Yv5Zf7Ib9BP8qiXBaPJ70ZZ+oByhjmd1nQE5myGYMaZdYrh+sk9WA97u9Y4ItWhxCjdvJdyIZlgRYYSzkton2VVfgAKR6WuKWFtnygI1xgCskCIWGBzKe3Ij3da4uzs6K76ILhRUAxDNc7V5yAisoYsUAB7Qy5JElcxAOkCy6Q6GYy2Syxbvdkww5XFIbrBvwBE6ESa4AK2rYB7S65xGl3UXNNty4I8SKbw3TT6B7UnnbKwfNbhGXylvOtIpGUpU6K3orBBXKhGthQPq16y0g10y2hcKkGDqABoRJIIF3lqrxYLX+sdrqoUKpZEZgZXOwNkZguizLkTl7vHtrRPcW8DwZ7rBR6FmJ8ivqKo+dGkeNkvSBgZFPbeQvgPefyUH4kDjQmGAAUDQAADwGgFR2MJcty2YXmMZi4CsY4KV7IUawsDcy0kktWsUpB90rqytoV8T4aHUaGNCasptFXBMTfo8Zw4MRGgHEEx+jOD94bRUF03yOwMi7gMXJM7nKrLlneJO+oBqyGOtf4ia7dpdfLnUF7pBrc9ZauED37Sm4D+BZuA+AUjxNHkkFjiJYW1czDrLKMD76gAjzViSR4g+nGor/R9u22/UsSWS8sb6kC4u2kkZuI0J1g92/afD3LtpLdxiznLkNu6pMic0Mo1BXjwzcqb6QX6wFh2Rl327JJb4oz/AJahyl2Sox6OEFyR1gCXtFF1ATbuDgHXdfI7Fuyxk0r7X4bN0fiNArZesbKZ1Qh21gTIUiYE0x0FcKk2jOiyATsVYrcVRwAHVGNvrNKs8TYFxGQ7OpU+RBB+dVumWq0U/sU4+hWDupWG8DmZSa0+F7scpFYT+y7FzhDbfvW3ZSPMBj+pb4Vt8AdGHI/+q7lwcT5GLvdPkansHsr5D5VA+x8jU+G7i+Q+VOgSUUUVBIUvjBs3I/odDTFc3EkEc6ICmIHZbyroGRPhXNoyIO40PyrnDnsxxEj4VYg9TYUPsdhpudh5+FCbCvLygqQwkEQRzHEGoIKfoXUNd+2oEGS0q1wFnbiSTtAA0HClekFzlU+3cH5R2n/gDDzIrzpPGi0GChtBoJ1ZiSdSdyWPxNKdGXGt3S18gjLlV1nKJM3CwMlNlg6gAGSJrLLI3xY29l9isQEEnUnQDmYJ3OgEAkk7AVBicMBYfPDNcjMdxLQoyzwAIjyncmj6QDfUDtEWywAIg5zAMk8AjejVNjEy2DPuAMY/dIYx4aVXHGo2TklcqOMBqhB4PcB/8jfPQ+tTLYUGQBXIsQ5YGM3eXgSBAbwMACeIA5Cpq5zehfFWiYZO+swDswMZkPKYGvAgbiQZMPeDrI8iDuDxBHAipKUxAyOLg94qjjnJCo3mGIHkTyEAN1XdNYHrVUgsrI2YNby5wII7OcFTBytBBByjSYqxoonQasbs30uqSpDDYjlzDA6g+B1qj6Rwy2XC2recXTL2VZRlygAXUDEBQIUESPdIggy5dwqMZZFYjiVBI9TSOItdWewAin7IAk+MbmtPa9GTXrsgtYB3mbfVidM9xrjHnIRgB+c+VR4jo1LahM75NWIDFQJy2jGXtRD7EnambeJYcZ89amxNnrVBHEZSDwEMDHqQfw1V2iYyUirw2DAKlFVLgiDAnMA6uGO5DdSZn7ZO+tXPR+OW6pI0KnKy8VYAEqSN9xr417ibq2bbMdlBPiSSSAOZLGAOJNUuCuOgAtgCVAZ7gOr5ixZbYM6l37xB20NOUaKLb0VXTtg4Nji7Ig27mS+g0W5adptPH2hmCZvPlWgxF1blkXFYAXBAZtFy3MoBbhEGfAgHhVb0n0Yt9HW4SzOuXO0EqdchUAQsEzoBR/Z70gXwy220exc6thyEmPhqv4a6MT6Ms+L12bNb+ZCYIOoIO4I0I00Pnxp2yIUeQ+VUvRVhksBGEGYHqZPoDIH7oXyq9rU5goooqCQooooBS6Mr+DfMVGNH8G+YpvEW8yxx3HnwpRhnXkR+hFWRB7b2qLFPC11ZeZ/rXjSXSd3SoeiYq2Z3H9u/bHAS58lIy/xFT6GnKTwXaa4/M5B5JIP8RcfhFN1yyds9bFGoi6lbFxXUqhd1Qz3WBMtpwbKGIIgk7ztWivOrqVYMFcFZIgaiPTfjFZy2FuYgJI7GWfAvPwOVT6Oa0dpl6szAUSCOCjWQfStsfBweQ176I8FcLW1J70Q3gw0cejAipqUwwKNlb+8AcffgdavxhvGX5VJjLJdcvAkZvFN2HqNPImuaUadGsXashUte1BK2uGUwzjnm3ReUanQyBoeMffErbGsPbzR7vbUqPEkgafZzHlNhST2ChGRwqPcEgrmg3DEoZEEuwJmdzULbD0hq8zASoBPImNOMGDr/AFIrnD4gODEgjRlOjKeRH89juCRU+K6OKW2YXnlQW7fV5dBPahRp5QaUv2S0OnZuAaTxG5RvA/odamUHHkiM1LgZrwioPpU286qSdsp3DZspDRMQdzrsTTFVLEJwqcvnUqrGgr2l7xuElUGUfbMH8iiZPDtRHI7EKSEuknNwtZUSCVBIMN2e3cIJ5DqxPN/ClMO5K9oQw0YcmGh9OI8CKewOHb9pby5CIQNmkrJY3M4J1cnNsZGUnWkMfeFvEhHe2HvLItqZaUHeM6mV02H7Ljw09JJE4sq9qJazmHf6L0qvC3ix6dYNPnHrdNaOqL2zwZfD9YvfsEXVI3AHf/ST5qKmDpm2aHtA+hWTLKOXa+G361YVn/ZTpAYiyl/7YGnIjRh+afhWgrpPLoKKKKAKKKKAKUurlaeDfof+abri6gYEHjUoFfiRlOcbe8P51QdN4uFJGvIczso9TA9avsRchSrbjfx5GsjfGa8q+6vbI8u5/EZ/AarkejXBG5DOGs5EVd4AE8zxPmTr61IzACToBufCiqL21xvVYRgDDXfqx5GS/wDAG9SK5krZ6cmoqxL2Ks3MRdxOKGYC44C6aaarI5quQeprX4vFXwyxhrbNIl2cDsg65Rlmd/KpPY3BCxhbds6OFzMP3m7R84mPSrm/hww8Rsa6kqPHk7dil5kupo4UjtA6SjDYkHbkRxBI2NLdFdKW8QrZGVmQ5XCsGAbwPFTuDxHjIE9/oy1dBDopPFWEj4HcUi/Rotx1QFsrsUUADmCo0KniPXQgEZ5YWaY50WtIdIWQG61lV1CwwYA5Vkkus7b9ocQB9mCWeko0ujIftf3Z/F7vk0cgTvTGNuRaYgA9kwODE6KPUkD1rmpo6bTFsFbVweyVQEAWyzZcw7/YDZNG00G6E66VYVxZt5VC7wAJ5+Nd1DdhKiO3ZAZmHvQSOEgRPmQFH4RUlFRX8QqRmOp2AksfuqNW9BQEtI3rnWHIASkkORHbjvIs6RwY/hGpOX0lrhIIZUG6rGc+DMDC/dUltRqNjPfuIioy9kDRYXSI7uURG3hBX0rfHi7ZjPJ0ib6QAYbsTtJEGN4INZD+0LEL9GN9Yz2Llo2m5vm7ag8VKzI8Kk9q+lclgvPbJAtAjvNmXMQs90KI9eZrnEezbXUtXMW7uVUEWAFW2rkAkZVEnXma3MVyN4PEi7bW4sw4Bg7ieB5EbHyqZlBEHUHceFJYQZLjWz73bHgdnHyPq1O1ytUz14ytWVv9nN/qLmIwTH9m2e3PFDH8ih82NfRbZkV8q6cufRsXhsYO7PVXPumSD8C/qFr6fhnn1reDtHm5oesqGKKKKuYhRRRQBRRRQFL05zG4/UcqzPR/azXDu7EDwVSVA+OY/irXdIYckbVmL+Ge1OVcyyTlOjCSS2U7NJJMGInfllkTZ2ePKKJKQ6W6HtYjL1gMoZUgxBMTp3W2G4NT28ahgGVJ2D6SeQOzehNM1jtHZqSE/rl2K3B6ow+asfyimLPtG1vS5K/9wZfTPqhPgGruirrI0Yz8eEizTpW20TKngY/qRTC4pW3I8xNZk9HJuk2zztnKJ5le6x8wa9Xrk7rK48ZRviJVj6LWqyrs5peJJcGguWFbukz4CqjFdHZe4HWCGGWQuYMGUsimG1A3qBuncg+sUp4uCB+dZT+Ka4OMu3WVUUqGMBrhZVkg5Rr2tWhQYjtCpfozL0yRLXA467cDfV25Vspl3XgCDl6sxIIO5pgm8RoLSnzZ9fgtU/s+14Dr7tl7Vp1E5skrBlGYK7EDtNJ4aToCRf3boVSx2UE6b6cvGuWUaZvF2jB9BdPYrFp11y9atIrQ1i2mUt2QYNxmLLvuI1FarC9K2VQtbTfdpGvizkyY8aTw3sNbsITmZmvXELoQkKWcdYtsgAgBS0GSeyDVPi+ibTWGcgkZTcCmCANXC6idBpqZrp1HoyhCWS9mu6L6QS5ZRrZDgjXKynX3jJMHWdZ1mqX2n6RT6Petq4NzK7ZUaWzmerVAupOYg6cia4s9E2VGUW1yjYNLAeQaQKbRQogAAcgIHwFVeU2XiPtmf9nQRbt3Hw5OIA1e4rFxBOU/XEAGI2q3v3sRcMkgDhLag8yFBB/NTVFUeSRsvGgissdFEOrtcJKmRAjgQZktwJHDerOiuL15UGZ2CrzYgD4mqN2bJKK0K9N4Dr7Fy3xYdmeDjtIfzAVZ/wBnXSnX4K2T3rf1bTv2QMs/hK+s1nsT7QK8phA2IunQdWpZVPBmYaEDw/TetR7A+zrYPDZbh+sds7CZy6BQJ4mBr4mtsaZxeTKLao1FFFFanIFFFFAFFFFAFR3LCtuKkooCjx/QIMlI13U7H0OlUj9FMv7Msse7uvlkOw+6RW3qG9hw2ux5/wC/OocU+S8cko8GIN5176SPtJr6lD2h5DNUljEK/dYGNxxHmNx61pMRgx76/iG3rxFVeM6CV9RBjY8R5MNRWbxfDph5X0ToqG5g71vZsw5P8g41HmQ1cfTI/aKU8TqnnnGgH3orNxaOqOWMuDrHgm1cjfI0ecGKluLmXcidiNxxBHiNCPKvVII01B4jYioejz9VbnfKs+cAGqlzRdA44N2WgFwzhf3gcuIUTqQHOaTwuioMVhhau21E9RPWMoE9VkIygR7mcqY93Ifd7lVbHa5EHrUIEkXEUq8Ddi1rN2dj1cHetR0YGYtcdQrNCgAgjIswQRuCxdgd8rLIB0HSqkrPKyRcJNCftFe7AynXJcdSNiSnVJ/FdU+lUbWwRl4ER6bU703aCsyr3Wa2uXgrDPffKOAOW1I2+JlOs8r2dfiL8ti3RlwtZtk7lFnzgZv1mmqy+AxGJu4i9hbT2rQtM7Z2Vncqz5xlWcogOBr4VosJ7Drd1xN6/iOas2S3+RIFQsbeyZeTGOuxLGdP4e0Ya6ub7Ky7flSTRZxWKvf/AB8FdI+3fIsrHMAyzD0FbXoroLD4cRZs208VUA/Hc1ZVdY0YS8qb40Yex7KY27+3xSWhxTDW9Y/7lySD5CrLBewmDQhnRr7j38Q7XD8G7P6VpqKukkYSnKXLI7FhUGVFVQOCgAfAVJRRUlQooooAooooAooooAooooAooooAqF8Mp1iDzGlTUUAo+EPMH7w/mKRxHRROyj0MVc0UC1wYXG9DshlRkJ1lSBJ5kd1j5g1F0ZPVwdwzg/8AkblWq6TXSsxhu9cHJ/miN8yaxyI7/Hk3yTPO695SGX7wMifA7HwJrSdB4gMmVdgAyg7i20lARwykMkb/AFdZypsBjepLE7IGeB/hsR1oAH2bmR5PC48UxvdDyoWvY66TfNcB5m6x/Mtq2fy2z8aXrrELFwqd7a27U88qBifi7VzVJv8ARrgVY0UXREW+mzP99a/0/wD41uLnTLJcZOouMqx27YLbqrbRpqY0J2+GC6Vfq+ksFc+0chPhmC//AGmtbe6RSzinZmvtEHq0DMv7NQSVBiI11gk7DSTtB6OLOqmxuz7S54y4e8xmGC5WyGCTmg9nYaHXtARMgPdG9JNdYhrFy3AmW2mRK+etZW5h7YIIN5PrOsJ6sQEa414WxDArAuspOoPWeK1b+zK2uvu9X12bJbzdbH2QqkGSZIQkxvInUVcwNJRRRQBRRRQBRRRQBRRRQBRRRQBRRRQBRRRQBRRRQBRRRQFf0kulZQaXrg8EPqS6n/KK2GOWQaymKskXgY0KNJ8Qy5Z/M3wNZZDs8Z7Pa5KS9sTE3EE8CrMFdT95Sy+ZHGK7iubiSCDxEVknTOyUfaLQLczFm+2zsPusxK/wxXtQYA/VW/uL/lFPWsI7bKacshVGKMz7XWSRYde8l3/SzfNFr6ZhXkTwNUY9ny8Z4ABBj+vAmtBZtBQAOAAraCaWzg8iUXLRJRRRWhzhRRRQBRRRQBRRRQBRRRQBRRRQBRRRQBRRRQBSdy6wYiRqREidIEnQjSSo/wDejlR3bIbeSOUmD5jY0BEMTE5p0J1jkVH+qucRdIYANEg6EcoO0TtPEcanNgePH3m4wTx02FBsiZ14cTGm2m1ARm4NQZYruTGsBTP6ioz1fFPPQaaEnz24cxU/0dfHaNztvz8BPOhrAM7679puUcD4/HXehKbQjfw6BiIHdYxGx3G3D/ahsHanunePXU8/D5U+1kEk6yRG5HyOn/vnR1Imdd53PKP5n41FIn3l9E7Nu0olUAAE7aiADHLY09bIjTxHwMVytkDn+ZuQHE66AV1bQKIG3mT47nepohtvk6ooooQFFFFAFFFFAFFFFAFFFFAf/9k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1032" name="Picture 8" descr="https://encrypted-tbn3.gstatic.com/images?q=tbn:ANd9GcQDjKdkow3vNaLjHrSj1dhurcZ2wJGeddunzJYBjyuCsgSzqGU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0480" y="2895529"/>
            <a:ext cx="2873991" cy="2627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407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Calibri Light" panose="020F0302020204030204" pitchFamily="34" charset="0"/>
              </a:rPr>
              <a:t>Orthostatic Hypotension: Testing</a:t>
            </a:r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6197600" y="1673352"/>
            <a:ext cx="6276454" cy="4718304"/>
          </a:xfrm>
        </p:spPr>
        <p:txBody>
          <a:bodyPr/>
          <a:lstStyle/>
          <a:p>
            <a:pPr marL="457200" indent="-457200">
              <a:spcBef>
                <a:spcPts val="200"/>
              </a:spcBef>
              <a:buFont typeface="+mj-lt"/>
              <a:buAutoNum type="arabicPeriod"/>
            </a:pPr>
            <a:r>
              <a:rPr lang="en-US" sz="2200" dirty="0" smtClean="0">
                <a:latin typeface="Calibri" panose="020F0502020204030204" pitchFamily="34" charset="0"/>
              </a:rPr>
              <a:t>Have </a:t>
            </a:r>
            <a:r>
              <a:rPr lang="en-US" sz="2200" dirty="0">
                <a:latin typeface="Calibri" panose="020F0502020204030204" pitchFamily="34" charset="0"/>
              </a:rPr>
              <a:t>the patient lie down for 5 minutes. </a:t>
            </a:r>
            <a:endParaRPr lang="en-US" sz="2200" dirty="0" smtClean="0">
              <a:latin typeface="Calibri" panose="020F0502020204030204" pitchFamily="34" charset="0"/>
            </a:endParaRPr>
          </a:p>
          <a:p>
            <a:pPr marL="457200" indent="-457200">
              <a:spcBef>
                <a:spcPts val="200"/>
              </a:spcBef>
              <a:buFont typeface="+mj-lt"/>
              <a:buAutoNum type="arabicPeriod"/>
            </a:pPr>
            <a:r>
              <a:rPr lang="en-US" sz="2200" dirty="0" smtClean="0">
                <a:latin typeface="Calibri" panose="020F0502020204030204" pitchFamily="34" charset="0"/>
              </a:rPr>
              <a:t>Measure </a:t>
            </a:r>
            <a:r>
              <a:rPr lang="en-US" sz="2200" dirty="0">
                <a:latin typeface="Calibri" panose="020F0502020204030204" pitchFamily="34" charset="0"/>
              </a:rPr>
              <a:t>blood pressure and pulse rate. </a:t>
            </a:r>
            <a:endParaRPr lang="en-US" sz="2200" dirty="0" smtClean="0">
              <a:latin typeface="Calibri" panose="020F0502020204030204" pitchFamily="34" charset="0"/>
            </a:endParaRPr>
          </a:p>
          <a:p>
            <a:pPr marL="457200" indent="-457200">
              <a:spcBef>
                <a:spcPts val="200"/>
              </a:spcBef>
              <a:buFont typeface="+mj-lt"/>
              <a:buAutoNum type="arabicPeriod"/>
            </a:pPr>
            <a:r>
              <a:rPr lang="en-US" sz="2200" dirty="0" smtClean="0">
                <a:latin typeface="Calibri" panose="020F0502020204030204" pitchFamily="34" charset="0"/>
              </a:rPr>
              <a:t>Have </a:t>
            </a:r>
            <a:r>
              <a:rPr lang="en-US" sz="2200" dirty="0">
                <a:latin typeface="Calibri" panose="020F0502020204030204" pitchFamily="34" charset="0"/>
              </a:rPr>
              <a:t>the patient stand. </a:t>
            </a:r>
            <a:endParaRPr lang="en-US" sz="2200" dirty="0" smtClean="0">
              <a:latin typeface="Calibri" panose="020F0502020204030204" pitchFamily="34" charset="0"/>
            </a:endParaRPr>
          </a:p>
          <a:p>
            <a:pPr marL="457200" indent="-457200">
              <a:spcBef>
                <a:spcPts val="200"/>
              </a:spcBef>
              <a:buFont typeface="+mj-lt"/>
              <a:buAutoNum type="arabicPeriod"/>
            </a:pPr>
            <a:r>
              <a:rPr lang="en-US" sz="2200" dirty="0" smtClean="0">
                <a:latin typeface="Calibri" panose="020F0502020204030204" pitchFamily="34" charset="0"/>
              </a:rPr>
              <a:t>Repeat </a:t>
            </a:r>
            <a:r>
              <a:rPr lang="en-US" sz="2200" dirty="0">
                <a:latin typeface="Calibri" panose="020F0502020204030204" pitchFamily="34" charset="0"/>
              </a:rPr>
              <a:t>blood pressure and pulse rate measurements after standing 1 and 3 minutes. </a:t>
            </a:r>
          </a:p>
          <a:p>
            <a:pPr marL="457200" indent="-457200">
              <a:buFont typeface="+mj-lt"/>
              <a:buAutoNum type="arabicPeriod"/>
            </a:pPr>
            <a:endParaRPr lang="en-US" sz="2200" dirty="0">
              <a:latin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53</a:t>
            </a:fld>
            <a:endParaRPr lang="en-US" dirty="0"/>
          </a:p>
        </p:txBody>
      </p:sp>
      <p:pic>
        <p:nvPicPr>
          <p:cNvPr id="9" name="Picture 4" descr="http://4.bp.blogspot.com/_e-mPA_6ZQyg/Rr1eMUITI2I/AAAAAAAADDA/sSu9EcwGjB4/s400/hypotension.gif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470" y="1673352"/>
            <a:ext cx="5923130" cy="45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3340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>
                <a:latin typeface="Calibri Light" panose="020F0302020204030204" pitchFamily="34" charset="0"/>
              </a:rPr>
              <a:t>Lymphatic System:</a:t>
            </a:r>
            <a:br>
              <a:rPr lang="en-US" dirty="0" smtClean="0">
                <a:latin typeface="Calibri Light" panose="020F0302020204030204" pitchFamily="34" charset="0"/>
              </a:rPr>
            </a:br>
            <a:r>
              <a:rPr lang="en-US" dirty="0" smtClean="0">
                <a:latin typeface="Calibri Light" panose="020F0302020204030204" pitchFamily="34" charset="0"/>
              </a:rPr>
              <a:t>Body’s Defense Mechanism Against Foreign Invaders</a:t>
            </a:r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37319" y="1709928"/>
            <a:ext cx="7042246" cy="4767072"/>
          </a:xfrm>
        </p:spPr>
        <p:txBody>
          <a:bodyPr>
            <a:normAutofit/>
          </a:bodyPr>
          <a:lstStyle/>
          <a:p>
            <a:pPr lvl="1"/>
            <a:r>
              <a:rPr lang="en-US" sz="2200" dirty="0" smtClean="0">
                <a:latin typeface="Calibri" panose="020F0502020204030204" pitchFamily="34" charset="0"/>
              </a:rPr>
              <a:t>Most interstitial fluid reabsorbed into capillaries. </a:t>
            </a:r>
          </a:p>
          <a:p>
            <a:pPr lvl="1"/>
            <a:r>
              <a:rPr lang="en-US" sz="2200" b="1" dirty="0" smtClean="0">
                <a:latin typeface="Calibri" panose="020F0502020204030204" pitchFamily="34" charset="0"/>
              </a:rPr>
              <a:t>Lymphatic ducts </a:t>
            </a:r>
            <a:r>
              <a:rPr lang="en-US" sz="2200" dirty="0" smtClean="0">
                <a:latin typeface="Calibri" panose="020F0502020204030204" pitchFamily="34" charset="0"/>
              </a:rPr>
              <a:t>picks up remaining interstitial fluid.</a:t>
            </a:r>
          </a:p>
          <a:p>
            <a:pPr lvl="1"/>
            <a:r>
              <a:rPr lang="en-US" sz="2200" dirty="0" smtClean="0">
                <a:latin typeface="Calibri" panose="020F0502020204030204" pitchFamily="34" charset="0"/>
              </a:rPr>
              <a:t>Pathogens are filtered out through </a:t>
            </a:r>
            <a:r>
              <a:rPr lang="en-US" sz="2200" b="1" dirty="0" smtClean="0">
                <a:latin typeface="Calibri" panose="020F0502020204030204" pitchFamily="34" charset="0"/>
              </a:rPr>
              <a:t>lymph nodes</a:t>
            </a:r>
            <a:r>
              <a:rPr lang="en-US" sz="2200" dirty="0" smtClean="0">
                <a:latin typeface="Calibri" panose="020F0502020204030204" pitchFamily="34" charset="0"/>
              </a:rPr>
              <a:t>.</a:t>
            </a:r>
          </a:p>
          <a:p>
            <a:pPr lvl="2">
              <a:buFont typeface="Calibri" panose="020F0502020204030204" pitchFamily="34" charset="0"/>
              <a:buChar char="−"/>
            </a:pPr>
            <a:r>
              <a:rPr lang="en-US" sz="2200" dirty="0">
                <a:latin typeface="Calibri" panose="020F0502020204030204" pitchFamily="34" charset="0"/>
              </a:rPr>
              <a:t>C</a:t>
            </a:r>
            <a:r>
              <a:rPr lang="en-US" sz="2200" dirty="0" smtClean="0">
                <a:latin typeface="Calibri" panose="020F0502020204030204" pitchFamily="34" charset="0"/>
              </a:rPr>
              <a:t>ontain lymphocytes and macrophages responding to pathogens.</a:t>
            </a:r>
          </a:p>
          <a:p>
            <a:pPr lvl="1"/>
            <a:r>
              <a:rPr lang="en-US" sz="2200" b="1" dirty="0" smtClean="0">
                <a:latin typeface="Calibri" panose="020F0502020204030204" pitchFamily="34" charset="0"/>
              </a:rPr>
              <a:t>Lymph</a:t>
            </a:r>
          </a:p>
          <a:p>
            <a:pPr lvl="2">
              <a:buFont typeface="Arial" panose="020B0604020202020204" pitchFamily="34" charset="0"/>
              <a:buChar char="−"/>
            </a:pPr>
            <a:r>
              <a:rPr lang="en-US" sz="2200" dirty="0" smtClean="0">
                <a:latin typeface="Calibri" panose="020F0502020204030204" pitchFamily="34" charset="0"/>
              </a:rPr>
              <a:t>Clear fluid in lymphatic vessels. </a:t>
            </a:r>
          </a:p>
          <a:p>
            <a:pPr lvl="1"/>
            <a:r>
              <a:rPr lang="en-US" sz="2200" b="1" dirty="0" smtClean="0">
                <a:latin typeface="Calibri" panose="020F0502020204030204" pitchFamily="34" charset="0"/>
              </a:rPr>
              <a:t>Subclavian veins</a:t>
            </a:r>
          </a:p>
          <a:p>
            <a:pPr lvl="2">
              <a:buFont typeface="Arial" panose="020B0604020202020204" pitchFamily="34" charset="0"/>
              <a:buChar char="−"/>
            </a:pPr>
            <a:r>
              <a:rPr lang="en-US" sz="2200" dirty="0" smtClean="0">
                <a:latin typeface="Calibri" panose="020F0502020204030204" pitchFamily="34" charset="0"/>
              </a:rPr>
              <a:t>Return lymph into heart.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54</a:t>
            </a:fld>
            <a:endParaRPr lang="en-US" dirty="0"/>
          </a:p>
        </p:txBody>
      </p:sp>
      <p:pic>
        <p:nvPicPr>
          <p:cNvPr id="7" name="Content Placeholder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1744" y="1524000"/>
            <a:ext cx="4949922" cy="5204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780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A05D2-91FD-433F-895C-A6A869341A83}" type="slidenum">
              <a:rPr lang="en-US" smtClean="0"/>
              <a:pPr/>
              <a:t>55</a:t>
            </a:fld>
            <a:endParaRPr lang="en-US" dirty="0"/>
          </a:p>
        </p:txBody>
      </p:sp>
      <p:sp>
        <p:nvSpPr>
          <p:cNvPr id="10" name="Content Placeholder 3"/>
          <p:cNvSpPr>
            <a:spLocks noGrp="1"/>
          </p:cNvSpPr>
          <p:nvPr>
            <p:ph sz="half" idx="2"/>
          </p:nvPr>
        </p:nvSpPr>
        <p:spPr>
          <a:xfrm>
            <a:off x="6391323" y="2662238"/>
            <a:ext cx="5936776" cy="1243099"/>
          </a:xfrm>
        </p:spPr>
        <p:txBody>
          <a:bodyPr>
            <a:noAutofit/>
          </a:bodyPr>
          <a:lstStyle/>
          <a:p>
            <a:pPr marL="731520" lvl="1" indent="-457200">
              <a:spcBef>
                <a:spcPts val="200"/>
              </a:spcBef>
              <a:buFont typeface="+mj-lt"/>
              <a:buAutoNum type="arabicPeriod"/>
            </a:pPr>
            <a:r>
              <a:rPr lang="en-US" sz="2200" dirty="0" smtClean="0">
                <a:latin typeface="Calibri" panose="020F0502020204030204" pitchFamily="34" charset="0"/>
              </a:rPr>
              <a:t>Drains excess fluid from tissues to blood. </a:t>
            </a:r>
          </a:p>
          <a:p>
            <a:pPr marL="731520" lvl="1" indent="-457200">
              <a:spcBef>
                <a:spcPts val="200"/>
              </a:spcBef>
              <a:buFont typeface="+mj-lt"/>
              <a:buAutoNum type="arabicPeriod"/>
            </a:pPr>
            <a:r>
              <a:rPr lang="en-US" sz="2200" dirty="0" smtClean="0">
                <a:latin typeface="Calibri" panose="020F0502020204030204" pitchFamily="34" charset="0"/>
              </a:rPr>
              <a:t>Transports lipids and lipid soluble vitamins reabsorbed in GI tract to bloodstream.</a:t>
            </a:r>
          </a:p>
          <a:p>
            <a:pPr marL="731520" lvl="1" indent="-457200">
              <a:spcBef>
                <a:spcPts val="200"/>
              </a:spcBef>
              <a:buFont typeface="+mj-lt"/>
              <a:buAutoNum type="arabicPeriod"/>
            </a:pPr>
            <a:r>
              <a:rPr lang="en-US" sz="2200" dirty="0" smtClean="0">
                <a:latin typeface="Calibri" panose="020F0502020204030204" pitchFamily="34" charset="0"/>
              </a:rPr>
              <a:t>Facilitating immune response</a:t>
            </a:r>
            <a:r>
              <a:rPr lang="en-US" sz="2200" b="1" dirty="0" smtClean="0">
                <a:latin typeface="Calibri" panose="020F0502020204030204" pitchFamily="34" charset="0"/>
              </a:rPr>
              <a:t>. </a:t>
            </a:r>
            <a:endParaRPr lang="en-US" sz="2200" b="1" dirty="0"/>
          </a:p>
        </p:txBody>
      </p:sp>
      <p:pic>
        <p:nvPicPr>
          <p:cNvPr id="6" name="Picture 2" descr="C:\Users\Jill\Downloads\ImageCollection-Labeled(1)\Chapter23\0230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4967" y="1033287"/>
            <a:ext cx="6023211" cy="5697713"/>
          </a:xfrm>
          <a:prstGeom prst="rect">
            <a:avLst/>
          </a:prstGeom>
          <a:noFill/>
        </p:spPr>
      </p:pic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533400"/>
            <a:ext cx="10972800" cy="9906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dirty="0" smtClean="0">
                <a:latin typeface="Calibri Light" panose="020F0302020204030204" pitchFamily="34" charset="0"/>
              </a:rPr>
              <a:t>Lymphatic System: Three Major Functions</a:t>
            </a:r>
            <a:endParaRPr lang="en-US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833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smtClean="0">
                <a:latin typeface="Calibri Light" panose="020F0302020204030204" pitchFamily="34" charset="0"/>
              </a:rPr>
              <a:t>Lymphatic Vessels Provide Transportation of Lymph</a:t>
            </a:r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56</a:t>
            </a:fld>
            <a:endParaRPr lang="en-US" dirty="0"/>
          </a:p>
        </p:txBody>
      </p:sp>
      <p:pic>
        <p:nvPicPr>
          <p:cNvPr id="6" name="Picture 2" descr="C:\Users\Jill\Downloads\ImageCollection-Labeled(1)\Chapter23\02300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69039" y="1392072"/>
            <a:ext cx="5390865" cy="5199797"/>
          </a:xfrm>
          <a:prstGeom prst="rect">
            <a:avLst/>
          </a:prstGeom>
          <a:noFill/>
        </p:spPr>
      </p:pic>
      <p:sp>
        <p:nvSpPr>
          <p:cNvPr id="8" name="Content Placeholder 2"/>
          <p:cNvSpPr>
            <a:spLocks noGrp="1"/>
          </p:cNvSpPr>
          <p:nvPr>
            <p:ph sz="half" idx="1"/>
          </p:nvPr>
        </p:nvSpPr>
        <p:spPr>
          <a:xfrm>
            <a:off x="355599" y="2943352"/>
            <a:ext cx="7947547" cy="2325442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sz="2200" dirty="0">
                <a:latin typeface="Calibri" panose="020F0502020204030204" pitchFamily="34" charset="0"/>
              </a:rPr>
              <a:t>Same 3 layer structure as blood </a:t>
            </a:r>
            <a:r>
              <a:rPr lang="en-US" sz="2200" dirty="0" smtClean="0">
                <a:latin typeface="Calibri" panose="020F0502020204030204" pitchFamily="34" charset="0"/>
              </a:rPr>
              <a:t>vessels.</a:t>
            </a:r>
            <a:endParaRPr lang="en-US" sz="2200" dirty="0">
              <a:latin typeface="Calibri" panose="020F0502020204030204" pitchFamily="34" charset="0"/>
            </a:endParaRPr>
          </a:p>
          <a:p>
            <a:pPr lvl="1">
              <a:spcBef>
                <a:spcPts val="0"/>
              </a:spcBef>
              <a:buFont typeface="Calibri" panose="020F0502020204030204" pitchFamily="34" charset="0"/>
              <a:buChar char="−"/>
            </a:pPr>
            <a:r>
              <a:rPr lang="en-US" sz="2200" dirty="0" smtClean="0">
                <a:latin typeface="Calibri" panose="020F0502020204030204" pitchFamily="34" charset="0"/>
              </a:rPr>
              <a:t>Begin </a:t>
            </a:r>
            <a:r>
              <a:rPr lang="en-US" sz="2200" dirty="0">
                <a:latin typeface="Calibri" panose="020F0502020204030204" pitchFamily="34" charset="0"/>
              </a:rPr>
              <a:t>at dead </a:t>
            </a:r>
            <a:r>
              <a:rPr lang="en-US" sz="2200" dirty="0" smtClean="0">
                <a:latin typeface="Calibri" panose="020F0502020204030204" pitchFamily="34" charset="0"/>
              </a:rPr>
              <a:t>end.</a:t>
            </a:r>
            <a:endParaRPr lang="en-US" sz="2200" dirty="0">
              <a:latin typeface="Calibri" panose="020F0502020204030204" pitchFamily="34" charset="0"/>
            </a:endParaRPr>
          </a:p>
          <a:p>
            <a:pPr lvl="1">
              <a:spcBef>
                <a:spcPts val="0"/>
              </a:spcBef>
              <a:buFont typeface="Calibri" panose="020F0502020204030204" pitchFamily="34" charset="0"/>
              <a:buChar char="−"/>
            </a:pPr>
            <a:r>
              <a:rPr lang="en-US" sz="2200" dirty="0">
                <a:latin typeface="Calibri" panose="020F0502020204030204" pitchFamily="34" charset="0"/>
              </a:rPr>
              <a:t>Thinner with no basement </a:t>
            </a:r>
            <a:r>
              <a:rPr lang="en-US" sz="2200" dirty="0" smtClean="0">
                <a:latin typeface="Calibri" panose="020F0502020204030204" pitchFamily="34" charset="0"/>
              </a:rPr>
              <a:t>membrane.</a:t>
            </a:r>
            <a:endParaRPr lang="en-US" sz="2200" dirty="0">
              <a:latin typeface="Calibri" panose="020F0502020204030204" pitchFamily="34" charset="0"/>
            </a:endParaRPr>
          </a:p>
          <a:p>
            <a:pPr lvl="1">
              <a:spcBef>
                <a:spcPts val="0"/>
              </a:spcBef>
              <a:buFont typeface="Calibri" panose="020F0502020204030204" pitchFamily="34" charset="0"/>
              <a:buChar char="−"/>
            </a:pPr>
            <a:r>
              <a:rPr lang="en-US" sz="2200" dirty="0" smtClean="0">
                <a:latin typeface="Calibri" panose="020F0502020204030204" pitchFamily="34" charset="0"/>
              </a:rPr>
              <a:t>Larger diameter </a:t>
            </a:r>
            <a:r>
              <a:rPr lang="en-US" sz="2200" dirty="0">
                <a:latin typeface="Calibri" panose="020F0502020204030204" pitchFamily="34" charset="0"/>
              </a:rPr>
              <a:t>and overlaps to create </a:t>
            </a:r>
            <a:r>
              <a:rPr lang="en-US" sz="2200" dirty="0" smtClean="0">
                <a:latin typeface="Calibri" panose="020F0502020204030204" pitchFamily="34" charset="0"/>
              </a:rPr>
              <a:t>one-way valve</a:t>
            </a:r>
            <a:endParaRPr lang="en-US" sz="2200" dirty="0">
              <a:latin typeface="Calibri" panose="020F0502020204030204" pitchFamily="34" charset="0"/>
            </a:endParaRPr>
          </a:p>
          <a:p>
            <a:pPr>
              <a:spcBef>
                <a:spcPts val="0"/>
              </a:spcBef>
            </a:pPr>
            <a:r>
              <a:rPr lang="en-US" sz="2200" dirty="0">
                <a:latin typeface="Calibri" panose="020F0502020204030204" pitchFamily="34" charset="0"/>
              </a:rPr>
              <a:t>Compensate for low pressure through valves, muscular compression, and respiratory pumps. </a:t>
            </a:r>
          </a:p>
          <a:p>
            <a:endParaRPr lang="en-US" sz="2200" dirty="0"/>
          </a:p>
          <a:p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2350389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>
                <a:latin typeface="Calibri Light" panose="020F0302020204030204" pitchFamily="34" charset="0"/>
              </a:rPr>
              <a:t>Lymphatic </a:t>
            </a:r>
            <a:r>
              <a:rPr lang="en-US" dirty="0" smtClean="0">
                <a:latin typeface="Calibri Light" panose="020F0302020204030204" pitchFamily="34" charset="0"/>
              </a:rPr>
              <a:t>Anatomy: Pathway</a:t>
            </a:r>
            <a:endParaRPr lang="en-US" dirty="0">
              <a:latin typeface="Calibri Light" panose="020F0302020204030204" pitchFamily="34" charset="0"/>
            </a:endParaRPr>
          </a:p>
        </p:txBody>
      </p:sp>
      <p:pic>
        <p:nvPicPr>
          <p:cNvPr id="8196" name="Picture 10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735328" y="2320119"/>
            <a:ext cx="8424672" cy="4380932"/>
          </a:xfrm>
          <a:noFill/>
        </p:spPr>
      </p:pic>
      <p:sp>
        <p:nvSpPr>
          <p:cNvPr id="8195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95534" y="1524000"/>
            <a:ext cx="11996382" cy="796119"/>
          </a:xfrm>
        </p:spPr>
        <p:txBody>
          <a:bodyPr>
            <a:noAutofit/>
          </a:bodyPr>
          <a:lstStyle/>
          <a:p>
            <a:pPr lvl="1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US" sz="2200" dirty="0" smtClean="0">
                <a:latin typeface="Calibri" panose="020F0502020204030204" pitchFamily="34" charset="0"/>
              </a:rPr>
              <a:t>lymphatic </a:t>
            </a:r>
            <a:r>
              <a:rPr lang="en-US" sz="2200" dirty="0">
                <a:latin typeface="Calibri" panose="020F0502020204030204" pitchFamily="34" charset="0"/>
              </a:rPr>
              <a:t>capillaries </a:t>
            </a:r>
            <a:r>
              <a:rPr lang="en-US" sz="2200" dirty="0">
                <a:latin typeface="Calibri" panose="020F0502020204030204" pitchFamily="34" charset="0"/>
                <a:sym typeface="Wingdings" pitchFamily="2" charset="2"/>
              </a:rPr>
              <a:t> collecting lymphatic vessels  lymph nodes  </a:t>
            </a:r>
            <a:r>
              <a:rPr lang="en-US" sz="2200" dirty="0" smtClean="0">
                <a:latin typeface="Calibri" panose="020F0502020204030204" pitchFamily="34" charset="0"/>
                <a:sym typeface="Wingdings" pitchFamily="2" charset="2"/>
              </a:rPr>
              <a:t>more </a:t>
            </a:r>
            <a:r>
              <a:rPr lang="en-US" sz="2200" dirty="0">
                <a:latin typeface="Calibri" panose="020F0502020204030204" pitchFamily="34" charset="0"/>
                <a:sym typeface="Wingdings" pitchFamily="2" charset="2"/>
              </a:rPr>
              <a:t>collecting vessels  six lymphatic trunks  two final </a:t>
            </a:r>
            <a:r>
              <a:rPr lang="en-US" sz="2200" dirty="0" smtClean="0">
                <a:latin typeface="Calibri" panose="020F0502020204030204" pitchFamily="34" charset="0"/>
                <a:sym typeface="Wingdings" pitchFamily="2" charset="2"/>
              </a:rPr>
              <a:t>collecting ducts </a:t>
            </a:r>
            <a:r>
              <a:rPr lang="en-US" sz="2200" dirty="0">
                <a:latin typeface="Calibri" panose="020F0502020204030204" pitchFamily="34" charset="0"/>
                <a:sym typeface="Wingdings" pitchFamily="2" charset="2"/>
              </a:rPr>
              <a:t> subclavian veins.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A05D2-91FD-433F-895C-A6A869341A83}" type="slidenum">
              <a:rPr lang="en-US" smtClean="0"/>
              <a:pPr/>
              <a:t>57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9793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Calibri Light" panose="020F0302020204030204" pitchFamily="34" charset="0"/>
              </a:rPr>
              <a:t>Lymphatic </a:t>
            </a:r>
            <a:r>
              <a:rPr lang="en-US" dirty="0" smtClean="0">
                <a:latin typeface="Calibri Light" panose="020F0302020204030204" pitchFamily="34" charset="0"/>
              </a:rPr>
              <a:t>Organs: Thymus</a:t>
            </a:r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A05D2-91FD-433F-895C-A6A869341A83}" type="slidenum">
              <a:rPr lang="en-US" smtClean="0"/>
              <a:pPr/>
              <a:t>58</a:t>
            </a:fld>
            <a:endParaRPr lang="en-US" dirty="0"/>
          </a:p>
        </p:txBody>
      </p:sp>
      <p:pic>
        <p:nvPicPr>
          <p:cNvPr id="9" name="Picture 2" descr="C:\Users\Jill\Downloads\ImageCollection-Labeled(1)\Chapter23\02301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94400" y="928048"/>
            <a:ext cx="5809225" cy="5546014"/>
          </a:xfrm>
          <a:prstGeom prst="rect">
            <a:avLst/>
          </a:prstGeom>
          <a:noFill/>
        </p:spPr>
      </p:pic>
      <p:sp>
        <p:nvSpPr>
          <p:cNvPr id="7" name="Content Placeholder 3"/>
          <p:cNvSpPr>
            <a:spLocks noGrp="1"/>
          </p:cNvSpPr>
          <p:nvPr>
            <p:ph sz="half" idx="1"/>
          </p:nvPr>
        </p:nvSpPr>
        <p:spPr>
          <a:xfrm>
            <a:off x="245659" y="4166526"/>
            <a:ext cx="7151427" cy="1811194"/>
          </a:xfrm>
        </p:spPr>
        <p:txBody>
          <a:bodyPr/>
          <a:lstStyle/>
          <a:p>
            <a:pPr marL="342900" indent="-342900"/>
            <a:r>
              <a:rPr lang="en-US" sz="2200" dirty="0">
                <a:latin typeface="Calibri" panose="020F0502020204030204" pitchFamily="34" charset="0"/>
              </a:rPr>
              <a:t>Two lobed organ located between lungs in front of aorta. </a:t>
            </a:r>
          </a:p>
          <a:p>
            <a:pPr marL="800100" lvl="1" indent="-342900">
              <a:buFont typeface="Calibri" panose="020F0502020204030204" pitchFamily="34" charset="0"/>
              <a:buChar char="−"/>
            </a:pPr>
            <a:r>
              <a:rPr lang="en-US" sz="2200" dirty="0">
                <a:latin typeface="Calibri" panose="020F0502020204030204" pitchFamily="34" charset="0"/>
              </a:rPr>
              <a:t>Most often active in childhood.</a:t>
            </a:r>
          </a:p>
          <a:p>
            <a:pPr marL="800100" lvl="1" indent="-342900">
              <a:buFont typeface="Calibri" panose="020F0502020204030204" pitchFamily="34" charset="0"/>
              <a:buChar char="−"/>
            </a:pPr>
            <a:r>
              <a:rPr lang="en-US" sz="2200" dirty="0">
                <a:latin typeface="Calibri" panose="020F0502020204030204" pitchFamily="34" charset="0"/>
              </a:rPr>
              <a:t>Has both a lymphatic and endocrine function. </a:t>
            </a:r>
          </a:p>
          <a:p>
            <a:pPr marL="800100" lvl="1" indent="-342900">
              <a:buFont typeface="Calibri" panose="020F0502020204030204" pitchFamily="34" charset="0"/>
              <a:buChar char="−"/>
            </a:pPr>
            <a:r>
              <a:rPr lang="en-US" sz="2200" dirty="0">
                <a:latin typeface="Calibri" panose="020F0502020204030204" pitchFamily="34" charset="0"/>
              </a:rPr>
              <a:t>Secretes hormones critical for maturation of T-cells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5142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Calibri Light" panose="020F0302020204030204" pitchFamily="34" charset="0"/>
              </a:rPr>
              <a:t>Lymphatic Organs: </a:t>
            </a:r>
            <a:r>
              <a:rPr lang="en-US" dirty="0" smtClean="0">
                <a:latin typeface="Calibri Light" panose="020F0302020204030204" pitchFamily="34" charset="0"/>
              </a:rPr>
              <a:t>Spleen</a:t>
            </a:r>
            <a:br>
              <a:rPr lang="en-US" dirty="0" smtClean="0">
                <a:latin typeface="Calibri Light" panose="020F0302020204030204" pitchFamily="34" charset="0"/>
              </a:rPr>
            </a:br>
            <a:r>
              <a:rPr lang="en-US" dirty="0" smtClean="0">
                <a:latin typeface="Calibri Light" panose="020F0302020204030204" pitchFamily="34" charset="0"/>
              </a:rPr>
              <a:t>Largest Mass of Lymphatic Tissue </a:t>
            </a:r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A05D2-91FD-433F-895C-A6A869341A83}" type="slidenum">
              <a:rPr lang="en-US" smtClean="0"/>
              <a:pPr/>
              <a:t>59</a:t>
            </a:fld>
            <a:endParaRPr lang="en-US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50126" y="2129050"/>
            <a:ext cx="5158854" cy="3923139"/>
          </a:xfrm>
          <a:prstGeom prst="rect">
            <a:avLst/>
          </a:prstGeom>
        </p:spPr>
      </p:pic>
      <p:sp>
        <p:nvSpPr>
          <p:cNvPr id="10" name="Content Placeholder 5"/>
          <p:cNvSpPr>
            <a:spLocks noGrp="1"/>
          </p:cNvSpPr>
          <p:nvPr>
            <p:ph sz="half" idx="2"/>
          </p:nvPr>
        </p:nvSpPr>
        <p:spPr>
          <a:xfrm>
            <a:off x="4978399" y="1727200"/>
            <a:ext cx="7244687" cy="4953000"/>
          </a:xfrm>
        </p:spPr>
        <p:txBody>
          <a:bodyPr>
            <a:normAutofit/>
          </a:bodyPr>
          <a:lstStyle/>
          <a:p>
            <a:pPr>
              <a:spcBef>
                <a:spcPts val="200"/>
              </a:spcBef>
            </a:pPr>
            <a:r>
              <a:rPr lang="en-US" sz="2200" dirty="0" smtClean="0">
                <a:latin typeface="Calibri" panose="020F0502020204030204" pitchFamily="34" charset="0"/>
              </a:rPr>
              <a:t>Located in hypochondriac region of abdomen. </a:t>
            </a:r>
          </a:p>
          <a:p>
            <a:pPr lvl="1">
              <a:spcBef>
                <a:spcPts val="200"/>
              </a:spcBef>
              <a:buFont typeface="Calibri" panose="020F0502020204030204" pitchFamily="34" charset="0"/>
              <a:buChar char="−"/>
            </a:pPr>
            <a:r>
              <a:rPr lang="en-US" sz="2200" dirty="0" smtClean="0">
                <a:latin typeface="Calibri" panose="020F0502020204030204" pitchFamily="34" charset="0"/>
              </a:rPr>
              <a:t>Composed of a capsule and extending trabeculae.</a:t>
            </a:r>
          </a:p>
          <a:p>
            <a:pPr>
              <a:spcBef>
                <a:spcPts val="200"/>
              </a:spcBef>
            </a:pPr>
            <a:r>
              <a:rPr lang="en-US" sz="2200" dirty="0" smtClean="0">
                <a:latin typeface="Calibri" panose="020F0502020204030204" pitchFamily="34" charset="0"/>
              </a:rPr>
              <a:t>Two kinds of tissue in spleen. </a:t>
            </a:r>
          </a:p>
          <a:p>
            <a:pPr marL="731520" lvl="1" indent="-457200">
              <a:spcBef>
                <a:spcPts val="200"/>
              </a:spcBef>
              <a:buFont typeface="+mj-lt"/>
              <a:buAutoNum type="arabicPeriod"/>
            </a:pPr>
            <a:r>
              <a:rPr lang="en-US" sz="2200" b="1" dirty="0" smtClean="0">
                <a:latin typeface="Calibri" panose="020F0502020204030204" pitchFamily="34" charset="0"/>
              </a:rPr>
              <a:t>White pulp</a:t>
            </a:r>
          </a:p>
          <a:p>
            <a:pPr lvl="2">
              <a:spcBef>
                <a:spcPts val="200"/>
              </a:spcBef>
              <a:buFont typeface="Calibri" panose="020F0502020204030204" pitchFamily="34" charset="0"/>
              <a:buChar char="−"/>
            </a:pPr>
            <a:r>
              <a:rPr lang="en-US" sz="2200" dirty="0" smtClean="0">
                <a:latin typeface="Calibri" panose="020F0502020204030204" pitchFamily="34" charset="0"/>
              </a:rPr>
              <a:t>Composed mostly of </a:t>
            </a:r>
            <a:r>
              <a:rPr lang="en-US" sz="2200" u="sng" dirty="0" smtClean="0">
                <a:latin typeface="Calibri" panose="020F0502020204030204" pitchFamily="34" charset="0"/>
              </a:rPr>
              <a:t>lymphocytes</a:t>
            </a:r>
            <a:r>
              <a:rPr lang="en-US" sz="2200" dirty="0" smtClean="0">
                <a:latin typeface="Calibri" panose="020F0502020204030204" pitchFamily="34" charset="0"/>
              </a:rPr>
              <a:t> and </a:t>
            </a:r>
            <a:r>
              <a:rPr lang="en-US" sz="2200" u="sng" dirty="0" smtClean="0">
                <a:latin typeface="Calibri" panose="020F0502020204030204" pitchFamily="34" charset="0"/>
              </a:rPr>
              <a:t>macrophages</a:t>
            </a:r>
            <a:r>
              <a:rPr lang="en-US" sz="2200" dirty="0" smtClean="0">
                <a:latin typeface="Calibri" panose="020F0502020204030204" pitchFamily="34" charset="0"/>
              </a:rPr>
              <a:t>. </a:t>
            </a:r>
          </a:p>
          <a:p>
            <a:pPr marL="731520" lvl="1" indent="-457200">
              <a:spcBef>
                <a:spcPts val="200"/>
              </a:spcBef>
              <a:buFont typeface="+mj-lt"/>
              <a:buAutoNum type="arabicPeriod"/>
            </a:pPr>
            <a:r>
              <a:rPr lang="en-US" sz="2200" b="1" dirty="0" smtClean="0">
                <a:latin typeface="Calibri" panose="020F0502020204030204" pitchFamily="34" charset="0"/>
              </a:rPr>
              <a:t>Red pulp</a:t>
            </a:r>
          </a:p>
          <a:p>
            <a:pPr lvl="2">
              <a:spcBef>
                <a:spcPts val="200"/>
              </a:spcBef>
              <a:buFont typeface="Calibri" panose="020F0502020204030204" pitchFamily="34" charset="0"/>
              <a:buChar char="−"/>
            </a:pPr>
            <a:r>
              <a:rPr lang="en-US" sz="2200" dirty="0" smtClean="0">
                <a:latin typeface="Calibri" panose="020F0502020204030204" pitchFamily="34" charset="0"/>
              </a:rPr>
              <a:t>Composed of </a:t>
            </a:r>
            <a:r>
              <a:rPr lang="en-US" sz="2200" u="sng" dirty="0" smtClean="0">
                <a:latin typeface="Calibri" panose="020F0502020204030204" pitchFamily="34" charset="0"/>
              </a:rPr>
              <a:t>blood-filled sinuses </a:t>
            </a:r>
            <a:r>
              <a:rPr lang="en-US" sz="2200" dirty="0" smtClean="0">
                <a:latin typeface="Calibri" panose="020F0502020204030204" pitchFamily="34" charset="0"/>
              </a:rPr>
              <a:t>and splenic cords.</a:t>
            </a:r>
          </a:p>
          <a:p>
            <a:pPr>
              <a:spcBef>
                <a:spcPts val="200"/>
              </a:spcBef>
            </a:pPr>
            <a:r>
              <a:rPr lang="en-US" sz="2200" b="1" dirty="0" smtClean="0">
                <a:latin typeface="Calibri" panose="020F0502020204030204" pitchFamily="34" charset="0"/>
              </a:rPr>
              <a:t>Primary functions</a:t>
            </a:r>
            <a:r>
              <a:rPr lang="en-US" sz="2200" dirty="0" smtClean="0">
                <a:latin typeface="Calibri" panose="020F0502020204030204" pitchFamily="34" charset="0"/>
              </a:rPr>
              <a:t>: </a:t>
            </a:r>
          </a:p>
          <a:p>
            <a:pPr lvl="1">
              <a:spcBef>
                <a:spcPts val="200"/>
              </a:spcBef>
              <a:buFont typeface="Calibri" panose="020F0502020204030204" pitchFamily="34" charset="0"/>
              <a:buChar char="−"/>
            </a:pPr>
            <a:r>
              <a:rPr lang="en-US" sz="2200" u="sng" dirty="0" smtClean="0">
                <a:latin typeface="Calibri" panose="020F0502020204030204" pitchFamily="34" charset="0"/>
              </a:rPr>
              <a:t>Reservoir</a:t>
            </a:r>
            <a:r>
              <a:rPr lang="en-US" sz="2200" dirty="0" smtClean="0">
                <a:latin typeface="Calibri" panose="020F0502020204030204" pitchFamily="34" charset="0"/>
              </a:rPr>
              <a:t> for blood.</a:t>
            </a:r>
          </a:p>
          <a:p>
            <a:pPr lvl="1">
              <a:spcBef>
                <a:spcPts val="200"/>
              </a:spcBef>
              <a:buFont typeface="Calibri" panose="020F0502020204030204" pitchFamily="34" charset="0"/>
              <a:buChar char="−"/>
            </a:pPr>
            <a:r>
              <a:rPr lang="en-US" sz="2200" dirty="0" smtClean="0">
                <a:latin typeface="Calibri" panose="020F0502020204030204" pitchFamily="34" charset="0"/>
              </a:rPr>
              <a:t>Place for destroying old red blood cells.</a:t>
            </a:r>
          </a:p>
          <a:p>
            <a:pPr lvl="1">
              <a:spcBef>
                <a:spcPts val="200"/>
              </a:spcBef>
              <a:buFont typeface="Calibri" panose="020F0502020204030204" pitchFamily="34" charset="0"/>
              <a:buChar char="−"/>
            </a:pPr>
            <a:r>
              <a:rPr lang="en-US" sz="2200" u="sng" dirty="0" smtClean="0">
                <a:latin typeface="Calibri" panose="020F0502020204030204" pitchFamily="34" charset="0"/>
              </a:rPr>
              <a:t>Filter</a:t>
            </a:r>
            <a:r>
              <a:rPr lang="en-US" sz="2200" dirty="0" smtClean="0">
                <a:latin typeface="Calibri" panose="020F0502020204030204" pitchFamily="34" charset="0"/>
              </a:rPr>
              <a:t> for the blood.</a:t>
            </a:r>
          </a:p>
          <a:p>
            <a:pPr lvl="1">
              <a:spcBef>
                <a:spcPts val="200"/>
              </a:spcBef>
              <a:buFont typeface="Calibri" panose="020F0502020204030204" pitchFamily="34" charset="0"/>
              <a:buChar char="−"/>
            </a:pPr>
            <a:r>
              <a:rPr lang="en-US" sz="2200" dirty="0" smtClean="0">
                <a:latin typeface="Calibri" panose="020F0502020204030204" pitchFamily="34" charset="0"/>
              </a:rPr>
              <a:t>Creation of blood cells during fetal development.</a:t>
            </a:r>
          </a:p>
          <a:p>
            <a:pPr>
              <a:spcBef>
                <a:spcPts val="0"/>
              </a:spcBef>
            </a:pPr>
            <a:endParaRPr lang="en-US" sz="3000" dirty="0" smtClean="0">
              <a:latin typeface="Calibri" panose="020F0502020204030204" pitchFamily="34" charset="0"/>
            </a:endParaRPr>
          </a:p>
          <a:p>
            <a:endParaRPr lang="en-US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9699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 b="1" dirty="0" smtClean="0">
                <a:latin typeface="Calibri Light" panose="020F0302020204030204" pitchFamily="34" charset="0"/>
              </a:rPr>
              <a:t>Tunica Intima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787521" y="2091247"/>
            <a:ext cx="4600575" cy="3629025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091B8-E770-4CA4-99BC-F0D07A317631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7" name="Content Placeholder 1"/>
          <p:cNvSpPr>
            <a:spLocks noGrp="1"/>
          </p:cNvSpPr>
          <p:nvPr>
            <p:ph sz="half" idx="2"/>
          </p:nvPr>
        </p:nvSpPr>
        <p:spPr>
          <a:xfrm>
            <a:off x="5044365" y="1825625"/>
            <a:ext cx="6878476" cy="4351338"/>
          </a:xfrm>
        </p:spPr>
        <p:txBody>
          <a:bodyPr>
            <a:normAutofit/>
          </a:bodyPr>
          <a:lstStyle/>
          <a:p>
            <a:r>
              <a:rPr lang="en-US" altLang="en-US" sz="2200" b="1" dirty="0">
                <a:latin typeface="Calibri" panose="020F0502020204030204" pitchFamily="34" charset="0"/>
              </a:rPr>
              <a:t>Innermost layer </a:t>
            </a:r>
          </a:p>
          <a:p>
            <a:r>
              <a:rPr lang="en-US" altLang="en-US" sz="2200" dirty="0" smtClean="0">
                <a:latin typeface="Calibri" panose="020F0502020204030204" pitchFamily="34" charset="0"/>
              </a:rPr>
              <a:t>Includes:</a:t>
            </a:r>
            <a:endParaRPr lang="en-US" altLang="en-US" sz="2200" dirty="0">
              <a:latin typeface="Calibri" panose="020F0502020204030204" pitchFamily="34" charset="0"/>
            </a:endParaRPr>
          </a:p>
          <a:p>
            <a:pPr lvl="1">
              <a:buFont typeface="Calibri" panose="020F0502020204030204" pitchFamily="34" charset="0"/>
              <a:buChar char="‒"/>
            </a:pPr>
            <a:r>
              <a:rPr lang="en-US" altLang="en-US" sz="2200" b="1" u="sng" dirty="0">
                <a:latin typeface="Calibri" panose="020F0502020204030204" pitchFamily="34" charset="0"/>
              </a:rPr>
              <a:t>Endothelial</a:t>
            </a:r>
            <a:r>
              <a:rPr lang="en-US" altLang="en-US" sz="2200" b="1" dirty="0">
                <a:latin typeface="Calibri" panose="020F0502020204030204" pitchFamily="34" charset="0"/>
              </a:rPr>
              <a:t> lining</a:t>
            </a:r>
          </a:p>
          <a:p>
            <a:pPr lvl="2"/>
            <a:r>
              <a:rPr lang="en-US" altLang="en-US" sz="2200" b="1" dirty="0">
                <a:latin typeface="Calibri" panose="020F0502020204030204" pitchFamily="34" charset="0"/>
              </a:rPr>
              <a:t>Simple squamous </a:t>
            </a:r>
            <a:r>
              <a:rPr lang="en-US" altLang="en-US" sz="2200" b="1" dirty="0" smtClean="0">
                <a:latin typeface="Calibri" panose="020F0502020204030204" pitchFamily="34" charset="0"/>
              </a:rPr>
              <a:t>epithelium.</a:t>
            </a:r>
          </a:p>
          <a:p>
            <a:pPr lvl="2"/>
            <a:r>
              <a:rPr lang="en-US" altLang="en-US" sz="2200" i="1" dirty="0" smtClean="0">
                <a:latin typeface="Calibri" panose="020F0502020204030204" pitchFamily="34" charset="0"/>
              </a:rPr>
              <a:t>overlying </a:t>
            </a:r>
            <a:r>
              <a:rPr lang="en-US" altLang="en-US" sz="2200" i="1" dirty="0">
                <a:latin typeface="Calibri" panose="020F0502020204030204" pitchFamily="34" charset="0"/>
              </a:rPr>
              <a:t>basement </a:t>
            </a:r>
            <a:r>
              <a:rPr lang="en-US" altLang="en-US" sz="2200" i="1" dirty="0" smtClean="0">
                <a:latin typeface="Calibri" panose="020F0502020204030204" pitchFamily="34" charset="0"/>
              </a:rPr>
              <a:t>membrane.</a:t>
            </a:r>
          </a:p>
          <a:p>
            <a:pPr lvl="2"/>
            <a:r>
              <a:rPr lang="en-US" altLang="en-US" sz="2200" i="1" dirty="0" smtClean="0">
                <a:latin typeface="Calibri" panose="020F0502020204030204" pitchFamily="34" charset="0"/>
              </a:rPr>
              <a:t>Sparse layer of loose CT.</a:t>
            </a:r>
            <a:endParaRPr lang="en-US" altLang="en-US" sz="2200" i="1" dirty="0">
              <a:latin typeface="Calibri" panose="020F0502020204030204" pitchFamily="34" charset="0"/>
            </a:endParaRPr>
          </a:p>
          <a:p>
            <a:pPr lvl="1">
              <a:buFont typeface="Calibri" panose="020F0502020204030204" pitchFamily="34" charset="0"/>
              <a:buChar char="−"/>
            </a:pPr>
            <a:r>
              <a:rPr lang="en-US" altLang="en-US" sz="2200" b="1" dirty="0" smtClean="0">
                <a:latin typeface="Calibri" panose="020F0502020204030204" pitchFamily="34" charset="0"/>
              </a:rPr>
              <a:t>Internal elastic membrane </a:t>
            </a:r>
            <a:r>
              <a:rPr lang="en-US" altLang="en-US" sz="2200" dirty="0" smtClean="0">
                <a:latin typeface="Calibri" panose="020F0502020204030204" pitchFamily="34" charset="0"/>
              </a:rPr>
              <a:t>(</a:t>
            </a:r>
            <a:r>
              <a:rPr lang="en-US" altLang="en-US" sz="2200" i="1" dirty="0" smtClean="0">
                <a:latin typeface="Calibri" panose="020F0502020204030204" pitchFamily="34" charset="0"/>
              </a:rPr>
              <a:t>arteries only</a:t>
            </a:r>
            <a:r>
              <a:rPr lang="en-US" altLang="en-US" sz="2200" dirty="0" smtClean="0">
                <a:latin typeface="Calibri" panose="020F0502020204030204" pitchFamily="34" charset="0"/>
              </a:rPr>
              <a:t>)</a:t>
            </a:r>
          </a:p>
          <a:p>
            <a:pPr lvl="2">
              <a:buFont typeface="Calibri" panose="020F0502020204030204" pitchFamily="34" charset="0"/>
              <a:buChar char="‒"/>
            </a:pPr>
            <a:r>
              <a:rPr lang="en-US" altLang="en-US" sz="2200" dirty="0">
                <a:latin typeface="Calibri" panose="020F0502020204030204" pitchFamily="34" charset="0"/>
              </a:rPr>
              <a:t>T</a:t>
            </a:r>
            <a:r>
              <a:rPr lang="en-US" altLang="en-US" sz="2200" dirty="0" smtClean="0">
                <a:latin typeface="Calibri" panose="020F0502020204030204" pitchFamily="34" charset="0"/>
              </a:rPr>
              <a:t>hick layer of elastic fibers in outer margin of tunica.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5390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Calibri Light" panose="020F0302020204030204" pitchFamily="34" charset="0"/>
              </a:rPr>
              <a:t>Lymphatic Tissues: Lymph Nodes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A05D2-91FD-433F-895C-A6A869341A83}" type="slidenum">
              <a:rPr lang="en-US" smtClean="0"/>
              <a:pPr/>
              <a:t>60</a:t>
            </a:fld>
            <a:endParaRPr lang="en-US" dirty="0"/>
          </a:p>
        </p:txBody>
      </p:sp>
      <p:sp>
        <p:nvSpPr>
          <p:cNvPr id="10" name="Rectangle 3"/>
          <p:cNvSpPr>
            <a:spLocks noGrp="1" noChangeArrowheads="1"/>
          </p:cNvSpPr>
          <p:nvPr>
            <p:ph idx="1"/>
          </p:nvPr>
        </p:nvSpPr>
        <p:spPr>
          <a:xfrm>
            <a:off x="609600" y="4411285"/>
            <a:ext cx="10972800" cy="2107037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sz="2200" dirty="0" smtClean="0">
                <a:latin typeface="Calibri" panose="020F0502020204030204" pitchFamily="34" charset="0"/>
              </a:rPr>
              <a:t>Bean-shaped structures positioned at regular intervals along lymphatic vessel routes</a:t>
            </a:r>
          </a:p>
          <a:p>
            <a:pPr marL="182880" lvl="2">
              <a:spcBef>
                <a:spcPts val="0"/>
              </a:spcBef>
              <a:buSzPct val="85000"/>
            </a:pPr>
            <a:r>
              <a:rPr lang="en-US" sz="2200" dirty="0">
                <a:latin typeface="Calibri" panose="020F0502020204030204" pitchFamily="34" charset="0"/>
              </a:rPr>
              <a:t>~600 total in lymphatic </a:t>
            </a:r>
            <a:r>
              <a:rPr lang="en-US" sz="2200" dirty="0" smtClean="0">
                <a:latin typeface="Calibri" panose="020F0502020204030204" pitchFamily="34" charset="0"/>
              </a:rPr>
              <a:t>system.</a:t>
            </a:r>
          </a:p>
          <a:p>
            <a:pPr>
              <a:spcBef>
                <a:spcPts val="0"/>
              </a:spcBef>
            </a:pPr>
            <a:r>
              <a:rPr lang="en-US" sz="2200" dirty="0" smtClean="0">
                <a:latin typeface="Calibri" panose="020F0502020204030204" pitchFamily="34" charset="0"/>
              </a:rPr>
              <a:t>Designed to filter the lymph fluid.</a:t>
            </a:r>
          </a:p>
          <a:p>
            <a:pPr lvl="1">
              <a:spcBef>
                <a:spcPts val="0"/>
              </a:spcBef>
              <a:buFont typeface="Calibri" panose="020F0502020204030204" pitchFamily="34" charset="0"/>
              <a:buChar char="−"/>
            </a:pPr>
            <a:r>
              <a:rPr lang="en-US" sz="2200" dirty="0" smtClean="0">
                <a:latin typeface="Calibri" panose="020F0502020204030204" pitchFamily="34" charset="0"/>
              </a:rPr>
              <a:t>Most prolific and important organ in lymphatic system.</a:t>
            </a:r>
          </a:p>
          <a:p>
            <a:pPr lvl="1">
              <a:spcBef>
                <a:spcPts val="0"/>
              </a:spcBef>
              <a:buFont typeface="Calibri" panose="020F0502020204030204" pitchFamily="34" charset="0"/>
              <a:buChar char="−"/>
            </a:pPr>
            <a:r>
              <a:rPr lang="en-US" sz="2200" dirty="0" smtClean="0">
                <a:latin typeface="Calibri" panose="020F0502020204030204" pitchFamily="34" charset="0"/>
              </a:rPr>
              <a:t>Embedded in connective tissue throughout body. </a:t>
            </a:r>
          </a:p>
          <a:p>
            <a:pPr lvl="1">
              <a:spcBef>
                <a:spcPts val="0"/>
              </a:spcBef>
              <a:buFont typeface="Calibri" panose="020F0502020204030204" pitchFamily="34" charset="0"/>
              <a:buChar char="−"/>
            </a:pPr>
            <a:r>
              <a:rPr lang="en-US" sz="2200" dirty="0" smtClean="0">
                <a:latin typeface="Calibri" panose="020F0502020204030204" pitchFamily="34" charset="0"/>
              </a:rPr>
              <a:t>Most concentrated in cervical, axillary, abdominal, pelvic and thoracic regions.</a:t>
            </a:r>
          </a:p>
          <a:p>
            <a:pPr lvl="1">
              <a:spcBef>
                <a:spcPts val="0"/>
              </a:spcBef>
            </a:pPr>
            <a:endParaRPr lang="en-US" sz="2200" dirty="0">
              <a:latin typeface="Calibri" panose="020F0502020204030204" pitchFamily="34" charset="0"/>
            </a:endParaRPr>
          </a:p>
        </p:txBody>
      </p:sp>
      <p:pic>
        <p:nvPicPr>
          <p:cNvPr id="5" name="Content Placeholder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5096" y="1380852"/>
            <a:ext cx="3506435" cy="2956954"/>
          </a:xfrm>
          <a:prstGeom prst="rect">
            <a:avLst/>
          </a:prstGeom>
        </p:spPr>
      </p:pic>
      <p:pic>
        <p:nvPicPr>
          <p:cNvPr id="1026" name="Picture 2" descr="http://penile-cancer.ca/images/lymph-group-cluster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0963" y="436517"/>
            <a:ext cx="2812868" cy="3974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6187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>
                <a:latin typeface="Calibri Light" panose="020F0302020204030204" pitchFamily="34" charset="0"/>
              </a:rPr>
              <a:t>Lymphatic </a:t>
            </a:r>
            <a:r>
              <a:rPr lang="en-US" dirty="0" smtClean="0">
                <a:latin typeface="Calibri Light" panose="020F0302020204030204" pitchFamily="34" charset="0"/>
              </a:rPr>
              <a:t>Tissue: Lymphatic Nodules</a:t>
            </a:r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sz="2200" dirty="0" smtClean="0">
                <a:latin typeface="Calibri" panose="020F0502020204030204" pitchFamily="34" charset="0"/>
              </a:rPr>
              <a:t>Masses of lymphatic tissue that lack the capsule.</a:t>
            </a:r>
          </a:p>
          <a:p>
            <a:pPr>
              <a:spcBef>
                <a:spcPts val="0"/>
              </a:spcBef>
            </a:pPr>
            <a:r>
              <a:rPr lang="en-US" sz="2200" dirty="0" smtClean="0">
                <a:latin typeface="Calibri" panose="020F0502020204030204" pitchFamily="34" charset="0"/>
              </a:rPr>
              <a:t>Found in mucous membranes of the gastrointestinal (GALT), urinary, reproductive tracts, and respiratory airways. </a:t>
            </a:r>
          </a:p>
          <a:p>
            <a:pPr>
              <a:spcBef>
                <a:spcPts val="0"/>
              </a:spcBef>
            </a:pPr>
            <a:r>
              <a:rPr lang="en-US" sz="2200" dirty="0" smtClean="0">
                <a:latin typeface="Calibri" panose="020F0502020204030204" pitchFamily="34" charset="0"/>
              </a:rPr>
              <a:t>Macrophages, in addition to B cells and plasma cells.</a:t>
            </a:r>
          </a:p>
          <a:p>
            <a:pPr>
              <a:spcBef>
                <a:spcPts val="0"/>
              </a:spcBef>
            </a:pPr>
            <a:endParaRPr lang="en-US" sz="2200" dirty="0">
              <a:latin typeface="Calibri" panose="020F0502020204030204" pitchFamily="34" charset="0"/>
            </a:endParaRPr>
          </a:p>
          <a:p>
            <a:pPr>
              <a:spcBef>
                <a:spcPts val="0"/>
              </a:spcBef>
            </a:pPr>
            <a:endParaRPr lang="en-US" sz="2200" dirty="0" smtClean="0">
              <a:latin typeface="Calibri" panose="020F0502020204030204" pitchFamily="34" charset="0"/>
            </a:endParaRPr>
          </a:p>
          <a:p>
            <a:pPr>
              <a:spcBef>
                <a:spcPts val="0"/>
              </a:spcBef>
            </a:pPr>
            <a:r>
              <a:rPr lang="en-US" sz="2200" dirty="0" smtClean="0">
                <a:latin typeface="Calibri" panose="020F0502020204030204" pitchFamily="34" charset="0"/>
              </a:rPr>
              <a:t> Gut-associated lymphoid tissue (GALT)</a:t>
            </a:r>
            <a:endParaRPr lang="en-US" sz="2200" dirty="0">
              <a:latin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A05D2-91FD-433F-895C-A6A869341A83}" type="slidenum">
              <a:rPr lang="en-US" smtClean="0"/>
              <a:pPr/>
              <a:t>61</a:t>
            </a:fld>
            <a:endParaRPr lang="en-US" dirty="0"/>
          </a:p>
        </p:txBody>
      </p:sp>
      <p:pic>
        <p:nvPicPr>
          <p:cNvPr id="3074" name="Picture 2" descr="http://flylib.com/books/2/953/1/html/2/24%20-%20small%20intestine_files/da7c24ff3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2059" y="3234519"/>
            <a:ext cx="4817660" cy="3406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Arrow Connector 2"/>
          <p:cNvCxnSpPr/>
          <p:nvPr/>
        </p:nvCxnSpPr>
        <p:spPr>
          <a:xfrm>
            <a:off x="4995081" y="4053385"/>
            <a:ext cx="2770495" cy="941696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5297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>
                <a:latin typeface="Calibri Light" panose="020F0302020204030204" pitchFamily="34" charset="0"/>
              </a:rPr>
              <a:t>Lymphatic </a:t>
            </a:r>
            <a:r>
              <a:rPr lang="en-US" dirty="0" smtClean="0">
                <a:latin typeface="Calibri Light" panose="020F0302020204030204" pitchFamily="34" charset="0"/>
              </a:rPr>
              <a:t>Tissues: Tonsils</a:t>
            </a:r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19459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>
              <a:spcBef>
                <a:spcPts val="0"/>
              </a:spcBef>
            </a:pPr>
            <a:r>
              <a:rPr lang="en-US" sz="2200" dirty="0" smtClean="0">
                <a:latin typeface="Calibri" panose="020F0502020204030204" pitchFamily="34" charset="0"/>
              </a:rPr>
              <a:t>Lymphatic </a:t>
            </a:r>
            <a:r>
              <a:rPr lang="en-US" sz="2200" dirty="0">
                <a:latin typeface="Calibri" panose="020F0502020204030204" pitchFamily="34" charset="0"/>
              </a:rPr>
              <a:t>nodules located at </a:t>
            </a:r>
            <a:r>
              <a:rPr lang="en-US" sz="2200" dirty="0" smtClean="0">
                <a:latin typeface="Calibri" panose="020F0502020204030204" pitchFamily="34" charset="0"/>
              </a:rPr>
              <a:t>entrance </a:t>
            </a:r>
            <a:r>
              <a:rPr lang="en-US" sz="2200" dirty="0">
                <a:latin typeface="Calibri" panose="020F0502020204030204" pitchFamily="34" charset="0"/>
              </a:rPr>
              <a:t>to pharynx that are placed to deal with ingested and inhaled foreign particles and </a:t>
            </a:r>
            <a:r>
              <a:rPr lang="en-US" sz="2200" dirty="0" smtClean="0">
                <a:latin typeface="Calibri" panose="020F0502020204030204" pitchFamily="34" charset="0"/>
              </a:rPr>
              <a:t>pathogens.</a:t>
            </a:r>
            <a:endParaRPr lang="en-US" sz="2200" dirty="0">
              <a:latin typeface="Calibri" panose="020F0502020204030204" pitchFamily="34" charset="0"/>
            </a:endParaRPr>
          </a:p>
          <a:p>
            <a:pPr lvl="3">
              <a:spcBef>
                <a:spcPts val="0"/>
              </a:spcBef>
            </a:pPr>
            <a:r>
              <a:rPr lang="en-US" sz="2200" b="1" dirty="0" smtClean="0">
                <a:latin typeface="Calibri" panose="020F0502020204030204" pitchFamily="34" charset="0"/>
              </a:rPr>
              <a:t>Palatine</a:t>
            </a:r>
            <a:r>
              <a:rPr lang="en-US" sz="2200" b="1" dirty="0">
                <a:latin typeface="Calibri" panose="020F0502020204030204" pitchFamily="34" charset="0"/>
              </a:rPr>
              <a:t>, lingual, and pharyngeal tonsils </a:t>
            </a:r>
            <a:r>
              <a:rPr lang="en-US" sz="2200" dirty="0">
                <a:latin typeface="Calibri" panose="020F0502020204030204" pitchFamily="34" charset="0"/>
              </a:rPr>
              <a:t>(</a:t>
            </a:r>
            <a:r>
              <a:rPr lang="en-US" sz="2200" dirty="0" smtClean="0">
                <a:latin typeface="Calibri" panose="020F0502020204030204" pitchFamily="34" charset="0"/>
              </a:rPr>
              <a:t>located </a:t>
            </a:r>
            <a:r>
              <a:rPr lang="en-US" sz="2200" dirty="0">
                <a:latin typeface="Calibri" panose="020F0502020204030204" pitchFamily="34" charset="0"/>
              </a:rPr>
              <a:t>in associated </a:t>
            </a:r>
            <a:r>
              <a:rPr lang="en-US" sz="2200" dirty="0" smtClean="0">
                <a:latin typeface="Calibri" panose="020F0502020204030204" pitchFamily="34" charset="0"/>
              </a:rPr>
              <a:t>area).</a:t>
            </a:r>
            <a:endParaRPr lang="en-US" sz="2200" dirty="0">
              <a:latin typeface="Calibri" panose="020F050202020403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A05D2-91FD-433F-895C-A6A869341A83}" type="slidenum">
              <a:rPr lang="en-US" smtClean="0"/>
              <a:pPr/>
              <a:t>62</a:t>
            </a:fld>
            <a:endParaRPr lang="en-US" dirty="0"/>
          </a:p>
        </p:txBody>
      </p:sp>
      <p:pic>
        <p:nvPicPr>
          <p:cNvPr id="1026" name="Picture 2" descr="C:\Users\Jill\Downloads\ImageCollection-Labeled(1)\Chapter23\023017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1694597" y="2715904"/>
            <a:ext cx="8802806" cy="393737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07967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Calibri Light" panose="020F0302020204030204" pitchFamily="34" charset="0"/>
              </a:rPr>
              <a:t>Activities</a:t>
            </a:r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200"/>
              </a:spcBef>
              <a:buFont typeface="Wingdings" panose="05000000000000000000" pitchFamily="2" charset="2"/>
              <a:buChar char="Ø"/>
            </a:pPr>
            <a:r>
              <a:rPr lang="en-US" sz="2200" dirty="0" smtClean="0">
                <a:latin typeface="Calibri" panose="020F0502020204030204" pitchFamily="34" charset="0"/>
              </a:rPr>
              <a:t>Lymphatic </a:t>
            </a:r>
            <a:r>
              <a:rPr lang="en-US" sz="2200" dirty="0">
                <a:latin typeface="Calibri" panose="020F0502020204030204" pitchFamily="34" charset="0"/>
              </a:rPr>
              <a:t>histology</a:t>
            </a:r>
          </a:p>
          <a:p>
            <a:pPr lvl="1">
              <a:spcBef>
                <a:spcPts val="200"/>
              </a:spcBef>
            </a:pPr>
            <a:r>
              <a:rPr lang="en-US" sz="2200" dirty="0">
                <a:latin typeface="Calibri" panose="020F0502020204030204" pitchFamily="34" charset="0"/>
              </a:rPr>
              <a:t>View under the microscope and draw the following vessels (pg. </a:t>
            </a:r>
            <a:r>
              <a:rPr lang="en-US" sz="2200" dirty="0" smtClean="0">
                <a:latin typeface="Calibri" panose="020F0502020204030204" pitchFamily="34" charset="0"/>
              </a:rPr>
              <a:t>190):</a:t>
            </a:r>
            <a:endParaRPr lang="en-US" sz="2200" dirty="0">
              <a:latin typeface="Calibri" panose="020F0502020204030204" pitchFamily="34" charset="0"/>
            </a:endParaRPr>
          </a:p>
          <a:p>
            <a:pPr lvl="2">
              <a:spcBef>
                <a:spcPts val="200"/>
              </a:spcBef>
            </a:pPr>
            <a:r>
              <a:rPr lang="en-US" sz="2200" dirty="0" smtClean="0">
                <a:latin typeface="Calibri" panose="020F0502020204030204" pitchFamily="34" charset="0"/>
              </a:rPr>
              <a:t>Spleen </a:t>
            </a:r>
            <a:endParaRPr lang="en-US" sz="2200" dirty="0">
              <a:latin typeface="Calibri" panose="020F0502020204030204" pitchFamily="34" charset="0"/>
            </a:endParaRPr>
          </a:p>
          <a:p>
            <a:pPr lvl="2">
              <a:spcBef>
                <a:spcPts val="200"/>
              </a:spcBef>
            </a:pPr>
            <a:r>
              <a:rPr lang="en-US" sz="2200" dirty="0" smtClean="0">
                <a:latin typeface="Calibri" panose="020F0502020204030204" pitchFamily="34" charset="0"/>
              </a:rPr>
              <a:t>Lymph node</a:t>
            </a:r>
            <a:endParaRPr lang="en-US" sz="2200" dirty="0">
              <a:latin typeface="Calibri" panose="020F0502020204030204" pitchFamily="34" charset="0"/>
            </a:endParaRPr>
          </a:p>
          <a:p>
            <a:pPr lvl="2">
              <a:spcBef>
                <a:spcPts val="200"/>
              </a:spcBef>
            </a:pPr>
            <a:r>
              <a:rPr lang="en-US" sz="2200" dirty="0" smtClean="0">
                <a:latin typeface="Calibri" panose="020F0502020204030204" pitchFamily="34" charset="0"/>
              </a:rPr>
              <a:t>Thymus</a:t>
            </a:r>
          </a:p>
          <a:p>
            <a:pPr lvl="2">
              <a:spcBef>
                <a:spcPts val="200"/>
              </a:spcBef>
            </a:pPr>
            <a:r>
              <a:rPr lang="en-US" sz="2200" dirty="0" smtClean="0">
                <a:latin typeface="Calibri" panose="020F0502020204030204" pitchFamily="34" charset="0"/>
              </a:rPr>
              <a:t>Lymph vessel</a:t>
            </a:r>
            <a:endParaRPr lang="en-US" sz="2200" dirty="0">
              <a:latin typeface="Calibri" panose="020F050202020403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63</a:t>
            </a:fld>
            <a:endParaRPr lang="en-US" dirty="0"/>
          </a:p>
        </p:txBody>
      </p:sp>
      <p:pic>
        <p:nvPicPr>
          <p:cNvPr id="2050" name="Picture 2" descr="http://www.dartmouth.edu/~anatomy/Histo/lab_3/cardiovascular/DMS120/38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3057" y="3943349"/>
            <a:ext cx="3810000" cy="2533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iws.collin.edu/mweis/BIOL%202402/Lab/lab%20exercise%20reviews/endocrine/histo_endocrine/web_ready/histo_labeled_endocrine_%20thymu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2602" y="2733675"/>
            <a:ext cx="4714875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4205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altLang="en-US" sz="4000" dirty="0">
                <a:latin typeface="Calibri Light" panose="020F0302020204030204" pitchFamily="34" charset="0"/>
              </a:rPr>
              <a:t>Works Cited</a:t>
            </a:r>
          </a:p>
        </p:txBody>
      </p:sp>
      <p:sp>
        <p:nvSpPr>
          <p:cNvPr id="34819" name="Content Placeholder 4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marL="457200" indent="-457200">
              <a:spcBef>
                <a:spcPct val="0"/>
              </a:spcBef>
              <a:buNone/>
              <a:defRPr/>
            </a:pPr>
            <a:r>
              <a:rPr lang="en-US" altLang="en-US" sz="2200" dirty="0">
                <a:latin typeface="Calibri" panose="020F0502020204030204" pitchFamily="34" charset="0"/>
              </a:rPr>
              <a:t>Marieb, E. N. (2012). </a:t>
            </a:r>
            <a:r>
              <a:rPr lang="en-US" altLang="en-US" sz="2200" i="1" dirty="0">
                <a:latin typeface="Calibri" panose="020F0502020204030204" pitchFamily="34" charset="0"/>
              </a:rPr>
              <a:t>Essentials of human anatomy &amp; physiology </a:t>
            </a:r>
          </a:p>
          <a:p>
            <a:pPr marL="457200" indent="-457200">
              <a:spcBef>
                <a:spcPct val="0"/>
              </a:spcBef>
              <a:buNone/>
              <a:defRPr/>
            </a:pPr>
            <a:r>
              <a:rPr lang="en-US" altLang="en-US" sz="2200" i="1" dirty="0">
                <a:latin typeface="Calibri" panose="020F0502020204030204" pitchFamily="34" charset="0"/>
              </a:rPr>
              <a:t>	</a:t>
            </a:r>
            <a:r>
              <a:rPr lang="en-US" altLang="en-US" sz="2200" dirty="0">
                <a:latin typeface="Calibri" panose="020F0502020204030204" pitchFamily="34" charset="0"/>
              </a:rPr>
              <a:t>(6</a:t>
            </a:r>
            <a:r>
              <a:rPr lang="en-US" altLang="en-US" sz="2200" baseline="30000" dirty="0">
                <a:latin typeface="Calibri" panose="020F0502020204030204" pitchFamily="34" charset="0"/>
              </a:rPr>
              <a:t>th</a:t>
            </a:r>
            <a:r>
              <a:rPr lang="en-US" altLang="en-US" sz="2200" dirty="0">
                <a:latin typeface="Calibri" panose="020F0502020204030204" pitchFamily="34" charset="0"/>
              </a:rPr>
              <a:t> ed.). Boston: Pearson Education, Inc.</a:t>
            </a:r>
          </a:p>
          <a:p>
            <a:pPr marL="457200" indent="-457200">
              <a:spcBef>
                <a:spcPct val="0"/>
              </a:spcBef>
              <a:buNone/>
              <a:defRPr/>
            </a:pPr>
            <a:r>
              <a:rPr lang="en-US" altLang="en-US" sz="2200" dirty="0">
                <a:latin typeface="Calibri" panose="020F0502020204030204" pitchFamily="34" charset="0"/>
              </a:rPr>
              <a:t>Marieb, E.N., Mitchell, S.J. &amp; Smith, L.A. (2012). </a:t>
            </a:r>
            <a:r>
              <a:rPr lang="en-US" altLang="en-US" sz="2200" i="1" dirty="0">
                <a:latin typeface="Calibri" panose="020F0502020204030204" pitchFamily="34" charset="0"/>
              </a:rPr>
              <a:t>Human anatomy and physiology laboratory manual </a:t>
            </a:r>
            <a:r>
              <a:rPr lang="en-US" altLang="en-US" sz="2200" dirty="0">
                <a:latin typeface="Calibri" panose="020F0502020204030204" pitchFamily="34" charset="0"/>
              </a:rPr>
              <a:t>(10</a:t>
            </a:r>
            <a:r>
              <a:rPr lang="en-US" altLang="en-US" sz="2200" baseline="30000" dirty="0">
                <a:latin typeface="Calibri" panose="020F0502020204030204" pitchFamily="34" charset="0"/>
              </a:rPr>
              <a:t>th</a:t>
            </a:r>
            <a:r>
              <a:rPr lang="en-US" altLang="en-US" sz="2200" dirty="0">
                <a:latin typeface="Calibri" panose="020F0502020204030204" pitchFamily="34" charset="0"/>
              </a:rPr>
              <a:t> ed.). Boston: Pearson Education, Inc.</a:t>
            </a:r>
          </a:p>
          <a:p>
            <a:pPr marL="457200" indent="-457200">
              <a:spcBef>
                <a:spcPct val="0"/>
              </a:spcBef>
              <a:buNone/>
              <a:defRPr/>
            </a:pPr>
            <a:r>
              <a:rPr lang="en-US" altLang="en-US" sz="2200" dirty="0">
                <a:latin typeface="Calibri" panose="020F0502020204030204" pitchFamily="34" charset="0"/>
              </a:rPr>
              <a:t>Martini, F., Nath, J. &amp; Bartholomew, E.F. (2012). </a:t>
            </a:r>
            <a:r>
              <a:rPr lang="en-US" altLang="en-US" sz="2200" i="1" dirty="0">
                <a:latin typeface="Calibri" panose="020F0502020204030204" pitchFamily="34" charset="0"/>
              </a:rPr>
              <a:t>Fundamentals of anatomy &amp; physiology </a:t>
            </a:r>
            <a:r>
              <a:rPr lang="en-US" altLang="en-US" sz="2200" dirty="0">
                <a:latin typeface="Calibri" panose="020F0502020204030204" pitchFamily="34" charset="0"/>
              </a:rPr>
              <a:t>(9</a:t>
            </a:r>
            <a:r>
              <a:rPr lang="en-US" altLang="en-US" sz="2200" baseline="30000" dirty="0">
                <a:latin typeface="Calibri" panose="020F0502020204030204" pitchFamily="34" charset="0"/>
              </a:rPr>
              <a:t>th</a:t>
            </a:r>
            <a:r>
              <a:rPr lang="en-US" altLang="en-US" sz="2200" dirty="0">
                <a:latin typeface="Calibri" panose="020F0502020204030204" pitchFamily="34" charset="0"/>
              </a:rPr>
              <a:t> ed.).  Boston: Pearson Education, Inc.</a:t>
            </a:r>
          </a:p>
          <a:p>
            <a:pPr marL="457200" indent="-457200">
              <a:spcBef>
                <a:spcPct val="0"/>
              </a:spcBef>
              <a:buNone/>
              <a:defRPr/>
            </a:pPr>
            <a:r>
              <a:rPr lang="en-US" altLang="en-US" sz="2200" dirty="0">
                <a:latin typeface="Calibri" panose="020F0502020204030204" pitchFamily="34" charset="0"/>
              </a:rPr>
              <a:t>McPhee, J. &amp; Papadakis, M. (2012) </a:t>
            </a:r>
            <a:r>
              <a:rPr lang="en-US" altLang="en-US" sz="2200" i="1" dirty="0">
                <a:latin typeface="Calibri" panose="020F0502020204030204" pitchFamily="34" charset="0"/>
              </a:rPr>
              <a:t>Current medical diagnosis &amp; treatment </a:t>
            </a:r>
            <a:r>
              <a:rPr lang="en-US" altLang="en-US" sz="2200" dirty="0">
                <a:latin typeface="Calibri" panose="020F0502020204030204" pitchFamily="34" charset="0"/>
              </a:rPr>
              <a:t>(51</a:t>
            </a:r>
            <a:r>
              <a:rPr lang="en-US" altLang="en-US" sz="2200" baseline="30000" dirty="0">
                <a:latin typeface="Calibri" panose="020F0502020204030204" pitchFamily="34" charset="0"/>
              </a:rPr>
              <a:t>st</a:t>
            </a:r>
            <a:r>
              <a:rPr lang="en-US" altLang="en-US" sz="2200" dirty="0">
                <a:latin typeface="Calibri" panose="020F0502020204030204" pitchFamily="34" charset="0"/>
              </a:rPr>
              <a:t> ed.). New York: McGraw Hill.</a:t>
            </a:r>
          </a:p>
          <a:p>
            <a:pPr marL="457200" indent="-457200">
              <a:spcBef>
                <a:spcPct val="0"/>
              </a:spcBef>
              <a:buNone/>
              <a:defRPr/>
            </a:pPr>
            <a:r>
              <a:rPr lang="en-US" altLang="en-US" sz="2200" dirty="0">
                <a:latin typeface="Calibri" panose="020F0502020204030204" pitchFamily="34" charset="0"/>
              </a:rPr>
              <a:t>Patton, T. &amp; Thibodeau, G. (2013). </a:t>
            </a:r>
            <a:r>
              <a:rPr lang="en-US" altLang="en-US" sz="2200" i="1" dirty="0">
                <a:latin typeface="Calibri" panose="020F0502020204030204" pitchFamily="34" charset="0"/>
              </a:rPr>
              <a:t>Anatomy &amp; physiology </a:t>
            </a:r>
            <a:r>
              <a:rPr lang="en-US" altLang="en-US" sz="2200" dirty="0">
                <a:latin typeface="Calibri" panose="020F0502020204030204" pitchFamily="34" charset="0"/>
              </a:rPr>
              <a:t>(8</a:t>
            </a:r>
            <a:r>
              <a:rPr lang="en-US" altLang="en-US" sz="2200" baseline="30000" dirty="0">
                <a:latin typeface="Calibri" panose="020F0502020204030204" pitchFamily="34" charset="0"/>
              </a:rPr>
              <a:t>th</a:t>
            </a:r>
            <a:r>
              <a:rPr lang="en-US" altLang="en-US" sz="2200" dirty="0">
                <a:latin typeface="Calibri" panose="020F0502020204030204" pitchFamily="34" charset="0"/>
              </a:rPr>
              <a:t> ed.). </a:t>
            </a:r>
          </a:p>
          <a:p>
            <a:pPr marL="457200" indent="-457200">
              <a:spcBef>
                <a:spcPct val="0"/>
              </a:spcBef>
              <a:buNone/>
              <a:defRPr/>
            </a:pPr>
            <a:r>
              <a:rPr lang="en-US" altLang="en-US" sz="2200" dirty="0">
                <a:latin typeface="Calibri" panose="020F0502020204030204" pitchFamily="34" charset="0"/>
              </a:rPr>
              <a:t>	St. Louis:Mosby Elsevier.</a:t>
            </a:r>
          </a:p>
          <a:p>
            <a:pPr marL="457200" indent="-457200">
              <a:spcBef>
                <a:spcPct val="0"/>
              </a:spcBef>
              <a:buNone/>
              <a:defRPr/>
            </a:pPr>
            <a:r>
              <a:rPr lang="en-US" altLang="en-US" sz="2200" dirty="0">
                <a:latin typeface="Calibri" panose="020F0502020204030204" pitchFamily="34" charset="0"/>
              </a:rPr>
              <a:t>Saladin, K. S. (2012). </a:t>
            </a:r>
            <a:r>
              <a:rPr lang="en-US" altLang="en-US" sz="2200" i="1" dirty="0">
                <a:latin typeface="Calibri" panose="020F0502020204030204" pitchFamily="34" charset="0"/>
              </a:rPr>
              <a:t>Anatomy &amp; physiology: The unity of form and function </a:t>
            </a:r>
            <a:r>
              <a:rPr lang="en-US" altLang="en-US" sz="2200" dirty="0">
                <a:latin typeface="Calibri" panose="020F0502020204030204" pitchFamily="34" charset="0"/>
              </a:rPr>
              <a:t>(6</a:t>
            </a:r>
            <a:r>
              <a:rPr lang="en-US" altLang="en-US" sz="2200" baseline="30000" dirty="0">
                <a:latin typeface="Calibri" panose="020F0502020204030204" pitchFamily="34" charset="0"/>
              </a:rPr>
              <a:t>th</a:t>
            </a:r>
            <a:r>
              <a:rPr lang="en-US" altLang="en-US" sz="2200" dirty="0">
                <a:latin typeface="Calibri" panose="020F0502020204030204" pitchFamily="34" charset="0"/>
              </a:rPr>
              <a:t> ed.). New York: McGraw Hill.</a:t>
            </a:r>
          </a:p>
          <a:p>
            <a:pPr marL="457200" indent="-457200">
              <a:spcBef>
                <a:spcPct val="0"/>
              </a:spcBef>
              <a:buNone/>
              <a:defRPr/>
            </a:pPr>
            <a:r>
              <a:rPr lang="en-US" sz="2200" dirty="0">
                <a:latin typeface="Calibri" panose="020F0502020204030204" pitchFamily="34" charset="0"/>
              </a:rPr>
              <a:t>Tortora, G.J. &amp; Derrickson, B.H. (2012). </a:t>
            </a:r>
            <a:r>
              <a:rPr lang="en-US" sz="2200" i="1" dirty="0">
                <a:latin typeface="Calibri" panose="020F0502020204030204" pitchFamily="34" charset="0"/>
              </a:rPr>
              <a:t>Principles of anatomy and physiology</a:t>
            </a:r>
            <a:r>
              <a:rPr lang="en-US" sz="2200" dirty="0">
                <a:latin typeface="Calibri" panose="020F0502020204030204" pitchFamily="34" charset="0"/>
              </a:rPr>
              <a:t> (13th ed.). Hoboken, NJ: Wiley</a:t>
            </a:r>
            <a:endParaRPr lang="en-US" altLang="en-US" sz="2200" dirty="0">
              <a:latin typeface="Calibri" panose="020F0502020204030204" pitchFamily="34" charset="0"/>
            </a:endParaRPr>
          </a:p>
          <a:p>
            <a:pPr marL="457200" indent="-457200">
              <a:spcBef>
                <a:spcPct val="0"/>
              </a:spcBef>
              <a:buNone/>
              <a:defRPr/>
            </a:pPr>
            <a:endParaRPr lang="en-US" altLang="en-US" sz="24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17C1CA-858D-4F20-AF09-2442390BB3A9}" type="slidenum">
              <a:rPr lang="en-US"/>
              <a:pPr>
                <a:defRPr/>
              </a:pPr>
              <a:t>64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8877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 b="1" dirty="0" smtClean="0">
                <a:latin typeface="Calibri Light" panose="020F0302020204030204" pitchFamily="34" charset="0"/>
              </a:rPr>
              <a:t>Tunica Media</a:t>
            </a:r>
          </a:p>
        </p:txBody>
      </p:sp>
      <p:sp>
        <p:nvSpPr>
          <p:cNvPr id="17412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ts val="200"/>
              </a:spcBef>
            </a:pPr>
            <a:r>
              <a:rPr lang="en-US" altLang="en-US" sz="2200" b="1" dirty="0" smtClean="0">
                <a:latin typeface="Calibri" panose="020F0502020204030204" pitchFamily="34" charset="0"/>
              </a:rPr>
              <a:t>Middle layer.</a:t>
            </a:r>
          </a:p>
          <a:p>
            <a:pPr>
              <a:spcBef>
                <a:spcPts val="200"/>
              </a:spcBef>
            </a:pPr>
            <a:r>
              <a:rPr lang="en-US" altLang="en-US" sz="2200" dirty="0" smtClean="0">
                <a:latin typeface="Calibri" panose="020F0502020204030204" pitchFamily="34" charset="0"/>
              </a:rPr>
              <a:t>Concentric sheets of </a:t>
            </a:r>
            <a:r>
              <a:rPr lang="en-US" altLang="en-US" sz="2200" u="sng" dirty="0" smtClean="0">
                <a:latin typeface="Calibri" panose="020F0502020204030204" pitchFamily="34" charset="0"/>
              </a:rPr>
              <a:t>smooth muscle </a:t>
            </a:r>
            <a:r>
              <a:rPr lang="en-US" altLang="en-US" sz="2200" dirty="0" smtClean="0">
                <a:latin typeface="Calibri" panose="020F0502020204030204" pitchFamily="34" charset="0"/>
              </a:rPr>
              <a:t>in loose connective tissue.</a:t>
            </a:r>
          </a:p>
          <a:p>
            <a:pPr>
              <a:spcBef>
                <a:spcPts val="200"/>
              </a:spcBef>
            </a:pPr>
            <a:r>
              <a:rPr lang="en-US" altLang="en-US" sz="2200" dirty="0" smtClean="0">
                <a:latin typeface="Calibri" panose="020F0502020204030204" pitchFamily="34" charset="0"/>
              </a:rPr>
              <a:t>Binds to inner and outer layers.</a:t>
            </a:r>
          </a:p>
          <a:p>
            <a:pPr marL="0" indent="0">
              <a:buNone/>
            </a:pPr>
            <a:endParaRPr lang="en-US" altLang="en-US" sz="2200" dirty="0" smtClean="0">
              <a:latin typeface="Calibri" panose="020F050202020403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091B8-E770-4CA4-99BC-F0D07A317631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/>
          <a:stretch>
            <a:fillRect/>
          </a:stretch>
        </p:blipFill>
        <p:spPr>
          <a:xfrm>
            <a:off x="4799463" y="2570162"/>
            <a:ext cx="5181600" cy="3906838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506367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 b="1" dirty="0" smtClean="0">
                <a:latin typeface="Calibri Light" panose="020F0302020204030204" pitchFamily="34" charset="0"/>
              </a:rPr>
              <a:t>Tunica Externa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>
              <a:spcBef>
                <a:spcPts val="200"/>
              </a:spcBef>
            </a:pPr>
            <a:r>
              <a:rPr lang="en-US" altLang="en-US" sz="2200" dirty="0" smtClean="0">
                <a:latin typeface="Calibri" panose="020F0502020204030204" pitchFamily="34" charset="0"/>
              </a:rPr>
              <a:t>AKA: </a:t>
            </a:r>
            <a:r>
              <a:rPr lang="en-US" altLang="en-US" sz="2200" b="1" dirty="0" smtClean="0">
                <a:latin typeface="Calibri" panose="020F0502020204030204" pitchFamily="34" charset="0"/>
              </a:rPr>
              <a:t>tunica adventitia</a:t>
            </a:r>
          </a:p>
          <a:p>
            <a:pPr>
              <a:spcBef>
                <a:spcPts val="200"/>
              </a:spcBef>
            </a:pPr>
            <a:r>
              <a:rPr lang="en-US" altLang="en-US" sz="2200" dirty="0">
                <a:latin typeface="Calibri" panose="020F0502020204030204" pitchFamily="34" charset="0"/>
              </a:rPr>
              <a:t>O</a:t>
            </a:r>
            <a:r>
              <a:rPr lang="en-US" altLang="en-US" sz="2200" dirty="0" smtClean="0">
                <a:latin typeface="Calibri" panose="020F0502020204030204" pitchFamily="34" charset="0"/>
              </a:rPr>
              <a:t>uter layer.</a:t>
            </a:r>
            <a:endParaRPr lang="en-US" altLang="en-US" sz="2200" dirty="0">
              <a:latin typeface="Calibri" panose="020F0502020204030204" pitchFamily="34" charset="0"/>
            </a:endParaRPr>
          </a:p>
          <a:p>
            <a:pPr>
              <a:spcBef>
                <a:spcPts val="200"/>
              </a:spcBef>
            </a:pPr>
            <a:r>
              <a:rPr lang="en-US" altLang="en-US" sz="2200" dirty="0">
                <a:latin typeface="Calibri" panose="020F0502020204030204" pitchFamily="34" charset="0"/>
              </a:rPr>
              <a:t>Contains connective tissue </a:t>
            </a:r>
            <a:r>
              <a:rPr lang="en-US" altLang="en-US" sz="2200" dirty="0" smtClean="0">
                <a:latin typeface="Calibri" panose="020F0502020204030204" pitchFamily="34" charset="0"/>
              </a:rPr>
              <a:t>sheath.</a:t>
            </a:r>
            <a:endParaRPr lang="en-US" altLang="en-US" sz="2200" dirty="0">
              <a:latin typeface="Calibri" panose="020F0502020204030204" pitchFamily="34" charset="0"/>
            </a:endParaRPr>
          </a:p>
          <a:p>
            <a:pPr>
              <a:spcBef>
                <a:spcPts val="200"/>
              </a:spcBef>
            </a:pPr>
            <a:r>
              <a:rPr lang="en-US" altLang="en-US" sz="2200" u="sng" dirty="0">
                <a:latin typeface="Calibri" panose="020F0502020204030204" pitchFamily="34" charset="0"/>
              </a:rPr>
              <a:t>Anchors</a:t>
            </a:r>
            <a:r>
              <a:rPr lang="en-US" altLang="en-US" sz="2200" dirty="0">
                <a:latin typeface="Calibri" panose="020F0502020204030204" pitchFamily="34" charset="0"/>
              </a:rPr>
              <a:t> vessel to adjacent </a:t>
            </a:r>
            <a:r>
              <a:rPr lang="en-US" altLang="en-US" sz="2200" dirty="0" smtClean="0">
                <a:latin typeface="Calibri" panose="020F0502020204030204" pitchFamily="34" charset="0"/>
              </a:rPr>
              <a:t>tissues.</a:t>
            </a:r>
            <a:endParaRPr lang="en-US" altLang="en-US" sz="2200" dirty="0">
              <a:latin typeface="Calibri" panose="020F0502020204030204" pitchFamily="34" charset="0"/>
            </a:endParaRPr>
          </a:p>
          <a:p>
            <a:pPr>
              <a:spcBef>
                <a:spcPts val="200"/>
              </a:spcBef>
            </a:pPr>
            <a:r>
              <a:rPr lang="en-US" altLang="en-US" sz="2200" dirty="0">
                <a:latin typeface="Calibri" panose="020F0502020204030204" pitchFamily="34" charset="0"/>
              </a:rPr>
              <a:t>In </a:t>
            </a:r>
            <a:r>
              <a:rPr lang="en-US" altLang="en-US" sz="2200" dirty="0" smtClean="0">
                <a:latin typeface="Calibri" panose="020F0502020204030204" pitchFamily="34" charset="0"/>
              </a:rPr>
              <a:t>arteries…</a:t>
            </a:r>
            <a:endParaRPr lang="en-US" altLang="en-US" sz="2200" dirty="0">
              <a:latin typeface="Calibri" panose="020F0502020204030204" pitchFamily="34" charset="0"/>
            </a:endParaRPr>
          </a:p>
          <a:p>
            <a:pPr lvl="1">
              <a:spcBef>
                <a:spcPts val="200"/>
              </a:spcBef>
              <a:buFont typeface="Calibri" panose="020F0502020204030204" pitchFamily="34" charset="0"/>
              <a:buChar char="‒"/>
            </a:pPr>
            <a:r>
              <a:rPr lang="en-US" altLang="en-US" sz="2200" dirty="0">
                <a:latin typeface="Calibri" panose="020F0502020204030204" pitchFamily="34" charset="0"/>
              </a:rPr>
              <a:t>Contain </a:t>
            </a:r>
            <a:r>
              <a:rPr lang="en-US" altLang="en-US" sz="2200" dirty="0" smtClean="0">
                <a:latin typeface="Calibri" panose="020F0502020204030204" pitchFamily="34" charset="0"/>
              </a:rPr>
              <a:t>collagen.</a:t>
            </a:r>
            <a:endParaRPr lang="en-US" altLang="en-US" sz="2200" dirty="0">
              <a:latin typeface="Calibri" panose="020F0502020204030204" pitchFamily="34" charset="0"/>
            </a:endParaRPr>
          </a:p>
          <a:p>
            <a:pPr lvl="1">
              <a:spcBef>
                <a:spcPts val="200"/>
              </a:spcBef>
              <a:buFont typeface="Calibri" panose="020F0502020204030204" pitchFamily="34" charset="0"/>
              <a:buChar char="‒"/>
            </a:pPr>
            <a:r>
              <a:rPr lang="en-US" altLang="en-US" sz="2200" u="sng" dirty="0">
                <a:latin typeface="Calibri" panose="020F0502020204030204" pitchFamily="34" charset="0"/>
              </a:rPr>
              <a:t>Elastic</a:t>
            </a:r>
            <a:r>
              <a:rPr lang="en-US" altLang="en-US" sz="2200" dirty="0">
                <a:latin typeface="Calibri" panose="020F0502020204030204" pitchFamily="34" charset="0"/>
              </a:rPr>
              <a:t> </a:t>
            </a:r>
            <a:r>
              <a:rPr lang="en-US" altLang="en-US" sz="2200" dirty="0" smtClean="0">
                <a:latin typeface="Calibri" panose="020F0502020204030204" pitchFamily="34" charset="0"/>
              </a:rPr>
              <a:t>fibers.</a:t>
            </a:r>
            <a:endParaRPr lang="en-US" altLang="en-US" sz="2200" dirty="0">
              <a:latin typeface="Calibri" panose="020F0502020204030204" pitchFamily="34" charset="0"/>
            </a:endParaRPr>
          </a:p>
          <a:p>
            <a:pPr>
              <a:spcBef>
                <a:spcPts val="200"/>
              </a:spcBef>
            </a:pPr>
            <a:r>
              <a:rPr lang="en-US" altLang="en-US" sz="2200" dirty="0">
                <a:latin typeface="Calibri" panose="020F0502020204030204" pitchFamily="34" charset="0"/>
              </a:rPr>
              <a:t>In </a:t>
            </a:r>
            <a:r>
              <a:rPr lang="en-US" altLang="en-US" sz="2200" dirty="0" smtClean="0">
                <a:latin typeface="Calibri" panose="020F0502020204030204" pitchFamily="34" charset="0"/>
              </a:rPr>
              <a:t>veins…</a:t>
            </a:r>
            <a:endParaRPr lang="en-US" altLang="en-US" sz="2200" dirty="0">
              <a:latin typeface="Calibri" panose="020F0502020204030204" pitchFamily="34" charset="0"/>
            </a:endParaRPr>
          </a:p>
          <a:p>
            <a:pPr lvl="1">
              <a:spcBef>
                <a:spcPts val="200"/>
              </a:spcBef>
              <a:buFont typeface="Calibri" panose="020F0502020204030204" pitchFamily="34" charset="0"/>
              <a:buChar char="‒"/>
            </a:pPr>
            <a:r>
              <a:rPr lang="en-US" altLang="en-US" sz="2200" dirty="0">
                <a:latin typeface="Calibri" panose="020F0502020204030204" pitchFamily="34" charset="0"/>
              </a:rPr>
              <a:t>Contain elastic </a:t>
            </a:r>
            <a:r>
              <a:rPr lang="en-US" altLang="en-US" sz="2200" dirty="0" smtClean="0">
                <a:latin typeface="Calibri" panose="020F0502020204030204" pitchFamily="34" charset="0"/>
              </a:rPr>
              <a:t>fibers.</a:t>
            </a:r>
            <a:endParaRPr lang="en-US" altLang="en-US" sz="2200" dirty="0">
              <a:latin typeface="Calibri" panose="020F0502020204030204" pitchFamily="34" charset="0"/>
            </a:endParaRPr>
          </a:p>
          <a:p>
            <a:pPr lvl="1">
              <a:spcBef>
                <a:spcPts val="200"/>
              </a:spcBef>
              <a:buFont typeface="Calibri" panose="020F0502020204030204" pitchFamily="34" charset="0"/>
              <a:buChar char="‒"/>
            </a:pPr>
            <a:r>
              <a:rPr lang="en-US" altLang="en-US" sz="2200" dirty="0">
                <a:latin typeface="Calibri" panose="020F0502020204030204" pitchFamily="34" charset="0"/>
              </a:rPr>
              <a:t>Smooth muscle </a:t>
            </a:r>
            <a:r>
              <a:rPr lang="en-US" altLang="en-US" sz="2200" dirty="0" smtClean="0">
                <a:latin typeface="Calibri" panose="020F0502020204030204" pitchFamily="34" charset="0"/>
              </a:rPr>
              <a:t>cells.</a:t>
            </a:r>
            <a:endParaRPr lang="en-US" altLang="en-US" sz="2200" dirty="0">
              <a:latin typeface="Calibri" panose="020F0502020204030204" pitchFamily="34" charset="0"/>
            </a:endParaRPr>
          </a:p>
          <a:p>
            <a:pPr marL="0" indent="0">
              <a:spcBef>
                <a:spcPts val="200"/>
              </a:spcBef>
              <a:buNone/>
            </a:pP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1337482" y="1652335"/>
            <a:ext cx="4257248" cy="4739321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091B8-E770-4CA4-99BC-F0D07A317631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5661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 dirty="0" smtClean="0">
                <a:latin typeface="Calibri Light" panose="020F0302020204030204" pitchFamily="34" charset="0"/>
              </a:rPr>
              <a:t>Arteries vs. Veins</a:t>
            </a:r>
          </a:p>
        </p:txBody>
      </p:sp>
      <p:sp>
        <p:nvSpPr>
          <p:cNvPr id="46084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22031" y="2350311"/>
            <a:ext cx="5673969" cy="3062421"/>
          </a:xfrm>
        </p:spPr>
        <p:txBody>
          <a:bodyPr>
            <a:normAutofit/>
          </a:bodyPr>
          <a:lstStyle/>
          <a:p>
            <a:pPr>
              <a:spcBef>
                <a:spcPts val="200"/>
              </a:spcBef>
            </a:pPr>
            <a:r>
              <a:rPr lang="en-US" altLang="en-US" sz="2200" dirty="0" smtClean="0">
                <a:latin typeface="Calibri" panose="020F0502020204030204" pitchFamily="34" charset="0"/>
              </a:rPr>
              <a:t>Arteries and veins run side-by-side (VAN)</a:t>
            </a:r>
          </a:p>
          <a:p>
            <a:pPr>
              <a:spcBef>
                <a:spcPts val="200"/>
              </a:spcBef>
            </a:pPr>
            <a:r>
              <a:rPr lang="en-US" altLang="en-US" sz="2200" dirty="0" smtClean="0">
                <a:latin typeface="Calibri" panose="020F0502020204030204" pitchFamily="34" charset="0"/>
              </a:rPr>
              <a:t>Arteries</a:t>
            </a:r>
          </a:p>
          <a:p>
            <a:pPr lvl="1">
              <a:spcBef>
                <a:spcPts val="200"/>
              </a:spcBef>
              <a:buFont typeface="Calibri" panose="020F0502020204030204" pitchFamily="34" charset="0"/>
              <a:buChar char="‒"/>
            </a:pPr>
            <a:r>
              <a:rPr lang="en-US" altLang="en-US" sz="2200" dirty="0">
                <a:latin typeface="Calibri" panose="020F0502020204030204" pitchFamily="34" charset="0"/>
              </a:rPr>
              <a:t>H</a:t>
            </a:r>
            <a:r>
              <a:rPr lang="en-US" altLang="en-US" sz="2200" dirty="0" smtClean="0">
                <a:latin typeface="Calibri" panose="020F0502020204030204" pitchFamily="34" charset="0"/>
              </a:rPr>
              <a:t>ave thicker walls (maintain shape </a:t>
            </a:r>
            <a:r>
              <a:rPr lang="en-US" altLang="en-US" sz="2200" dirty="0" err="1" smtClean="0">
                <a:latin typeface="Calibri" panose="020F0502020204030204" pitchFamily="34" charset="0"/>
              </a:rPr>
              <a:t>histo</a:t>
            </a:r>
            <a:r>
              <a:rPr lang="en-US" altLang="en-US" sz="2200" dirty="0">
                <a:latin typeface="Calibri" panose="020F0502020204030204" pitchFamily="34" charset="0"/>
              </a:rPr>
              <a:t>)</a:t>
            </a:r>
            <a:endParaRPr lang="en-US" altLang="en-US" sz="2200" dirty="0" smtClean="0">
              <a:latin typeface="Calibri" panose="020F0502020204030204" pitchFamily="34" charset="0"/>
            </a:endParaRPr>
          </a:p>
          <a:p>
            <a:pPr lvl="1">
              <a:spcBef>
                <a:spcPts val="200"/>
              </a:spcBef>
              <a:buFont typeface="Calibri" panose="020F0502020204030204" pitchFamily="34" charset="0"/>
              <a:buChar char="‒"/>
            </a:pPr>
            <a:r>
              <a:rPr lang="en-US" altLang="en-US" sz="2200" dirty="0">
                <a:latin typeface="Calibri" panose="020F0502020204030204" pitchFamily="34" charset="0"/>
              </a:rPr>
              <a:t>H</a:t>
            </a:r>
            <a:r>
              <a:rPr lang="en-US" altLang="en-US" sz="2200" dirty="0" smtClean="0">
                <a:latin typeface="Calibri" panose="020F0502020204030204" pitchFamily="34" charset="0"/>
              </a:rPr>
              <a:t>igher blood pressure.</a:t>
            </a:r>
          </a:p>
          <a:p>
            <a:pPr>
              <a:spcBef>
                <a:spcPts val="200"/>
              </a:spcBef>
            </a:pPr>
            <a:r>
              <a:rPr lang="en-US" altLang="en-US" sz="2200" dirty="0" smtClean="0">
                <a:latin typeface="Calibri" panose="020F0502020204030204" pitchFamily="34" charset="0"/>
              </a:rPr>
              <a:t>Collapsed artery</a:t>
            </a:r>
          </a:p>
          <a:p>
            <a:pPr lvl="1">
              <a:spcBef>
                <a:spcPts val="200"/>
              </a:spcBef>
              <a:buFont typeface="Calibri" panose="020F0502020204030204" pitchFamily="34" charset="0"/>
              <a:buChar char="‒"/>
            </a:pPr>
            <a:r>
              <a:rPr lang="en-US" altLang="en-US" sz="2200" dirty="0">
                <a:latin typeface="Calibri" panose="020F0502020204030204" pitchFamily="34" charset="0"/>
              </a:rPr>
              <a:t>S</a:t>
            </a:r>
            <a:r>
              <a:rPr lang="en-US" altLang="en-US" sz="2200" dirty="0" smtClean="0">
                <a:latin typeface="Calibri" panose="020F0502020204030204" pitchFamily="34" charset="0"/>
              </a:rPr>
              <a:t>mall, round/oval lumen.</a:t>
            </a:r>
          </a:p>
          <a:p>
            <a:pPr>
              <a:spcBef>
                <a:spcPts val="200"/>
              </a:spcBef>
            </a:pPr>
            <a:r>
              <a:rPr lang="en-US" altLang="en-US" sz="2200" dirty="0" smtClean="0">
                <a:latin typeface="Calibri" panose="020F0502020204030204" pitchFamily="34" charset="0"/>
              </a:rPr>
              <a:t>Vein</a:t>
            </a:r>
          </a:p>
          <a:p>
            <a:pPr lvl="1">
              <a:spcBef>
                <a:spcPts val="200"/>
              </a:spcBef>
              <a:buFont typeface="Calibri" panose="020F0502020204030204" pitchFamily="34" charset="0"/>
              <a:buChar char="‒"/>
            </a:pPr>
            <a:r>
              <a:rPr lang="en-US" altLang="en-US" sz="2200" dirty="0" smtClean="0">
                <a:latin typeface="Calibri" panose="020F0502020204030204" pitchFamily="34" charset="0"/>
              </a:rPr>
              <a:t>Large, flat lumen.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650173" y="2071024"/>
            <a:ext cx="5581933" cy="422059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Rectangle 12"/>
          <p:cNvSpPr/>
          <p:nvPr/>
        </p:nvSpPr>
        <p:spPr>
          <a:xfrm>
            <a:off x="9828157" y="4295172"/>
            <a:ext cx="7475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buClrTx/>
              <a:buFontTx/>
              <a:buNone/>
            </a:pPr>
            <a:r>
              <a:rPr lang="en-US" altLang="en-US" sz="2400" b="1" dirty="0">
                <a:latin typeface="Calibri" panose="020F0502020204030204" pitchFamily="34" charset="0"/>
              </a:rPr>
              <a:t>Vein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524138" y="2730714"/>
            <a:ext cx="10272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ClrTx/>
              <a:buFontTx/>
              <a:buNone/>
            </a:pPr>
            <a:r>
              <a:rPr lang="en-US" altLang="en-US" sz="2400" b="1" dirty="0">
                <a:latin typeface="Calibri" panose="020F0502020204030204" pitchFamily="34" charset="0"/>
              </a:rPr>
              <a:t>Artery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091B8-E770-4CA4-99BC-F0D07A317631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9775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larity">
  <a:themeElements>
    <a:clrScheme name="Clarity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TM02900688[[fn=Facet]]</Template>
  <TotalTime>8332</TotalTime>
  <Words>2658</Words>
  <Application>Microsoft Office PowerPoint</Application>
  <PresentationFormat>Widescreen</PresentationFormat>
  <Paragraphs>640</Paragraphs>
  <Slides>64</Slides>
  <Notes>56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64</vt:i4>
      </vt:variant>
    </vt:vector>
  </HeadingPairs>
  <TitlesOfParts>
    <vt:vector size="72" baseType="lpstr">
      <vt:lpstr>Arial</vt:lpstr>
      <vt:lpstr>Calibri</vt:lpstr>
      <vt:lpstr>Calibri Light</vt:lpstr>
      <vt:lpstr>Times New Roman</vt:lpstr>
      <vt:lpstr>Wingdings</vt:lpstr>
      <vt:lpstr>Wingdings 2</vt:lpstr>
      <vt:lpstr>HDOfficeLightV0</vt:lpstr>
      <vt:lpstr>Clarity</vt:lpstr>
      <vt:lpstr>BI 232 Laboratory  Circulatory System: Blood Vessels and  Blood Pressure</vt:lpstr>
      <vt:lpstr>Anatomy of Blood Vessels: Closed System of Tubes that Carries Blood</vt:lpstr>
      <vt:lpstr>General Circulatory Patterns</vt:lpstr>
      <vt:lpstr>General Anatomy of Blood Vessels</vt:lpstr>
      <vt:lpstr>Artery and Vein Histology</vt:lpstr>
      <vt:lpstr>Tunica Intima</vt:lpstr>
      <vt:lpstr>Tunica Media</vt:lpstr>
      <vt:lpstr>Tunica Externa</vt:lpstr>
      <vt:lpstr>Arteries vs. Veins</vt:lpstr>
      <vt:lpstr>Arteries - Carry Blood Away From the Heart</vt:lpstr>
      <vt:lpstr>Artery Types: Conducting or Elastic Arteries </vt:lpstr>
      <vt:lpstr>The Blood Supply For Vessels: Vasa Vasorum</vt:lpstr>
      <vt:lpstr>Artery Types: Muscular Arteries</vt:lpstr>
      <vt:lpstr>Arterioles</vt:lpstr>
      <vt:lpstr>Exchange Vessels: Capillaries</vt:lpstr>
      <vt:lpstr>3 Types of Capillaries</vt:lpstr>
      <vt:lpstr>Capillary Beds are Organized Networks of Capillaries</vt:lpstr>
      <vt:lpstr>Veins Carry Blood From the Body To the Heart </vt:lpstr>
      <vt:lpstr>Veins Types: Venules</vt:lpstr>
      <vt:lpstr>Vein Types: Medium-Sized</vt:lpstr>
      <vt:lpstr>Vein Type: Large veins</vt:lpstr>
      <vt:lpstr>Activities</vt:lpstr>
      <vt:lpstr>Arteries: Ascending Aorta</vt:lpstr>
      <vt:lpstr>Arteries: Aortic Arch </vt:lpstr>
      <vt:lpstr>Arteries: Aortic Arch </vt:lpstr>
      <vt:lpstr>Arteries: Head and Neck</vt:lpstr>
      <vt:lpstr>PowerPoint Presentation</vt:lpstr>
      <vt:lpstr>Arteries: Head and Neck</vt:lpstr>
      <vt:lpstr>Cerebral Vasculature</vt:lpstr>
      <vt:lpstr>Arteries: Upper Extremities</vt:lpstr>
      <vt:lpstr>Descending Aorta</vt:lpstr>
      <vt:lpstr>Abdominal Aorta Arteries</vt:lpstr>
      <vt:lpstr>PowerPoint Presentation</vt:lpstr>
      <vt:lpstr>Arteries: Lower Extremities</vt:lpstr>
      <vt:lpstr>Arteries: Lower Extremities</vt:lpstr>
      <vt:lpstr>Veins: Head and Neck </vt:lpstr>
      <vt:lpstr>PowerPoint Presentation</vt:lpstr>
      <vt:lpstr>Veins: Head and Neck </vt:lpstr>
      <vt:lpstr>Veins: Upper Extremities Drain into Superior Vena Cava  via Subclavian and Brachiocephalic</vt:lpstr>
      <vt:lpstr>PowerPoint Presentation</vt:lpstr>
      <vt:lpstr>Veins: Upper Extremities Drain into Superior Vena Cava</vt:lpstr>
      <vt:lpstr>Veins: Lower Extremities Drain into Inferior Vena cava</vt:lpstr>
      <vt:lpstr>Thoracic Veins: Drain into Superior Vena Cava</vt:lpstr>
      <vt:lpstr>Veins: Abdominopelvic Region Drains into Inferior Vena Cava</vt:lpstr>
      <vt:lpstr>PowerPoint Presentation</vt:lpstr>
      <vt:lpstr>Hepatic Portal Circulation</vt:lpstr>
      <vt:lpstr>Blood Pressure (BP)</vt:lpstr>
      <vt:lpstr>Blood Pressure (BP)</vt:lpstr>
      <vt:lpstr>Pulse</vt:lpstr>
      <vt:lpstr>Normal Blood Pressure</vt:lpstr>
      <vt:lpstr>Pre-Hypertension and Hypertension</vt:lpstr>
      <vt:lpstr>Hypotension is Subnormal Arterial Pressure</vt:lpstr>
      <vt:lpstr>Orthostatic Hypotension: Testing</vt:lpstr>
      <vt:lpstr>Lymphatic System: Body’s Defense Mechanism Against Foreign Invaders</vt:lpstr>
      <vt:lpstr>Lymphatic System: Three Major Functions</vt:lpstr>
      <vt:lpstr>Lymphatic Vessels Provide Transportation of Lymph</vt:lpstr>
      <vt:lpstr>Lymphatic Anatomy: Pathway</vt:lpstr>
      <vt:lpstr>Lymphatic Organs: Thymus</vt:lpstr>
      <vt:lpstr>Lymphatic Organs: Spleen Largest Mass of Lymphatic Tissue </vt:lpstr>
      <vt:lpstr>Lymphatic Tissues: Lymph Nodes</vt:lpstr>
      <vt:lpstr>Lymphatic Tissue: Lymphatic Nodules</vt:lpstr>
      <vt:lpstr>Lymphatic Tissues: Tonsils</vt:lpstr>
      <vt:lpstr>Activities</vt:lpstr>
      <vt:lpstr>Works Cited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Nervous Tissue</dc:title>
  <dc:creator>Schuldt</dc:creator>
  <cp:lastModifiedBy>Windows User</cp:lastModifiedBy>
  <cp:revision>807</cp:revision>
  <dcterms:created xsi:type="dcterms:W3CDTF">2015-10-26T14:33:33Z</dcterms:created>
  <dcterms:modified xsi:type="dcterms:W3CDTF">2017-06-01T20:04:41Z</dcterms:modified>
</cp:coreProperties>
</file>