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  <p:sldMasterId id="2147483750" r:id="rId3"/>
    <p:sldMasterId id="2147483762" r:id="rId4"/>
  </p:sldMasterIdLst>
  <p:notesMasterIdLst>
    <p:notesMasterId r:id="rId74"/>
  </p:notesMasterIdLst>
  <p:sldIdLst>
    <p:sldId id="725" r:id="rId5"/>
    <p:sldId id="726" r:id="rId6"/>
    <p:sldId id="727" r:id="rId7"/>
    <p:sldId id="728" r:id="rId8"/>
    <p:sldId id="729" r:id="rId9"/>
    <p:sldId id="730" r:id="rId10"/>
    <p:sldId id="731" r:id="rId11"/>
    <p:sldId id="732" r:id="rId12"/>
    <p:sldId id="733" r:id="rId13"/>
    <p:sldId id="734" r:id="rId14"/>
    <p:sldId id="735" r:id="rId15"/>
    <p:sldId id="736" r:id="rId16"/>
    <p:sldId id="738" r:id="rId17"/>
    <p:sldId id="797" r:id="rId18"/>
    <p:sldId id="737" r:id="rId19"/>
    <p:sldId id="760" r:id="rId20"/>
    <p:sldId id="791" r:id="rId21"/>
    <p:sldId id="739" r:id="rId22"/>
    <p:sldId id="740" r:id="rId23"/>
    <p:sldId id="741" r:id="rId24"/>
    <p:sldId id="794" r:id="rId25"/>
    <p:sldId id="779" r:id="rId26"/>
    <p:sldId id="780" r:id="rId27"/>
    <p:sldId id="742" r:id="rId28"/>
    <p:sldId id="743" r:id="rId29"/>
    <p:sldId id="744" r:id="rId30"/>
    <p:sldId id="745" r:id="rId31"/>
    <p:sldId id="746" r:id="rId32"/>
    <p:sldId id="747" r:id="rId33"/>
    <p:sldId id="748" r:id="rId34"/>
    <p:sldId id="749" r:id="rId35"/>
    <p:sldId id="750" r:id="rId36"/>
    <p:sldId id="752" r:id="rId37"/>
    <p:sldId id="753" r:id="rId38"/>
    <p:sldId id="756" r:id="rId39"/>
    <p:sldId id="795" r:id="rId40"/>
    <p:sldId id="757" r:id="rId41"/>
    <p:sldId id="758" r:id="rId42"/>
    <p:sldId id="759" r:id="rId43"/>
    <p:sldId id="761" r:id="rId44"/>
    <p:sldId id="762" r:id="rId45"/>
    <p:sldId id="796" r:id="rId46"/>
    <p:sldId id="763" r:id="rId47"/>
    <p:sldId id="781" r:id="rId48"/>
    <p:sldId id="764" r:id="rId49"/>
    <p:sldId id="765" r:id="rId50"/>
    <p:sldId id="766" r:id="rId51"/>
    <p:sldId id="767" r:id="rId52"/>
    <p:sldId id="768" r:id="rId53"/>
    <p:sldId id="769" r:id="rId54"/>
    <p:sldId id="792" r:id="rId55"/>
    <p:sldId id="771" r:id="rId56"/>
    <p:sldId id="772" r:id="rId57"/>
    <p:sldId id="773" r:id="rId58"/>
    <p:sldId id="774" r:id="rId59"/>
    <p:sldId id="775" r:id="rId60"/>
    <p:sldId id="776" r:id="rId61"/>
    <p:sldId id="790" r:id="rId62"/>
    <p:sldId id="798" r:id="rId63"/>
    <p:sldId id="800" r:id="rId64"/>
    <p:sldId id="799" r:id="rId65"/>
    <p:sldId id="782" r:id="rId66"/>
    <p:sldId id="783" r:id="rId67"/>
    <p:sldId id="786" r:id="rId68"/>
    <p:sldId id="788" r:id="rId69"/>
    <p:sldId id="787" r:id="rId70"/>
    <p:sldId id="789" r:id="rId71"/>
    <p:sldId id="793" r:id="rId72"/>
    <p:sldId id="77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FFFF00"/>
    <a:srgbClr val="070709"/>
    <a:srgbClr val="FF6600"/>
    <a:srgbClr val="9966FF"/>
    <a:srgbClr val="FF3399"/>
    <a:srgbClr val="4D76C7"/>
    <a:srgbClr val="7091D2"/>
    <a:srgbClr val="93ACDD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5580-F60D-40FD-8660-42D517EF42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1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</a:t>
            </a:r>
            <a:r>
              <a:rPr lang="en-US" baseline="0" dirty="0" smtClean="0"/>
              <a:t>http://img.webmd.com/dtmcms/live/webmd/consumer_assets/site_images/articles/image_article_collections/anatomy_pages/blood.jpg</a:t>
            </a:r>
            <a:r>
              <a:rPr lang="en-US" altLang="en-US" baseline="0" dirty="0" smtClean="0"/>
              <a:t>, 2016</a:t>
            </a:r>
            <a:endParaRPr lang="en-US" alt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A9B5E3-2B0C-4365-BE90-676C225FDFEB}" type="slidenum">
              <a:rPr lang="en-US" altLang="en-US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776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8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Retrieved</a:t>
            </a:r>
            <a:r>
              <a:rPr lang="en-US" altLang="en-US" baseline="0" dirty="0" smtClean="0"/>
              <a:t> from http://www.fei.com/uploadedimages/FEISite/Content/Image_Gallery/Images/2014_Image_Contest/IM_20140327_Kv_86_RBC.jpg, 2015</a:t>
            </a:r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7761EF-D798-4DA4-9EFE-52467F31EE6E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47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Unity of Form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64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Retrieved</a:t>
            </a:r>
            <a:r>
              <a:rPr lang="en-US" altLang="en-US" baseline="0" dirty="0" smtClean="0"/>
              <a:t> from http://www.fei.com/uploadedimages/FEISite/Content/Image_Gallery/Images/2014_Image_Contest/IM_20140327_Kv_86_RBC.jpg, 2015</a:t>
            </a:r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7761EF-D798-4DA4-9EFE-52467F31EE6E}" type="slidenum">
              <a:rPr lang="en-US" altLang="en-US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7577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http://mokaspetridish.files.wordpress.com/2009/12/hemoglobin.jpg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5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http://www.drstandley.com/images/labvalues/hematocrit.gif, 2015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2DB7EA-89A7-409F-92B4-F2CD5E229EB4}" type="slidenum">
              <a:rPr lang="en-US" altLang="en-US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1885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Normal</a:t>
            </a:r>
            <a:r>
              <a:rPr lang="en-US" altLang="en-US" baseline="0" dirty="0" smtClean="0"/>
              <a:t> blood smear r</a:t>
            </a:r>
            <a:r>
              <a:rPr lang="en-US" altLang="en-US" dirty="0" smtClean="0"/>
              <a:t>etrieved from http://www.pathologyoutlines.com/images/marrow/259.jpg, 2016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Iron</a:t>
            </a:r>
            <a:r>
              <a:rPr lang="en-US" altLang="en-US" baseline="0" dirty="0" smtClean="0"/>
              <a:t> deficiency anemia r</a:t>
            </a:r>
            <a:r>
              <a:rPr lang="en-US" altLang="en-US" dirty="0" smtClean="0"/>
              <a:t>etrieved</a:t>
            </a:r>
            <a:r>
              <a:rPr lang="en-US" altLang="en-US" baseline="0" dirty="0" smtClean="0"/>
              <a:t> from https://s-media-cache-ak0.pinimg.com/236x/58/59/aa/5859aaa40d3c310e2fe43308179017a3.jpg, 2016</a:t>
            </a:r>
            <a:endParaRPr lang="en-US" alt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1CF0C6-D7B3-4ECD-A26F-6CFDE25FD49A}" type="slidenum">
              <a:rPr lang="en-US" altLang="en-US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978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Martini Fundamental</a:t>
            </a:r>
            <a:r>
              <a:rPr lang="en-US" altLang="en-US" baseline="0" dirty="0" smtClean="0"/>
              <a:t>s of A&amp;P 9e</a:t>
            </a:r>
            <a:endParaRPr lang="en-US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573B26-2345-45C7-AED5-7DE63405A3CD}" type="slidenum">
              <a:rPr lang="en-US" altLang="en-US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2111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http://www.siamhealth.net/public_html/images/hemato/reticulo.jpg, 2015</a:t>
            </a:r>
            <a:endParaRPr lang="en-US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24D267-E0AD-4254-A845-E0175707BB3F}" type="slidenum">
              <a:rPr lang="en-US" altLang="en-US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863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http://cdn.builtlean.com/wp-content/uploads/2012/02/physical-fitness-3.jpg,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94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287BFE-27FB-44FA-A99E-56634CBA6B55}" type="slidenum">
              <a:rPr lang="en-US" altLang="en-US"/>
              <a:pPr eaLnBrk="1" hangingPunct="1"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7728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Martini Fundamentals</a:t>
            </a:r>
            <a:r>
              <a:rPr lang="en-US" baseline="0" dirty="0" smtClean="0"/>
              <a:t>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6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Saladin A&amp;P Unity of Form and Function 6e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1552B5-2F59-4E61-A269-7D675D5B6560}" type="slidenum">
              <a:rPr lang="en-US" altLang="en-US"/>
              <a:pPr eaLnBrk="1" hangingPunct="1"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9606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EC30E0-9857-4E41-B80E-7085EB75035E}" type="slidenum">
              <a:rPr lang="en-US" altLang="en-US"/>
              <a:pPr eaLnBrk="1" hangingPunct="1"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565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944819-7841-45E6-A487-4AB0723760A6}" type="slidenum">
              <a:rPr lang="en-US" altLang="en-US"/>
              <a:pPr eaLnBrk="1" hangingPunct="1"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3902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8B425F-7AD6-417C-8AB4-3D78A4A95555}" type="slidenum">
              <a:rPr lang="en-US" altLang="en-US"/>
              <a:pPr eaLnBrk="1" hangingPunct="1"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02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454BE4-632C-4D7F-9827-EBEB3C747F4D}" type="slidenum">
              <a:rPr lang="en-US" altLang="en-US"/>
              <a:pPr eaLnBrk="1" hangingPunct="1"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5364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Retrieved form http://gdb.voanews.com/03B12E6C-D816-41DD-999C-204A0A2ABCFE_w640_r1_s.jpg, 2014</a:t>
            </a: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9C975C-A4E2-4B72-A87C-7314C90AD670}" type="slidenum">
              <a:rPr lang="en-US" altLang="en-US"/>
              <a:pPr eaLnBrk="1" hangingPunct="1"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4688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Plasma cells provide antibody-mediated immunity and T cells move close to and destroy some types of bacteria or virus-infected cells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T cells also attack tumors and transplanted tissues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Natural killer cells attack bacteria, transplanted cells and cancer cells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/>
              <a:t>Retrieved</a:t>
            </a:r>
            <a:r>
              <a:rPr lang="en-US" altLang="en-US" baseline="0" dirty="0" smtClean="0"/>
              <a:t> from http://askabiologist.asu.edu/sites/default/files/resources/activities/body_depot/viral_attack/b_t_comparison.gif, 2015</a:t>
            </a:r>
            <a:endParaRPr lang="en-US" alt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601D7E-398D-4082-8322-C6CA2DE5D61E}" type="slidenum">
              <a:rPr lang="en-US" altLang="en-US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5640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527C74-7979-4193-83A0-19F9D84BEE36}" type="slidenum">
              <a:rPr lang="en-US" altLang="en-US"/>
              <a:pPr eaLnBrk="1" hangingPunct="1"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2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20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E2AF21-D232-4728-98A7-6E2340345381}" type="slidenum">
              <a:rPr lang="en-GB"/>
              <a:pPr/>
              <a:t>34</a:t>
            </a:fld>
            <a:endParaRPr lang="en-GB" dirty="0"/>
          </a:p>
        </p:txBody>
      </p:sp>
      <p:sp>
        <p:nvSpPr>
          <p:cNvPr id="92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r>
              <a:rPr lang="en-US" dirty="0" smtClean="0"/>
              <a:t>Retrieved from http://static.communitytable.parade.com/wp-content/uploads/2014/01/banana-not-good-for-monkeys-ftr.jpg, 2016</a:t>
            </a:r>
          </a:p>
        </p:txBody>
      </p:sp>
    </p:spTree>
    <p:extLst>
      <p:ext uri="{BB962C8B-B14F-4D97-AF65-F5344CB8AC3E}">
        <p14:creationId xmlns:p14="http://schemas.microsoft.com/office/powerpoint/2010/main" val="1311367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https://theycallmebetty.files.wordpress.com/2013/11/leukemia.jpg,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25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Retrieved from http://www.vetmed.wsu.edu/van308/images/DSCN7746ed.jpg, 2014</a:t>
            </a: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A233FA-6F1C-4FC7-B210-14BB20573D9C}" type="slidenum">
              <a:rPr lang="en-US" altLang="en-US"/>
              <a:pPr eaLnBrk="1" hangingPunct="1"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846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E7F638-59BC-4684-98FE-504E26E657E1}" type="slidenum">
              <a:rPr lang="en-US" altLang="en-US"/>
              <a:pPr eaLnBrk="1" hangingPunct="1"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6847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4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https://s-media-cache-ak0.pinimg.com/736x/f5/46/35/f54635a1e3a43c38ad9333eae59feef7.jpg,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385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</a:t>
            </a:r>
            <a:r>
              <a:rPr lang="en-US" baseline="0" dirty="0" smtClean="0"/>
              <a:t> http://2.bp.blogspot.com/_aLnunV6-RSU/Sjr00Omhi4I/AAAAAAAAAqg/Me5HokuIv2c/s200/manwbc.jpg,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403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9e</a:t>
            </a:r>
            <a:endParaRPr lang="en-US" alt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D2CC4E5-AC0D-4FD1-B27D-CECF3BA6CA62}" type="slidenum">
              <a:rPr lang="en-US" altLang="en-US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7732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7e</a:t>
            </a:r>
            <a:endParaRPr lang="en-US" alt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783BB1-A89F-4B3A-9CD1-E0E6C1606CCC}" type="slidenum">
              <a:rPr lang="en-US" altLang="en-US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7038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7e</a:t>
            </a:r>
            <a:endParaRPr lang="en-US" alt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9F1ED1-F84B-4ADD-8052-5B9B1331FCF4}" type="slidenum">
              <a:rPr lang="en-US" altLang="en-US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5183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</a:t>
            </a:r>
            <a:r>
              <a:rPr lang="en-US" baseline="0" dirty="0" smtClean="0"/>
              <a:t> http://www.pitch.com/imager/the-new-face-of-dui-justice/b/original/2574024/0c99/Blood_drop_guy.jpg,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288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7e</a:t>
            </a:r>
            <a:endParaRPr lang="en-US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A6F160-F37D-4D02-B073-A581EC42B7C7}" type="slidenum">
              <a:rPr lang="en-US" altLang="en-US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85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7e</a:t>
            </a:r>
            <a:endParaRPr lang="en-US" alt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2AEDEC-AC30-4A69-B211-D036AB3A647A}" type="slidenum">
              <a:rPr lang="en-US" altLang="en-US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57114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https://rhincompatibility.files.wordpress.com/2012/05/rh-antigen.jpg, 2015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0BBCE4-8C88-4D4F-9A80-9AD5C026E8C0}" type="slidenum">
              <a:rPr lang="en-US" altLang="en-US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0094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9e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5C369F-5B96-4158-B94D-D820595CF076}" type="slidenum">
              <a:rPr lang="en-US" altLang="en-US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9917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https://i.ytimg.com/vi/Qf6IovJTAXU/hqdefault.jpg,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35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388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http://anthro.palomar.edu/blood/ABO_system.htm,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424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944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http://static1.squarespace.com/static/5240dde2e4b00424461203e1/t/5261e068e4b04c04f40bd6e0/1382146710837/codominant.jpg,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73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9E382-515C-4D22-B147-1F5F6C1F762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5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996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29D7-71D0-4BFD-A9C1-BB682C8A62B3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1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http://www.plastech.biz/images/news/5449/aden560.jpg,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http://biowiki.edu-wiki.org/_media/rcsb_image/1h76.jpg,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https://medicalanalysis.files.wordpress.com/2012/06/162831_1815315749490_8079103_n.jpg,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8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8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DCBC-F301-4E5A-90C4-82531D87EAB8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7D58-C3CF-4E25-B190-C675436AB74C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6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79F5-ACA1-426D-8320-482D454AE5E2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5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F155-C9D6-486D-A85A-AA9E895C5D12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1457-3635-4ACF-9340-5BE64E2DD322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9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1C7C-E743-4DB0-894E-A8378F73CF24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7C71-45B1-4339-9343-67ACC85A1E20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548A-F5D1-40F4-93B2-473EA0E03106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72E2-8C7A-4C9D-BDDD-21C307B01B3F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0F56-EE48-4871-8D46-1830B0BA5544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7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9285-94F9-4224-A582-571C50939499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4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24F1-1837-4C22-ACEF-C1AAEFB475EA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5C9C5-56BC-4A91-8918-AF798FC9F380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3B4C-3FB2-4D34-9D53-CD6B38650261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6D60-6D44-4172-B65E-A8D32F6CB3F8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3" y="6350"/>
            <a:ext cx="12189884" cy="6267450"/>
            <a:chOff x="0" y="4"/>
            <a:chExt cx="5759" cy="3948"/>
          </a:xfrm>
        </p:grpSpPr>
        <p:sp>
          <p:nvSpPr>
            <p:cNvPr id="5" name="Rectangle 2051"/>
            <p:cNvSpPr>
              <a:spLocks noChangeArrowheads="1"/>
            </p:cNvSpPr>
            <p:nvPr/>
          </p:nvSpPr>
          <p:spPr bwMode="grayWhite">
            <a:xfrm>
              <a:off x="0" y="4"/>
              <a:ext cx="5397" cy="39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Rectangle 2052"/>
            <p:cNvSpPr>
              <a:spLocks noChangeArrowheads="1"/>
            </p:cNvSpPr>
            <p:nvPr/>
          </p:nvSpPr>
          <p:spPr bwMode="gray">
            <a:xfrm>
              <a:off x="298" y="1990"/>
              <a:ext cx="5461" cy="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557" name="Rectangle 2053"/>
          <p:cNvSpPr>
            <a:spLocks noGrp="1" noChangeArrowheads="1"/>
          </p:cNvSpPr>
          <p:nvPr>
            <p:ph type="ctrTitle" sz="quarter"/>
          </p:nvPr>
        </p:nvSpPr>
        <p:spPr>
          <a:xfrm>
            <a:off x="812800" y="1905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8" name="Rectangle 20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0B6F-F572-4661-A459-8A541502CC76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17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304C-9A4C-4CDA-A08D-076DFD7CC6B0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0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BD65D-2DCB-4935-8AE4-9533CE588EE4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88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701800"/>
            <a:ext cx="50800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01800"/>
            <a:ext cx="50800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6C433-FE68-4ECD-AC97-A958D760D70E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03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D8A85-8705-437A-8F52-B4530AA6C8D3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30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674C-A3CB-480A-B0F3-B388FA9076E5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5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EE1A-0538-4085-AE99-C289EBCCCAE1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5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7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4DCA-D44B-4AC4-A5A7-4E94F0064C71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0953D-26CD-4A92-9DEF-31F92C711A5C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23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FD37-1F5A-4F0C-8057-C79B6FDC8165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17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C3AD-AC28-4215-A729-8DB3F64A424A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4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234950"/>
            <a:ext cx="2590800" cy="5556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234950"/>
            <a:ext cx="7569200" cy="5556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0F4F8-DCFE-4129-B469-A99ED2D914F6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42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1" y="6350"/>
            <a:ext cx="12189884" cy="6267450"/>
            <a:chOff x="0" y="4"/>
            <a:chExt cx="5759" cy="3948"/>
          </a:xfrm>
        </p:grpSpPr>
        <p:sp>
          <p:nvSpPr>
            <p:cNvPr id="5" name="Rectangle 2051"/>
            <p:cNvSpPr>
              <a:spLocks noChangeArrowheads="1"/>
            </p:cNvSpPr>
            <p:nvPr/>
          </p:nvSpPr>
          <p:spPr bwMode="grayWhite">
            <a:xfrm>
              <a:off x="0" y="4"/>
              <a:ext cx="5397" cy="39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Rectangle 2052"/>
            <p:cNvSpPr>
              <a:spLocks noChangeArrowheads="1"/>
            </p:cNvSpPr>
            <p:nvPr/>
          </p:nvSpPr>
          <p:spPr bwMode="gray">
            <a:xfrm>
              <a:off x="298" y="1990"/>
              <a:ext cx="5461" cy="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557" name="Rectangle 2053"/>
          <p:cNvSpPr>
            <a:spLocks noGrp="1" noChangeArrowheads="1"/>
          </p:cNvSpPr>
          <p:nvPr>
            <p:ph type="ctrTitle" sz="quarter"/>
          </p:nvPr>
        </p:nvSpPr>
        <p:spPr>
          <a:xfrm>
            <a:off x="812800" y="1905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8" name="Rectangle 20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0B6F-F572-4661-A459-8A541502CC76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84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304C-9A4C-4CDA-A08D-076DFD7CC6B0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90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BD65D-2DCB-4935-8AE4-9533CE588EE4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66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701800"/>
            <a:ext cx="50800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01800"/>
            <a:ext cx="50800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6C433-FE68-4ECD-AC97-A958D760D70E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12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D8A85-8705-437A-8F52-B4530AA6C8D3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3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674C-A3CB-480A-B0F3-B388FA9076E5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5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AF44-DF94-4C92-907F-862D179C6FB5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EE1A-0538-4085-AE99-C289EBCCCAE1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45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0953D-26CD-4A92-9DEF-31F92C711A5C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38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FD37-1F5A-4F0C-8057-C79B6FDC8165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43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C3AD-AC28-4215-A729-8DB3F64A424A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6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234950"/>
            <a:ext cx="2590800" cy="5556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234950"/>
            <a:ext cx="7569200" cy="5556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0F4F8-DCFE-4129-B469-A99ED2D914F6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8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4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4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67D6-270C-413E-8ADA-BD8F779D4AC4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119D-58FF-4CCF-B3B3-F0733E81F7C8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ED964-3A8F-4C18-9C3A-59A3CB525D39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4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3A56-9B50-4735-8008-DF1973DC3219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A50F-C93D-414F-AD79-08673C18ED9A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FD8414-0A06-4F51-82F5-1BF0ED7A794F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7B2063C-41EE-4D32-A486-C32A074CE901}" type="datetime1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12192000" cy="6267450"/>
            <a:chOff x="0" y="4"/>
            <a:chExt cx="5760" cy="394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grayWhite">
            <a:xfrm>
              <a:off x="0" y="4"/>
              <a:ext cx="5397" cy="39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gray">
            <a:xfrm>
              <a:off x="299" y="934"/>
              <a:ext cx="5461" cy="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234950"/>
            <a:ext cx="103632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701800"/>
            <a:ext cx="103632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fol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DF21E8-1729-46DD-A78C-BD0B4323CDDE}" type="slidenum">
              <a:rPr lang="en-US">
                <a:solidFill>
                  <a:srgbClr val="00009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1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12192000" cy="6267450"/>
            <a:chOff x="0" y="4"/>
            <a:chExt cx="5760" cy="394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grayWhite">
            <a:xfrm>
              <a:off x="0" y="4"/>
              <a:ext cx="5397" cy="394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gray">
            <a:xfrm>
              <a:off x="299" y="934"/>
              <a:ext cx="5461" cy="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234950"/>
            <a:ext cx="103632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701800"/>
            <a:ext cx="103632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fol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DF21E8-1729-46DD-A78C-BD0B4323CDDE}" type="slidenum">
              <a:rPr lang="en-US">
                <a:solidFill>
                  <a:srgbClr val="00009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6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sC7JxLOrv4?list=PL5Sj-Bsdex3SXn_8S-iYpHWlXCyoNWfXO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5846" y="1801505"/>
            <a:ext cx="5566131" cy="4180676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117521" y="1446664"/>
            <a:ext cx="3943065" cy="216163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BI 232 Laboratory </a:t>
            </a: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Circulatory System:</a:t>
            </a:r>
            <a:r>
              <a:rPr lang="en-US" sz="4000" dirty="0">
                <a:latin typeface="Calibri Light" panose="020F0302020204030204" pitchFamily="34" charset="0"/>
              </a:rPr>
              <a:t/>
            </a:r>
            <a:br>
              <a:rPr lang="en-US" sz="4000" dirty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Blood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Cells of the Blood</a:t>
            </a:r>
          </a:p>
        </p:txBody>
      </p:sp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EF8F9C-B168-411E-96B9-CDF2B533D552}" type="slidenum">
              <a:rPr lang="en-US" altLang="en-US">
                <a:solidFill>
                  <a:schemeClr val="bg1"/>
                </a:solidFill>
              </a:rPr>
              <a:pPr/>
              <a:t>10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4121" y="1436692"/>
            <a:ext cx="7137779" cy="50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129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Hemopoiesis:</a:t>
            </a:r>
            <a:br>
              <a:rPr lang="en-US" altLang="en-US" sz="4000" dirty="0" smtClean="0">
                <a:latin typeface="Calibri Light" panose="020F0302020204030204" pitchFamily="34" charset="0"/>
              </a:rPr>
            </a:br>
            <a:r>
              <a:rPr lang="en-US" altLang="en-US" sz="4000" dirty="0" smtClean="0">
                <a:latin typeface="Calibri Light" panose="020F0302020204030204" pitchFamily="34" charset="0"/>
              </a:rPr>
              <a:t>F</a:t>
            </a:r>
            <a:r>
              <a:rPr lang="en-US" sz="4000" dirty="0" smtClean="0">
                <a:latin typeface="Calibri Light" panose="020F0302020204030204" pitchFamily="34" charset="0"/>
              </a:rPr>
              <a:t>ormation </a:t>
            </a:r>
            <a:r>
              <a:rPr lang="en-US" sz="4000" dirty="0">
                <a:latin typeface="Calibri Light" panose="020F0302020204030204" pitchFamily="34" charset="0"/>
              </a:rPr>
              <a:t>of </a:t>
            </a:r>
            <a:r>
              <a:rPr lang="en-US" sz="4000" dirty="0" smtClean="0">
                <a:latin typeface="Calibri Light" panose="020F0302020204030204" pitchFamily="34" charset="0"/>
              </a:rPr>
              <a:t>Blood’s </a:t>
            </a:r>
            <a:r>
              <a:rPr lang="en-US" dirty="0">
                <a:latin typeface="Calibri Light" panose="020F0302020204030204" pitchFamily="34" charset="0"/>
              </a:rPr>
              <a:t>C</a:t>
            </a:r>
            <a:r>
              <a:rPr lang="en-US" sz="4000" dirty="0" smtClean="0">
                <a:latin typeface="Calibri Light" panose="020F0302020204030204" pitchFamily="34" charset="0"/>
              </a:rPr>
              <a:t>ellular </a:t>
            </a:r>
            <a:r>
              <a:rPr lang="en-US" dirty="0">
                <a:latin typeface="Calibri Light" panose="020F0302020204030204" pitchFamily="34" charset="0"/>
              </a:rPr>
              <a:t>C</a:t>
            </a:r>
            <a:r>
              <a:rPr lang="en-US" sz="4000" dirty="0" smtClean="0">
                <a:latin typeface="Calibri Light" panose="020F0302020204030204" pitchFamily="34" charset="0"/>
              </a:rPr>
              <a:t>omponents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16623" y="6292338"/>
            <a:ext cx="106123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 Light" panose="020F0302020204030204" pitchFamily="34" charset="0"/>
              </a:rPr>
              <a:t> </a:t>
            </a:r>
            <a:r>
              <a:rPr lang="en-US" sz="2200" b="1" dirty="0" smtClean="0">
                <a:latin typeface="Calibri Light" panose="020F0302020204030204" pitchFamily="34" charset="0"/>
              </a:rPr>
              <a:t>All </a:t>
            </a:r>
            <a:r>
              <a:rPr lang="en-US" sz="2200" b="1" dirty="0">
                <a:latin typeface="Calibri Light" panose="020F0302020204030204" pitchFamily="34" charset="0"/>
              </a:rPr>
              <a:t>derived from </a:t>
            </a:r>
            <a:r>
              <a:rPr lang="en-US" sz="2200" b="1" u="sng" dirty="0">
                <a:latin typeface="Calibri Light" panose="020F0302020204030204" pitchFamily="34" charset="0"/>
              </a:rPr>
              <a:t>hematopoietic stem </a:t>
            </a:r>
            <a:r>
              <a:rPr lang="en-US" sz="2200" b="1" u="sng" dirty="0" smtClean="0">
                <a:latin typeface="Calibri Light" panose="020F0302020204030204" pitchFamily="34" charset="0"/>
              </a:rPr>
              <a:t>cells</a:t>
            </a:r>
            <a:r>
              <a:rPr lang="en-US" sz="2200" b="1" dirty="0">
                <a:latin typeface="Calibri Light" panose="020F0302020204030204" pitchFamily="34" charset="0"/>
              </a:rPr>
              <a:t> </a:t>
            </a:r>
            <a:r>
              <a:rPr lang="en-US" sz="2200" b="1" dirty="0" smtClean="0">
                <a:latin typeface="Calibri Light" panose="020F0302020204030204" pitchFamily="34" charset="0"/>
              </a:rPr>
              <a:t>- </a:t>
            </a:r>
            <a:r>
              <a:rPr lang="en-US" sz="2200" b="1" dirty="0" err="1" smtClean="0">
                <a:latin typeface="Calibri Light" panose="020F0302020204030204" pitchFamily="34" charset="0"/>
              </a:rPr>
              <a:t>hemocytoblasts</a:t>
            </a:r>
            <a:r>
              <a:rPr lang="en-US" sz="2200" b="1" dirty="0" smtClean="0">
                <a:latin typeface="Calibri Light" panose="020F0302020204030204" pitchFamily="34" charset="0"/>
              </a:rPr>
              <a:t> in the red bone marrow</a:t>
            </a:r>
            <a:endParaRPr lang="en-US" sz="2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75" y="1435508"/>
            <a:ext cx="7375730" cy="4917153"/>
          </a:xfrm>
        </p:spPr>
      </p:pic>
    </p:spTree>
    <p:extLst>
      <p:ext uri="{BB962C8B-B14F-4D97-AF65-F5344CB8AC3E}">
        <p14:creationId xmlns:p14="http://schemas.microsoft.com/office/powerpoint/2010/main" val="8180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A05BEC-E47F-4773-AD99-42903FEF7D4D}" type="slidenum">
              <a:rPr lang="en-US" altLang="en-US">
                <a:solidFill>
                  <a:schemeClr val="bg1"/>
                </a:solidFill>
              </a:rPr>
              <a:pPr/>
              <a:t>12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7171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latin typeface="Calibri Light" panose="020F0302020204030204" pitchFamily="34" charset="0"/>
              </a:rPr>
              <a:t>       Erythrocyte (RBC)</a:t>
            </a:r>
          </a:p>
        </p:txBody>
      </p:sp>
      <p:sp>
        <p:nvSpPr>
          <p:cNvPr id="7172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346201" y="3801291"/>
            <a:ext cx="10345056" cy="26533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Flattened biconcave discs lacking nuclei and most organelles.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i="1" dirty="0" smtClean="0">
                <a:latin typeface="Calibri" panose="020F0502020204030204" pitchFamily="34" charset="0"/>
              </a:rPr>
              <a:t>Cytoplasm is filled primarily with </a:t>
            </a:r>
            <a:r>
              <a:rPr lang="en-US" altLang="en-US" sz="2200" b="1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hemoglobin</a:t>
            </a:r>
            <a:r>
              <a:rPr lang="en-US" altLang="en-US" sz="22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en-US" altLang="en-US" sz="2200" i="1" baseline="300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Function</a:t>
            </a:r>
            <a:r>
              <a:rPr lang="en-US" altLang="en-US" sz="2200" dirty="0" smtClean="0">
                <a:latin typeface="Calibri" panose="020F0502020204030204" pitchFamily="34" charset="0"/>
              </a:rPr>
              <a:t> = transport of </a:t>
            </a:r>
            <a:r>
              <a:rPr lang="en-US" altLang="en-US" sz="3200" dirty="0" smtClean="0">
                <a:latin typeface="Calibri" panose="020F0502020204030204" pitchFamily="34" charset="0"/>
              </a:rPr>
              <a:t>o</a:t>
            </a:r>
            <a:r>
              <a:rPr lang="en-US" altLang="en-US" sz="3200" baseline="-25000" dirty="0" smtClean="0">
                <a:latin typeface="Calibri" panose="020F0502020204030204" pitchFamily="34" charset="0"/>
              </a:rPr>
              <a:t>2</a:t>
            </a:r>
          </a:p>
          <a:p>
            <a:pPr marL="228600" lvl="2">
              <a:lnSpc>
                <a:spcPct val="100000"/>
              </a:lnSpc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Blood: </a:t>
            </a:r>
            <a:r>
              <a:rPr lang="en-US" sz="2200" dirty="0" smtClean="0">
                <a:latin typeface="Calibri" panose="020F0502020204030204" pitchFamily="34" charset="0"/>
              </a:rPr>
              <a:t>♂ </a:t>
            </a:r>
            <a:r>
              <a:rPr lang="en-US" sz="2200" dirty="0">
                <a:latin typeface="Calibri" panose="020F0502020204030204" pitchFamily="34" charset="0"/>
              </a:rPr>
              <a:t>42-52% </a:t>
            </a:r>
            <a:r>
              <a:rPr lang="en-US" sz="2200" dirty="0" smtClean="0">
                <a:latin typeface="Calibri" panose="020F0502020204030204" pitchFamily="34" charset="0"/>
              </a:rPr>
              <a:t>RBC’s </a:t>
            </a:r>
            <a:r>
              <a:rPr lang="en-US" sz="2200" dirty="0">
                <a:latin typeface="Calibri" panose="020F0502020204030204" pitchFamily="34" charset="0"/>
              </a:rPr>
              <a:t>and ♀ 37-48% </a:t>
            </a:r>
            <a:r>
              <a:rPr lang="en-US" sz="2200" dirty="0" smtClean="0">
                <a:latin typeface="Calibri" panose="020F0502020204030204" pitchFamily="34" charset="0"/>
              </a:rPr>
              <a:t>RBC’s</a:t>
            </a:r>
            <a:endParaRPr lang="en-US" altLang="en-US" sz="2200" baseline="-25000" dirty="0" smtClean="0">
              <a:latin typeface="Calibri" panose="020F0502020204030204" pitchFamily="34" charset="0"/>
            </a:endParaRPr>
          </a:p>
        </p:txBody>
      </p:sp>
      <p:pic>
        <p:nvPicPr>
          <p:cNvPr id="7173" name="Picture 2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3" b="100000"/>
          <a:stretch>
            <a:fillRect/>
          </a:stretch>
        </p:blipFill>
        <p:spPr bwMode="auto">
          <a:xfrm>
            <a:off x="6145216" y="1166818"/>
            <a:ext cx="103187" cy="2312987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fei.com/uploadedimages/FEISite/Content/Image_Gallery/Images/2014_Image_Contest/IM_20140327_Kv_86_RB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63" y="420495"/>
            <a:ext cx="4659463" cy="30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Hemoglobin Structure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42947" y="1709927"/>
            <a:ext cx="3997149" cy="476624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054981" y="1825625"/>
            <a:ext cx="6755643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Hemoglobin –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Heme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+ Globin</a:t>
            </a:r>
            <a:endParaRPr lang="en-US" altLang="en-US" sz="2400" b="1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i="1" u="sng" dirty="0" smtClean="0">
                <a:latin typeface="Calibri" panose="020F0502020204030204" pitchFamily="34" charset="0"/>
              </a:rPr>
              <a:t>GLOBIN</a:t>
            </a:r>
            <a:r>
              <a:rPr lang="en-US" altLang="en-US" dirty="0" smtClean="0">
                <a:latin typeface="Calibri" panose="020F0502020204030204" pitchFamily="34" charset="0"/>
              </a:rPr>
              <a:t> - Consists </a:t>
            </a:r>
            <a:r>
              <a:rPr lang="en-US" altLang="en-US" dirty="0">
                <a:latin typeface="Calibri" panose="020F0502020204030204" pitchFamily="34" charset="0"/>
              </a:rPr>
              <a:t>of 4 </a:t>
            </a:r>
            <a:r>
              <a:rPr lang="en-US" altLang="en-US" b="1" dirty="0">
                <a:latin typeface="Calibri" panose="020F0502020204030204" pitchFamily="34" charset="0"/>
              </a:rPr>
              <a:t>protein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chains</a:t>
            </a:r>
            <a:r>
              <a:rPr lang="en-US" altLang="en-US" dirty="0">
                <a:latin typeface="Calibri" panose="020F0502020204030204" pitchFamily="34" charset="0"/>
              </a:rPr>
              <a:t> called</a:t>
            </a:r>
            <a:r>
              <a:rPr lang="en-US" altLang="en-US" b="1" dirty="0">
                <a:latin typeface="Calibri" panose="020F0502020204030204" pitchFamily="34" charset="0"/>
              </a:rPr>
              <a:t> globin </a:t>
            </a:r>
            <a:r>
              <a:rPr lang="en-US" altLang="en-US" dirty="0">
                <a:latin typeface="Calibri" panose="020F0502020204030204" pitchFamily="34" charset="0"/>
              </a:rPr>
              <a:t>(2 alpha and 2 beta</a:t>
            </a:r>
            <a:r>
              <a:rPr lang="en-US" altLang="en-US" dirty="0" smtClean="0">
                <a:latin typeface="Calibri" panose="020F0502020204030204" pitchFamily="34" charset="0"/>
              </a:rPr>
              <a:t>).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altLang="en-US" i="1" u="sng" dirty="0" smtClean="0">
                <a:latin typeface="Calibri" panose="020F0502020204030204" pitchFamily="34" charset="0"/>
              </a:rPr>
              <a:t>HEME</a:t>
            </a:r>
            <a:r>
              <a:rPr lang="en-US" altLang="en-US" dirty="0" smtClean="0">
                <a:latin typeface="Calibri" panose="020F0502020204030204" pitchFamily="34" charset="0"/>
              </a:rPr>
              <a:t> - Each </a:t>
            </a:r>
            <a:r>
              <a:rPr lang="en-US" altLang="en-US" dirty="0">
                <a:latin typeface="Calibri" panose="020F0502020204030204" pitchFamily="34" charset="0"/>
              </a:rPr>
              <a:t>protein chain conjugated with </a:t>
            </a:r>
            <a:r>
              <a:rPr lang="en-US" altLang="en-US" b="1" dirty="0">
                <a:latin typeface="Calibri" panose="020F0502020204030204" pitchFamily="34" charset="0"/>
              </a:rPr>
              <a:t>heme</a:t>
            </a:r>
            <a:r>
              <a:rPr lang="en-US" altLang="en-US" dirty="0">
                <a:latin typeface="Calibri" panose="020F0502020204030204" pitchFamily="34" charset="0"/>
              </a:rPr>
              <a:t> group binding </a:t>
            </a:r>
            <a:r>
              <a:rPr lang="en-US" altLang="en-US" b="1" u="sng" dirty="0">
                <a:latin typeface="Calibri" panose="020F0502020204030204" pitchFamily="34" charset="0"/>
              </a:rPr>
              <a:t>O₂</a:t>
            </a:r>
            <a:r>
              <a:rPr lang="en-US" altLang="en-US" dirty="0">
                <a:latin typeface="Calibri" panose="020F0502020204030204" pitchFamily="34" charset="0"/>
              </a:rPr>
              <a:t> to ferrous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iron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(Fe⁺²</a:t>
            </a:r>
            <a:r>
              <a:rPr lang="en-US" altLang="en-US" dirty="0" smtClean="0">
                <a:latin typeface="Calibri" panose="020F0502020204030204" pitchFamily="34" charset="0"/>
              </a:rPr>
              <a:t>). </a:t>
            </a:r>
            <a:endParaRPr lang="en-US" altLang="en-US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ONE Hemoglobin </a:t>
            </a:r>
            <a:r>
              <a:rPr lang="en-US" altLang="en-US" sz="2200" dirty="0">
                <a:latin typeface="Calibri" panose="020F0502020204030204" pitchFamily="34" charset="0"/>
              </a:rPr>
              <a:t>molecule can carry </a:t>
            </a:r>
            <a:r>
              <a:rPr lang="en-US" altLang="en-US" sz="2200" u="sng" dirty="0">
                <a:latin typeface="Calibri" panose="020F0502020204030204" pitchFamily="34" charset="0"/>
              </a:rPr>
              <a:t>four O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₂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Fetal hemoglobin has gamma instead of beta </a:t>
            </a:r>
            <a:r>
              <a:rPr lang="en-US" altLang="en-US" sz="2200" dirty="0" smtClean="0">
                <a:latin typeface="Calibri" panose="020F0502020204030204" pitchFamily="34" charset="0"/>
              </a:rPr>
              <a:t>chains.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03871" y="4817806"/>
            <a:ext cx="452284" cy="353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A05BEC-E47F-4773-AD99-42903FEF7D4D}" type="slidenum">
              <a:rPr lang="en-US" altLang="en-US">
                <a:solidFill>
                  <a:schemeClr val="bg1"/>
                </a:solidFill>
              </a:rPr>
              <a:pPr/>
              <a:t>14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7171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latin typeface="Calibri Light" panose="020F0302020204030204" pitchFamily="34" charset="0"/>
              </a:rPr>
              <a:t>       Erythrocyte (RBC)</a:t>
            </a:r>
          </a:p>
        </p:txBody>
      </p:sp>
      <p:sp>
        <p:nvSpPr>
          <p:cNvPr id="7172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346201" y="3866605"/>
            <a:ext cx="10345056" cy="25880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Fate of an RBC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Life span about 120 days, cell wall become brittle &amp; broken down by liver or spleen.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Globin - </a:t>
            </a:r>
            <a:r>
              <a:rPr lang="en-US" altLang="en-US" sz="2200" dirty="0" smtClean="0">
                <a:latin typeface="Calibri" panose="020F0502020204030204" pitchFamily="34" charset="0"/>
              </a:rPr>
              <a:t>protein are broken down to amino acids and reabsorbed for general use.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Heme</a:t>
            </a:r>
            <a:r>
              <a:rPr lang="en-US" altLang="en-US" sz="2200" dirty="0" smtClean="0">
                <a:latin typeface="Calibri" panose="020F0502020204030204" pitchFamily="34" charset="0"/>
              </a:rPr>
              <a:t> metabolized to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bilirubin</a:t>
            </a:r>
            <a:r>
              <a:rPr lang="en-US" altLang="en-US" sz="2200" dirty="0" smtClean="0">
                <a:latin typeface="Calibri" panose="020F0502020204030204" pitchFamily="34" charset="0"/>
              </a:rPr>
              <a:t> in liver and secreted as part of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bile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>
                <a:latin typeface="Calibri" panose="020F0502020204030204" pitchFamily="34" charset="0"/>
              </a:rPr>
              <a:t>Iron</a:t>
            </a:r>
            <a:r>
              <a:rPr lang="en-US" altLang="en-US" sz="2200" dirty="0">
                <a:latin typeface="Calibri" panose="020F0502020204030204" pitchFamily="34" charset="0"/>
              </a:rPr>
              <a:t> portion recycled to make more hemoglobin.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7173" name="Picture 2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3" b="100000"/>
          <a:stretch>
            <a:fillRect/>
          </a:stretch>
        </p:blipFill>
        <p:spPr bwMode="auto">
          <a:xfrm>
            <a:off x="6145216" y="1166818"/>
            <a:ext cx="103187" cy="2312987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fei.com/uploadedimages/FEISite/Content/Image_Gallery/Images/2014_Image_Contest/IM_20140327_Kv_86_RB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63" y="420495"/>
            <a:ext cx="4659463" cy="30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6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Erythrocytes and Hemoglob</a:t>
            </a:r>
            <a:r>
              <a:rPr lang="en-US" altLang="en-US" dirty="0" smtClean="0">
                <a:latin typeface="Calibri Light" panose="020F0302020204030204" pitchFamily="34" charset="0"/>
              </a:rPr>
              <a:t>in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RBC count and hemoglobin </a:t>
            </a:r>
          </a:p>
          <a:p>
            <a:pPr lvl="1">
              <a:buFont typeface="Calibri" panose="020F0502020204030204" pitchFamily="34" charset="0"/>
              <a:buChar char="−"/>
              <a:defRPr/>
            </a:pPr>
            <a:r>
              <a:rPr lang="en-US" sz="2200" b="1" u="sng" dirty="0" smtClean="0">
                <a:latin typeface="Calibri" panose="020F0502020204030204" pitchFamily="34" charset="0"/>
              </a:rPr>
              <a:t>RBC concentration indicates the amount of O₂ blood can carry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Hematocrit</a:t>
            </a:r>
            <a:r>
              <a:rPr lang="en-US" sz="2200" dirty="0" smtClean="0">
                <a:latin typeface="Calibri" panose="020F0502020204030204" pitchFamily="34" charset="0"/>
              </a:rPr>
              <a:t> (</a:t>
            </a:r>
            <a:r>
              <a:rPr lang="en-US" sz="2200" b="1" dirty="0" smtClean="0">
                <a:latin typeface="Calibri" panose="020F0502020204030204" pitchFamily="34" charset="0"/>
              </a:rPr>
              <a:t>packed cell volume</a:t>
            </a:r>
            <a:r>
              <a:rPr lang="en-US" sz="2200" dirty="0" smtClean="0">
                <a:latin typeface="Calibri" panose="020F0502020204030204" pitchFamily="34" charset="0"/>
              </a:rPr>
              <a:t>)</a:t>
            </a:r>
          </a:p>
          <a:p>
            <a:pPr lvl="2"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% of blood composed of red blood cells.</a:t>
            </a:r>
          </a:p>
          <a:p>
            <a:pPr lvl="2">
              <a:defRPr/>
            </a:pPr>
            <a:r>
              <a:rPr lang="en-US" sz="2200" b="1" dirty="0">
                <a:latin typeface="Calibri" panose="020F0502020204030204" pitchFamily="34" charset="0"/>
              </a:rPr>
              <a:t>♂</a:t>
            </a:r>
            <a:r>
              <a:rPr lang="en-US" sz="2200" b="1" dirty="0" smtClean="0">
                <a:latin typeface="Calibri" panose="020F0502020204030204" pitchFamily="34" charset="0"/>
              </a:rPr>
              <a:t> 42-52% red cells and ♀ 37-48% red cells. (-4)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  <a:defRPr/>
            </a:pPr>
            <a:r>
              <a:rPr lang="en-US" sz="2200" dirty="0">
                <a:latin typeface="Calibri" panose="020F0502020204030204" pitchFamily="34" charset="0"/>
              </a:rPr>
              <a:t>H</a:t>
            </a:r>
            <a:r>
              <a:rPr lang="en-US" sz="2200" dirty="0" smtClean="0">
                <a:latin typeface="Calibri" panose="020F0502020204030204" pitchFamily="34" charset="0"/>
              </a:rPr>
              <a:t>emoglobin concentration of whole blood.</a:t>
            </a:r>
          </a:p>
          <a:p>
            <a:pPr lvl="2">
              <a:defRPr/>
            </a:pPr>
            <a:r>
              <a:rPr lang="en-US" sz="2200" dirty="0">
                <a:latin typeface="Calibri" panose="020F0502020204030204" pitchFamily="34" charset="0"/>
              </a:rPr>
              <a:t>♂</a:t>
            </a:r>
            <a:r>
              <a:rPr lang="en-US" sz="2200" dirty="0" smtClean="0">
                <a:latin typeface="Calibri" panose="020F0502020204030204" pitchFamily="34" charset="0"/>
              </a:rPr>
              <a:t> 13-18g/dL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and ♀ 12-16g/dL RBC count . (-2)</a:t>
            </a:r>
          </a:p>
          <a:p>
            <a:pPr lvl="2">
              <a:defRPr/>
            </a:pPr>
            <a:r>
              <a:rPr lang="en-US" sz="2200" dirty="0">
                <a:latin typeface="Calibri" panose="020F0502020204030204" pitchFamily="34" charset="0"/>
              </a:rPr>
              <a:t>♂</a:t>
            </a:r>
            <a:r>
              <a:rPr lang="en-US" sz="2200" dirty="0" smtClean="0">
                <a:latin typeface="Calibri" panose="020F0502020204030204" pitchFamily="34" charset="0"/>
              </a:rPr>
              <a:t> 4.6-6.2 million/</a:t>
            </a:r>
            <a:r>
              <a:rPr lang="en-US" sz="2200" dirty="0" smtClean="0">
                <a:latin typeface="Calibri" panose="020F0502020204030204" pitchFamily="34" charset="0"/>
                <a:sym typeface="Symbol" pitchFamily="18" charset="2"/>
              </a:rPr>
              <a:t></a:t>
            </a:r>
            <a:r>
              <a:rPr lang="en-US" sz="2200" dirty="0" smtClean="0">
                <a:latin typeface="Calibri" panose="020F0502020204030204" pitchFamily="34" charset="0"/>
              </a:rPr>
              <a:t>L and  ♀ 4.2-5.4 million/</a:t>
            </a:r>
            <a:r>
              <a:rPr lang="en-US" sz="2200" dirty="0" smtClean="0">
                <a:latin typeface="Calibri" panose="020F0502020204030204" pitchFamily="34" charset="0"/>
                <a:sym typeface="Symbol" pitchFamily="18" charset="2"/>
              </a:rPr>
              <a:t></a:t>
            </a:r>
            <a:r>
              <a:rPr lang="en-US" sz="2200" dirty="0" smtClean="0">
                <a:latin typeface="Calibri" panose="020F0502020204030204" pitchFamily="34" charset="0"/>
              </a:rPr>
              <a:t>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Values lower in women.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  <a:defRPr/>
            </a:pPr>
            <a:r>
              <a:rPr lang="en-US" sz="2200" dirty="0">
                <a:latin typeface="Calibri" panose="020F0502020204030204" pitchFamily="34" charset="0"/>
              </a:rPr>
              <a:t>A</a:t>
            </a:r>
            <a:r>
              <a:rPr lang="en-US" sz="2200" dirty="0" smtClean="0">
                <a:latin typeface="Calibri" panose="020F0502020204030204" pitchFamily="34" charset="0"/>
              </a:rPr>
              <a:t>ndrogens stimulate RBC production.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Due to periodic menstrual losses.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4" name="Picture 3" descr="http://mokaspetridish.files.wordpress.com/2009/12/hemoglobi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08" y="2586476"/>
            <a:ext cx="3810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215297-1444-4141-ABC5-66FAEA3437D1}" type="slidenum">
              <a:rPr lang="en-US" altLang="en-US">
                <a:solidFill>
                  <a:schemeClr val="bg1"/>
                </a:solidFill>
              </a:rPr>
              <a:pPr/>
              <a:t>16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Hemoglobin Concentrations</a:t>
            </a:r>
          </a:p>
        </p:txBody>
      </p:sp>
      <p:sp>
        <p:nvSpPr>
          <p:cNvPr id="3686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8"/>
            <a:ext cx="10515600" cy="479353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200" b="1" dirty="0">
                <a:latin typeface="Calibri" panose="020F0502020204030204" pitchFamily="34" charset="0"/>
              </a:rPr>
              <a:t>Normal hemoglobin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concentration </a:t>
            </a:r>
            <a:r>
              <a:rPr lang="en-US" altLang="en-US" sz="2200" dirty="0" smtClean="0">
                <a:latin typeface="Calibri" panose="020F0502020204030204" pitchFamily="34" charset="0"/>
              </a:rPr>
              <a:t>(Hb)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F</a:t>
            </a:r>
            <a:r>
              <a:rPr lang="en-US" altLang="en-US" sz="2200" dirty="0" smtClean="0">
                <a:latin typeface="Calibri" panose="020F0502020204030204" pitchFamily="34" charset="0"/>
              </a:rPr>
              <a:t>emales = </a:t>
            </a:r>
            <a:r>
              <a:rPr lang="en-US" altLang="en-US" sz="2200" dirty="0">
                <a:latin typeface="Calibri" panose="020F0502020204030204" pitchFamily="34" charset="0"/>
              </a:rPr>
              <a:t>12-16 </a:t>
            </a:r>
            <a:r>
              <a:rPr lang="en-US" altLang="en-US" sz="2200" dirty="0" smtClean="0">
                <a:latin typeface="Calibri" panose="020F0502020204030204" pitchFamily="34" charset="0"/>
              </a:rPr>
              <a:t>g/dL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ales </a:t>
            </a:r>
            <a:r>
              <a:rPr lang="en-US" altLang="en-US" sz="2200" dirty="0">
                <a:latin typeface="Calibri" panose="020F0502020204030204" pitchFamily="34" charset="0"/>
              </a:rPr>
              <a:t>=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13-18 </a:t>
            </a:r>
            <a:r>
              <a:rPr lang="en-US" altLang="en-US" sz="2200" dirty="0" smtClean="0">
                <a:latin typeface="Calibri" panose="020F0502020204030204" pitchFamily="34" charset="0"/>
              </a:rPr>
              <a:t>g/dL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200" b="1" dirty="0" smtClean="0">
                <a:latin typeface="Calibri" panose="020F0502020204030204" pitchFamily="34" charset="0"/>
              </a:rPr>
              <a:t>Hematocrit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% of volume of whole blood contributed by cells.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3x hemoglobin concentration = hematocrit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/>
            <a:r>
              <a:rPr lang="en-US" altLang="en-US" sz="2200" dirty="0" smtClean="0">
                <a:latin typeface="Calibri" panose="020F0502020204030204" pitchFamily="34" charset="0"/>
              </a:rPr>
              <a:t>Normal hematocrit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Females: 37-48%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Males: 42-52%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i="1" dirty="0">
                <a:latin typeface="Calibri" panose="020F0502020204030204" pitchFamily="34" charset="0"/>
              </a:rPr>
              <a:t>Gender differences in Hb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>
                <a:latin typeface="Calibri" panose="020F0502020204030204" pitchFamily="34" charset="0"/>
              </a:rPr>
              <a:t>Testosterone</a:t>
            </a:r>
            <a:r>
              <a:rPr lang="en-US" altLang="en-US" sz="2200" dirty="0">
                <a:latin typeface="Calibri" panose="020F0502020204030204" pitchFamily="34" charset="0"/>
              </a:rPr>
              <a:t> stimulates synthesis of erythropoietin </a:t>
            </a:r>
            <a:r>
              <a:rPr lang="en-US" altLang="en-US" sz="2200" dirty="0" smtClean="0">
                <a:latin typeface="Calibri" panose="020F0502020204030204" pitchFamily="34" charset="0"/>
              </a:rPr>
              <a:t>triggering erythropoiesis. 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Lower values in women of reproductive age may also reflect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 </a:t>
            </a:r>
            <a:r>
              <a:rPr lang="en-US" altLang="en-US" sz="2200" dirty="0">
                <a:latin typeface="Calibri" panose="020F0502020204030204" pitchFamily="34" charset="0"/>
              </a:rPr>
              <a:t>losses due to </a:t>
            </a:r>
            <a:r>
              <a:rPr lang="en-US" altLang="en-US" sz="2200" b="1" u="sng" dirty="0">
                <a:latin typeface="Calibri" panose="020F0502020204030204" pitchFamily="34" charset="0"/>
              </a:rPr>
              <a:t>menstruation</a:t>
            </a:r>
            <a:r>
              <a:rPr lang="en-US" altLang="en-US" sz="2200" dirty="0">
                <a:latin typeface="Calibri" panose="020F0502020204030204" pitchFamily="34" charset="0"/>
              </a:rPr>
              <a:t>. </a:t>
            </a:r>
          </a:p>
          <a:p>
            <a:endParaRPr lang="en-US" altLang="en-US" dirty="0"/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</p:txBody>
      </p:sp>
      <p:pic>
        <p:nvPicPr>
          <p:cNvPr id="5122" name="Picture 2" descr="http://www.drstandley.com/images/labvalues/hematocr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25" y="2022170"/>
            <a:ext cx="2737135" cy="32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1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72" y="553452"/>
            <a:ext cx="9386191" cy="60125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2856CC-FDC8-4D4C-AB4A-B740FCB25163}" type="slidenum">
              <a:rPr lang="en-US" altLang="en-US">
                <a:solidFill>
                  <a:schemeClr val="bg1"/>
                </a:solidFill>
              </a:rPr>
              <a:pPr/>
              <a:t>18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8195" name="Rectangle 103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Iron Deficient RBC</a:t>
            </a:r>
          </a:p>
        </p:txBody>
      </p:sp>
      <p:sp>
        <p:nvSpPr>
          <p:cNvPr id="8196" name="Rectangle 1031"/>
          <p:cNvSpPr>
            <a:spLocks noGrp="1" noChangeArrowheads="1"/>
          </p:cNvSpPr>
          <p:nvPr>
            <p:ph type="body" idx="1"/>
          </p:nvPr>
        </p:nvSpPr>
        <p:spPr>
          <a:xfrm>
            <a:off x="1092202" y="5969000"/>
            <a:ext cx="9987887" cy="808630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When RBC is small and pale</a:t>
            </a:r>
            <a:r>
              <a:rPr lang="en-US" altLang="en-US" sz="2200" dirty="0" smtClean="0">
                <a:latin typeface="Calibri" panose="020F0502020204030204" pitchFamily="34" charset="0"/>
              </a:rPr>
              <a:t>: body </a:t>
            </a:r>
            <a:r>
              <a:rPr lang="en-US" altLang="en-US" sz="2200" dirty="0">
                <a:latin typeface="Calibri" panose="020F0502020204030204" pitchFamily="34" charset="0"/>
              </a:rPr>
              <a:t>doesn’t have enough </a:t>
            </a:r>
            <a:r>
              <a:rPr lang="en-US" altLang="en-US" sz="2200" b="1" u="sng" dirty="0">
                <a:latin typeface="Calibri" panose="020F0502020204030204" pitchFamily="34" charset="0"/>
              </a:rPr>
              <a:t>iron</a:t>
            </a:r>
            <a:r>
              <a:rPr lang="en-US" altLang="en-US" sz="2200" dirty="0">
                <a:latin typeface="Calibri" panose="020F0502020204030204" pitchFamily="34" charset="0"/>
              </a:rPr>
              <a:t> to </a:t>
            </a:r>
            <a:r>
              <a:rPr lang="en-US" altLang="en-US" sz="2200" dirty="0" smtClean="0">
                <a:latin typeface="Calibri" panose="020F0502020204030204" pitchFamily="34" charset="0"/>
              </a:rPr>
              <a:t>build healthy RBCs with resulting cells being smaller </a:t>
            </a:r>
            <a:r>
              <a:rPr lang="en-US" altLang="en-US" sz="2200" dirty="0">
                <a:latin typeface="Calibri" panose="020F0502020204030204" pitchFamily="34" charset="0"/>
              </a:rPr>
              <a:t>and paler causing fatigue, shortness of breath etc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8197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4" y="1600200"/>
            <a:ext cx="35274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4" y="1600200"/>
            <a:ext cx="35274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3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Sickle Cell Anemia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9" y="1480403"/>
            <a:ext cx="5157787" cy="38967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Normal RBC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2" y="1362075"/>
            <a:ext cx="5183188" cy="508000"/>
          </a:xfrm>
        </p:spPr>
        <p:txBody>
          <a:bodyPr/>
          <a:lstStyle/>
          <a:p>
            <a:pPr algn="ctr"/>
            <a:r>
              <a:rPr lang="en-US" dirty="0" smtClean="0"/>
              <a:t>Sickling of RBC</a:t>
            </a:r>
            <a:endParaRPr lang="en-US" dirty="0"/>
          </a:p>
        </p:txBody>
      </p:sp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2FB03A-DE88-4273-B77C-EFB3D1E449B7}" type="slidenum">
              <a:rPr lang="en-US" altLang="en-US">
                <a:solidFill>
                  <a:schemeClr val="bg1"/>
                </a:solidFill>
              </a:rPr>
              <a:pPr/>
              <a:t>19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8" y="1870075"/>
            <a:ext cx="3812147" cy="398766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0" y="1743078"/>
            <a:ext cx="4795277" cy="4114667"/>
          </a:xfrm>
        </p:spPr>
      </p:pic>
      <p:sp>
        <p:nvSpPr>
          <p:cNvPr id="2" name="Rectangle 1"/>
          <p:cNvSpPr/>
          <p:nvPr/>
        </p:nvSpPr>
        <p:spPr>
          <a:xfrm>
            <a:off x="968580" y="5986291"/>
            <a:ext cx="11075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 by </a:t>
            </a:r>
            <a:r>
              <a:rPr lang="en-US" sz="2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abnormal </a:t>
            </a:r>
            <a:r>
              <a:rPr lang="en-US" sz="22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hemoglobin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hemoglobin 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resulting in distorted sickle shaped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RBC cell wall.  Inherited disease.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Functions of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the Circulatory System</a:t>
            </a:r>
            <a:endParaRPr lang="en-US" altLang="en-US" sz="40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2240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Circulatory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Consists of heart, vessels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Cardiovascular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Only heart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vessels.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Hematology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Study of blood and blood </a:t>
            </a:r>
            <a:r>
              <a:rPr lang="en-US" altLang="en-US" sz="2200" dirty="0" smtClean="0">
                <a:latin typeface="Calibri" panose="020F0502020204030204" pitchFamily="34" charset="0"/>
              </a:rPr>
              <a:t>disorders.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Fundamental purpose of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blood: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Transportation of substances from place to place throughout </a:t>
            </a:r>
            <a:r>
              <a:rPr lang="en-US" altLang="en-US" sz="2200" dirty="0" smtClean="0">
                <a:latin typeface="Calibri" panose="020F0502020204030204" pitchFamily="34" charset="0"/>
              </a:rPr>
              <a:t>body.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Includes protection and regulatory functions.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9099" y="1951630"/>
            <a:ext cx="3396256" cy="35031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F67312-6A66-48F2-A849-F44F1BF2BA09}" type="slidenum">
              <a:rPr lang="en-US" altLang="en-US">
                <a:solidFill>
                  <a:schemeClr val="bg1"/>
                </a:solidFill>
              </a:rPr>
              <a:pPr/>
              <a:t>20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243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u="sng" dirty="0" smtClean="0">
                <a:latin typeface="Calibri Light" panose="020F0302020204030204" pitchFamily="34" charset="0"/>
              </a:rPr>
              <a:t>Reticulocyte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 is an Immature Red Blood Cel</a:t>
            </a:r>
            <a:r>
              <a:rPr lang="en-US" altLang="en-US" sz="4000" dirty="0" smtClean="0"/>
              <a:t>l</a:t>
            </a:r>
          </a:p>
        </p:txBody>
      </p:sp>
      <p:sp>
        <p:nvSpPr>
          <p:cNvPr id="1024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30309" y="2670798"/>
            <a:ext cx="5446691" cy="3340147"/>
          </a:xfrm>
        </p:spPr>
        <p:txBody>
          <a:bodyPr>
            <a:normAutofit/>
          </a:bodyPr>
          <a:lstStyle/>
          <a:p>
            <a:r>
              <a:rPr lang="en-US" altLang="en-US" sz="24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400" dirty="0" smtClean="0">
                <a:latin typeface="Calibri" panose="020F0502020204030204" pitchFamily="34" charset="0"/>
              </a:rPr>
              <a:t>: 1-2% of RBC</a:t>
            </a:r>
          </a:p>
          <a:p>
            <a:r>
              <a:rPr lang="en-US" altLang="en-US" sz="2400" dirty="0" smtClean="0">
                <a:latin typeface="Calibri" panose="020F0502020204030204" pitchFamily="34" charset="0"/>
                <a:sym typeface="Trebuchet MS" panose="020B0603020202020204" pitchFamily="34" charset="0"/>
              </a:rPr>
              <a:t>RBC precursor.</a:t>
            </a:r>
          </a:p>
          <a:p>
            <a:r>
              <a:rPr lang="en-US" altLang="en-US" sz="2400" dirty="0" smtClean="0">
                <a:latin typeface="Calibri" panose="020F0502020204030204" pitchFamily="34" charset="0"/>
                <a:sym typeface="Trebuchet MS" panose="020B0603020202020204" pitchFamily="34" charset="0"/>
              </a:rPr>
              <a:t>Increased when RBC turnover is high.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US" altLang="en-US" sz="2400" dirty="0" smtClean="0">
                <a:latin typeface="Calibri" panose="020F0502020204030204" pitchFamily="34" charset="0"/>
              </a:rPr>
              <a:t>Still contains </a:t>
            </a:r>
            <a:r>
              <a:rPr lang="en-US" altLang="en-US" sz="2400" b="1" u="sng" dirty="0" smtClean="0">
                <a:latin typeface="Calibri" panose="020F0502020204030204" pitchFamily="34" charset="0"/>
              </a:rPr>
              <a:t>nuclear fragments</a:t>
            </a:r>
            <a:r>
              <a:rPr lang="en-US" altLang="en-US" sz="2400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http://www.siamhealth.net/public_html/images/hemato/retic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16" y="1868115"/>
            <a:ext cx="4782403" cy="432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4" y="182880"/>
            <a:ext cx="11244212" cy="66863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638503" y="4798142"/>
            <a:ext cx="49162" cy="18681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91948" y="3746090"/>
            <a:ext cx="29497" cy="167148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4" descr="C:\Documents and Settings\Biology\My Documents\Downloads\blood1Rb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831" y="430011"/>
            <a:ext cx="9422813" cy="6188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6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84" y="1028700"/>
            <a:ext cx="7424616" cy="5568462"/>
          </a:xfrm>
        </p:spPr>
      </p:pic>
    </p:spTree>
    <p:extLst>
      <p:ext uri="{BB962C8B-B14F-4D97-AF65-F5344CB8AC3E}">
        <p14:creationId xmlns:p14="http://schemas.microsoft.com/office/powerpoint/2010/main" val="36390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Leukocytes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AKA: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white blood cells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WBCs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en-US" altLang="en-US" sz="2200" i="1" dirty="0" smtClean="0">
                <a:latin typeface="Calibri" panose="020F0502020204030204" pitchFamily="34" charset="0"/>
              </a:rPr>
              <a:t>Less </a:t>
            </a:r>
            <a:r>
              <a:rPr lang="en-US" altLang="en-US" sz="2200" i="1" dirty="0">
                <a:latin typeface="Calibri" panose="020F0502020204030204" pitchFamily="34" charset="0"/>
              </a:rPr>
              <a:t>numerous than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RBCs.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5000 to 10,000 cells per drop of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1 WBC for every 700 </a:t>
            </a:r>
            <a:r>
              <a:rPr lang="en-US" altLang="en-US" sz="2200" dirty="0" smtClean="0">
                <a:latin typeface="Calibri" panose="020F0502020204030204" pitchFamily="34" charset="0"/>
              </a:rPr>
              <a:t>RBC.</a:t>
            </a:r>
            <a:r>
              <a:rPr lang="en-US" altLang="en-US" sz="2200" dirty="0">
                <a:latin typeface="Calibri" panose="020F0502020204030204" pitchFamily="34" charset="0"/>
              </a:rPr>
              <a:t>	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Retain organelles throughout life.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Must synthesize protein s in order to carry out function.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Packaged into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lysosomes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other organelles.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Appear as conspicuous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nonspecific granules.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Distinguish one WBC from the other.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b="1" i="1" u="sng" dirty="0" smtClean="0">
                <a:latin typeface="Calibri" panose="020F0502020204030204" pitchFamily="34" charset="0"/>
              </a:rPr>
              <a:t>Only </a:t>
            </a:r>
            <a:r>
              <a:rPr lang="en-US" altLang="en-US" sz="2200" b="1" i="1" u="sng" dirty="0">
                <a:latin typeface="Calibri" panose="020F0502020204030204" pitchFamily="34" charset="0"/>
              </a:rPr>
              <a:t>2% of total WBC population is in circulating blood </a:t>
            </a:r>
            <a:r>
              <a:rPr lang="en-US" altLang="en-US" sz="2200" i="1" dirty="0">
                <a:latin typeface="Calibri" panose="020F0502020204030204" pitchFamily="34" charset="0"/>
              </a:rPr>
              <a:t>at any given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time.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i="1" dirty="0" smtClean="0">
                <a:latin typeface="Calibri" panose="020F0502020204030204" pitchFamily="34" charset="0"/>
              </a:rPr>
              <a:t>Others found </a:t>
            </a:r>
            <a:r>
              <a:rPr lang="en-US" altLang="en-US" sz="2200" i="1" dirty="0">
                <a:latin typeface="Calibri" panose="020F0502020204030204" pitchFamily="34" charset="0"/>
              </a:rPr>
              <a:t>in lymphatic fluid, skin, lungs, lymph nodes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and spleen.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 eaLnBrk="1" hangingPunct="1"/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771" y="1690692"/>
            <a:ext cx="3181351" cy="3070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Leukocyte Groups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 i="1" u="sng" dirty="0" smtClean="0">
                <a:latin typeface="Calibri" panose="020F0502020204030204" pitchFamily="34" charset="0"/>
              </a:rPr>
              <a:t>Granular</a:t>
            </a:r>
            <a:r>
              <a:rPr lang="en-US" altLang="en-US" sz="2400" dirty="0" smtClean="0">
                <a:latin typeface="Calibri" panose="020F0502020204030204" pitchFamily="34" charset="0"/>
              </a:rPr>
              <a:t> leukocytes named due to granules in the cytoplasm.</a:t>
            </a:r>
          </a:p>
          <a:p>
            <a:r>
              <a:rPr lang="en-US" altLang="en-US" sz="2400" b="1" i="1" u="sng" dirty="0" smtClean="0">
                <a:latin typeface="Calibri" panose="020F0502020204030204" pitchFamily="34" charset="0"/>
              </a:rPr>
              <a:t>Agranular</a:t>
            </a:r>
            <a:r>
              <a:rPr lang="en-US" altLang="en-US" sz="2400" dirty="0" smtClean="0">
                <a:latin typeface="Calibri" panose="020F0502020204030204" pitchFamily="34" charset="0"/>
              </a:rPr>
              <a:t> leukocytes lack granules.</a:t>
            </a:r>
          </a:p>
          <a:p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AD3786-6DAA-4BA6-AAB8-3EA4F399290E}" type="slidenum">
              <a:rPr lang="en-US" altLang="en-US">
                <a:solidFill>
                  <a:schemeClr val="bg1"/>
                </a:solidFill>
              </a:rPr>
              <a:pPr/>
              <a:t>25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8" y="2988860"/>
            <a:ext cx="12059652" cy="29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Leukocyte Types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4151" y="1364780"/>
            <a:ext cx="4782925" cy="511791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595583" y="1571625"/>
            <a:ext cx="6032311" cy="4351338"/>
          </a:xfrm>
        </p:spPr>
        <p:txBody>
          <a:bodyPr>
            <a:noAutofit/>
          </a:bodyPr>
          <a:lstStyle/>
          <a:p>
            <a:r>
              <a:rPr lang="en-US" altLang="en-US" sz="2200" dirty="0">
                <a:latin typeface="Calibri" panose="020F0502020204030204" pitchFamily="34" charset="0"/>
              </a:rPr>
              <a:t>All </a:t>
            </a:r>
            <a:r>
              <a:rPr lang="en-US" altLang="en-US" sz="2200" dirty="0" smtClean="0">
                <a:latin typeface="Calibri" panose="020F0502020204030204" pitchFamily="34" charset="0"/>
              </a:rPr>
              <a:t>leukocytes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(WBCs)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H</a:t>
            </a:r>
            <a:r>
              <a:rPr lang="en-US" altLang="en-US" sz="2200" dirty="0" smtClean="0">
                <a:latin typeface="Calibri" panose="020F0502020204030204" pitchFamily="34" charset="0"/>
              </a:rPr>
              <a:t>ave </a:t>
            </a:r>
            <a:r>
              <a:rPr lang="en-US" altLang="en-US" sz="2200" dirty="0">
                <a:latin typeface="Calibri" panose="020F0502020204030204" pitchFamily="34" charset="0"/>
              </a:rPr>
              <a:t>a nucleus and no </a:t>
            </a:r>
            <a:r>
              <a:rPr lang="en-US" altLang="en-US" sz="2200" dirty="0" smtClean="0">
                <a:latin typeface="Calibri" panose="020F0502020204030204" pitchFamily="34" charset="0"/>
              </a:rPr>
              <a:t>hemoglobin.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Granular </a:t>
            </a:r>
            <a:r>
              <a:rPr lang="en-US" altLang="en-US" sz="2200" dirty="0">
                <a:latin typeface="Calibri" panose="020F0502020204030204" pitchFamily="34" charset="0"/>
              </a:rPr>
              <a:t>or </a:t>
            </a:r>
            <a:r>
              <a:rPr lang="en-US" altLang="en-US" sz="2200" b="1" dirty="0">
                <a:latin typeface="Calibri" panose="020F0502020204030204" pitchFamily="34" charset="0"/>
              </a:rPr>
              <a:t>agranular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classification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B</a:t>
            </a:r>
            <a:r>
              <a:rPr lang="en-US" altLang="en-US" sz="2200" dirty="0" smtClean="0">
                <a:latin typeface="Calibri" panose="020F0502020204030204" pitchFamily="34" charset="0"/>
              </a:rPr>
              <a:t>ased on presence </a:t>
            </a:r>
            <a:r>
              <a:rPr lang="en-US" altLang="en-US" sz="2200" dirty="0">
                <a:latin typeface="Calibri" panose="020F0502020204030204" pitchFamily="34" charset="0"/>
              </a:rPr>
              <a:t>of  cytoplasmic </a:t>
            </a:r>
            <a:r>
              <a:rPr lang="en-US" altLang="en-US" sz="2200" dirty="0" smtClean="0">
                <a:latin typeface="Calibri" panose="020F0502020204030204" pitchFamily="34" charset="0"/>
              </a:rPr>
              <a:t>granules </a:t>
            </a:r>
            <a:r>
              <a:rPr lang="en-US" altLang="en-US" sz="2200" dirty="0">
                <a:latin typeface="Calibri" panose="020F0502020204030204" pitchFamily="34" charset="0"/>
              </a:rPr>
              <a:t>made visible by </a:t>
            </a:r>
            <a:r>
              <a:rPr lang="en-US" altLang="en-US" sz="2200" dirty="0" smtClean="0">
                <a:latin typeface="Calibri" panose="020F0502020204030204" pitchFamily="34" charset="0"/>
              </a:rPr>
              <a:t>staining.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Granulocytes</a:t>
            </a:r>
            <a:r>
              <a:rPr lang="en-US" altLang="en-US" sz="2200" dirty="0" smtClean="0">
                <a:latin typeface="Calibri" panose="020F0502020204030204" pitchFamily="34" charset="0"/>
              </a:rPr>
              <a:t> (w/granules)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Neutrophils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Eosinophils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2200" dirty="0">
                <a:latin typeface="Calibri" panose="020F0502020204030204" pitchFamily="34" charset="0"/>
              </a:rPr>
              <a:t>B</a:t>
            </a:r>
            <a:r>
              <a:rPr lang="en-US" altLang="en-US" sz="2200" dirty="0" smtClean="0">
                <a:latin typeface="Calibri" panose="020F0502020204030204" pitchFamily="34" charset="0"/>
              </a:rPr>
              <a:t>asophils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Agranulocytes</a:t>
            </a:r>
            <a:r>
              <a:rPr lang="en-US" altLang="en-US" sz="2200" dirty="0" smtClean="0">
                <a:latin typeface="Calibri" panose="020F0502020204030204" pitchFamily="34" charset="0"/>
              </a:rPr>
              <a:t> (w/out granules)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Monocytes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Lymphocytes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5566" y="1311384"/>
            <a:ext cx="5094514" cy="4165743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 smtClean="0">
                <a:latin typeface="Calibri Light" panose="020F0302020204030204" pitchFamily="34" charset="0"/>
              </a:rPr>
              <a:t>Neutrophils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84202" y="1825628"/>
            <a:ext cx="7159580" cy="48617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Granulocyte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dirty="0" smtClean="0">
                <a:latin typeface="Calibri" panose="020F0502020204030204" pitchFamily="34" charset="0"/>
              </a:rPr>
              <a:t>AKA: Polymorphonuclear </a:t>
            </a:r>
            <a:r>
              <a:rPr lang="en-US" altLang="en-US" sz="2400" dirty="0">
                <a:latin typeface="Calibri" panose="020F0502020204030204" pitchFamily="34" charset="0"/>
              </a:rPr>
              <a:t>l</a:t>
            </a:r>
            <a:r>
              <a:rPr lang="en-US" altLang="en-US" sz="2400" dirty="0" smtClean="0">
                <a:latin typeface="Calibri" panose="020F0502020204030204" pitchFamily="34" charset="0"/>
              </a:rPr>
              <a:t>eukocytes </a:t>
            </a:r>
            <a:r>
              <a:rPr lang="en-US" altLang="en-US" sz="2400" dirty="0">
                <a:latin typeface="Calibri" panose="020F0502020204030204" pitchFamily="34" charset="0"/>
              </a:rPr>
              <a:t>or </a:t>
            </a:r>
            <a:r>
              <a:rPr lang="en-US" altLang="en-US" sz="2400" dirty="0" smtClean="0">
                <a:latin typeface="Calibri" panose="020F0502020204030204" pitchFamily="34" charset="0"/>
              </a:rPr>
              <a:t>polys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Nuclei</a:t>
            </a:r>
          </a:p>
          <a:p>
            <a:pPr lvl="1">
              <a:lnSpc>
                <a:spcPct val="12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b="1" dirty="0" smtClean="0">
                <a:latin typeface="Calibri" panose="020F0502020204030204" pitchFamily="34" charset="0"/>
              </a:rPr>
              <a:t>Consist of 2 </a:t>
            </a:r>
            <a:r>
              <a:rPr lang="en-US" altLang="en-US" b="1" dirty="0">
                <a:latin typeface="Calibri" panose="020F0502020204030204" pitchFamily="34" charset="0"/>
              </a:rPr>
              <a:t>to 5 lobes connected by thin </a:t>
            </a:r>
            <a:r>
              <a:rPr lang="en-US" altLang="en-US" b="1" dirty="0" smtClean="0">
                <a:latin typeface="Calibri" panose="020F0502020204030204" pitchFamily="34" charset="0"/>
              </a:rPr>
              <a:t>strands</a:t>
            </a:r>
            <a:r>
              <a:rPr lang="en-US" altLang="en-US" dirty="0" smtClean="0">
                <a:latin typeface="Calibri" panose="020F0502020204030204" pitchFamily="34" charset="0"/>
              </a:rPr>
              <a:t>.</a:t>
            </a:r>
            <a:endParaRPr lang="en-US" altLang="en-US" b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dirty="0" smtClean="0">
                <a:latin typeface="Calibri" panose="020F0502020204030204" pitchFamily="34" charset="0"/>
              </a:rPr>
              <a:t>Diameter </a:t>
            </a:r>
            <a:r>
              <a:rPr lang="en-US" altLang="en-US" sz="2400" dirty="0">
                <a:latin typeface="Calibri" panose="020F0502020204030204" pitchFamily="34" charset="0"/>
              </a:rPr>
              <a:t>is 10-12 microns 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400" dirty="0" smtClean="0">
                <a:latin typeface="Calibri" panose="020F0502020204030204" pitchFamily="34" charset="0"/>
              </a:rPr>
              <a:t>: 60 to 70%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Fastest response of all WBC to </a:t>
            </a:r>
            <a:r>
              <a:rPr lang="en-US" altLang="en-US" sz="2400" b="1" u="sng" dirty="0" smtClean="0">
                <a:latin typeface="Calibri" panose="020F0502020204030204" pitchFamily="34" charset="0"/>
              </a:rPr>
              <a:t>bacteria</a:t>
            </a:r>
            <a:r>
              <a:rPr lang="en-US" altLang="en-US" sz="2400" dirty="0" smtClean="0">
                <a:latin typeface="Calibri" panose="020F0502020204030204" pitchFamily="34" charset="0"/>
              </a:rPr>
              <a:t>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b="1" dirty="0">
                <a:latin typeface="Calibri" panose="020F0502020204030204" pitchFamily="34" charset="0"/>
              </a:rPr>
              <a:t>Direct actions against 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bacteria.</a:t>
            </a:r>
            <a:endParaRPr lang="en-US" altLang="en-US" sz="2400" b="1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L</a:t>
            </a:r>
            <a:r>
              <a:rPr lang="en-US" altLang="en-US" dirty="0" smtClean="0">
                <a:latin typeface="Calibri" panose="020F0502020204030204" pitchFamily="34" charset="0"/>
              </a:rPr>
              <a:t>ysozymes </a:t>
            </a:r>
            <a:r>
              <a:rPr lang="en-US" altLang="en-US" dirty="0">
                <a:latin typeface="Calibri" panose="020F0502020204030204" pitchFamily="34" charset="0"/>
              </a:rPr>
              <a:t>which destroy/digest </a:t>
            </a:r>
            <a:r>
              <a:rPr lang="en-US" altLang="en-US" dirty="0" smtClean="0">
                <a:latin typeface="Calibri" panose="020F0502020204030204" pitchFamily="34" charset="0"/>
              </a:rPr>
              <a:t>bacteria.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 smtClean="0">
                <a:latin typeface="Calibri" panose="020F0502020204030204" pitchFamily="34" charset="0"/>
              </a:rPr>
              <a:t>Defensin </a:t>
            </a:r>
            <a:r>
              <a:rPr lang="en-US" altLang="en-US" dirty="0">
                <a:latin typeface="Calibri" panose="020F0502020204030204" pitchFamily="34" charset="0"/>
              </a:rPr>
              <a:t>proteins that act like </a:t>
            </a:r>
            <a:r>
              <a:rPr lang="en-US" altLang="en-US" dirty="0" smtClean="0">
                <a:latin typeface="Calibri" panose="020F0502020204030204" pitchFamily="34" charset="0"/>
              </a:rPr>
              <a:t>antibiotics.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>
                <a:latin typeface="Calibri" panose="020F0502020204030204" pitchFamily="34" charset="0"/>
              </a:rPr>
              <a:t>Puncture holes in bacterial cell walls destroying </a:t>
            </a:r>
            <a:r>
              <a:rPr lang="en-US" altLang="en-US" dirty="0" smtClean="0">
                <a:latin typeface="Calibri" panose="020F0502020204030204" pitchFamily="34" charset="0"/>
              </a:rPr>
              <a:t>them.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dirty="0" smtClean="0">
                <a:latin typeface="Calibri" panose="020F0502020204030204" pitchFamily="34" charset="0"/>
              </a:rPr>
              <a:t>Secrete bactericidal oxidizing agents. 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↑ </a:t>
            </a:r>
            <a:r>
              <a:rPr lang="en-US" altLang="en-US" sz="2400" b="1" dirty="0">
                <a:latin typeface="Calibri" panose="020F0502020204030204" pitchFamily="34" charset="0"/>
              </a:rPr>
              <a:t>during bacterial infections</a:t>
            </a:r>
          </a:p>
          <a:p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 smtClean="0">
                <a:latin typeface="Calibri Light" panose="020F0302020204030204" pitchFamily="34" charset="0"/>
              </a:rPr>
              <a:t>Eosinophils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474" y="1575594"/>
            <a:ext cx="5458327" cy="48958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Granulocyte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Nucleus with 2 or 3 lobes connected by a thin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strand.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Large, uniform-sized </a:t>
            </a:r>
            <a:r>
              <a:rPr lang="en-US" altLang="en-US" sz="2200" u="sng" dirty="0">
                <a:latin typeface="Calibri" panose="020F0502020204030204" pitchFamily="34" charset="0"/>
              </a:rPr>
              <a:t>granules</a:t>
            </a:r>
            <a:r>
              <a:rPr lang="en-US" altLang="en-US" sz="2200" dirty="0">
                <a:latin typeface="Calibri" panose="020F0502020204030204" pitchFamily="34" charset="0"/>
              </a:rPr>
              <a:t> stain orange-red with acidic </a:t>
            </a:r>
            <a:r>
              <a:rPr lang="en-US" altLang="en-US" sz="2200" dirty="0" smtClean="0">
                <a:latin typeface="Calibri" panose="020F0502020204030204" pitchFamily="34" charset="0"/>
              </a:rPr>
              <a:t>dyes.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>
                <a:latin typeface="Calibri" panose="020F0502020204030204" pitchFamily="34" charset="0"/>
              </a:rPr>
              <a:t>Do not obscure the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nucleus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Diameter is 10 to 12 </a:t>
            </a:r>
            <a:r>
              <a:rPr lang="en-US" altLang="en-US" sz="2200" dirty="0" smtClean="0">
                <a:latin typeface="Calibri" panose="020F0502020204030204" pitchFamily="34" charset="0"/>
              </a:rPr>
              <a:t>microns.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200" dirty="0" smtClean="0">
                <a:latin typeface="Calibri" panose="020F0502020204030204" pitchFamily="34" charset="0"/>
              </a:rPr>
              <a:t>: 2 </a:t>
            </a:r>
            <a:r>
              <a:rPr lang="en-US" altLang="en-US" sz="2200" dirty="0">
                <a:latin typeface="Calibri" panose="020F0502020204030204" pitchFamily="34" charset="0"/>
              </a:rPr>
              <a:t>to 4</a:t>
            </a:r>
            <a:r>
              <a:rPr lang="en-US" altLang="en-US" sz="2200" dirty="0" smtClean="0">
                <a:latin typeface="Calibri" panose="020F0502020204030204" pitchFamily="34" charset="0"/>
              </a:rPr>
              <a:t>%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Leave capillaries to enter tissue </a:t>
            </a:r>
            <a:r>
              <a:rPr lang="en-US" altLang="en-US" sz="2200" dirty="0" smtClean="0">
                <a:latin typeface="Calibri" panose="020F0502020204030204" pitchFamily="34" charset="0"/>
              </a:rPr>
              <a:t>fluid.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Release </a:t>
            </a:r>
            <a:r>
              <a:rPr lang="en-US" altLang="en-US" sz="2200" dirty="0" smtClean="0">
                <a:latin typeface="Calibri" panose="020F0502020204030204" pitchFamily="34" charset="0"/>
              </a:rPr>
              <a:t>histaminase.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Slows down inflammation caused by </a:t>
            </a:r>
            <a:r>
              <a:rPr lang="en-US" altLang="en-US" sz="2200" dirty="0" smtClean="0">
                <a:latin typeface="Calibri" panose="020F0502020204030204" pitchFamily="34" charset="0"/>
              </a:rPr>
              <a:t>basophils.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Attack </a:t>
            </a:r>
            <a:r>
              <a:rPr lang="en-US" altLang="en-US" sz="2200" dirty="0" smtClean="0">
                <a:latin typeface="Calibri" panose="020F0502020204030204" pitchFamily="34" charset="0"/>
              </a:rPr>
              <a:t>parasitic worms.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Phagocytize antibody-antigen </a:t>
            </a:r>
            <a:r>
              <a:rPr lang="en-US" altLang="en-US" sz="2200" dirty="0" smtClean="0">
                <a:latin typeface="Calibri" panose="020F0502020204030204" pitchFamily="34" charset="0"/>
              </a:rPr>
              <a:t>complexes.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↑ during parasitic infection 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allergies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2" y="1825625"/>
            <a:ext cx="5354590" cy="41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 smtClean="0">
                <a:latin typeface="Calibri Light" panose="020F0302020204030204" pitchFamily="34" charset="0"/>
              </a:rPr>
              <a:t>Basophils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4204" y="1444624"/>
            <a:ext cx="6526460" cy="54133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Granulocyte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Large</a:t>
            </a:r>
            <a:r>
              <a:rPr lang="en-US" altLang="en-US" sz="2200" b="1" dirty="0">
                <a:latin typeface="Calibri" panose="020F0502020204030204" pitchFamily="34" charset="0"/>
              </a:rPr>
              <a:t>, </a:t>
            </a:r>
            <a:r>
              <a:rPr lang="en-US" altLang="en-US" sz="2200" b="1" u="sng" dirty="0">
                <a:latin typeface="Calibri" panose="020F0502020204030204" pitchFamily="34" charset="0"/>
              </a:rPr>
              <a:t>dark purple</a:t>
            </a:r>
            <a:r>
              <a:rPr lang="en-US" altLang="en-US" sz="2200" b="1" dirty="0">
                <a:latin typeface="Calibri" panose="020F0502020204030204" pitchFamily="34" charset="0"/>
              </a:rPr>
              <a:t>, variable-sized granules stain with basic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dyes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Obscure </a:t>
            </a:r>
            <a:r>
              <a:rPr lang="en-US" altLang="en-US" sz="2200" b="1" u="sng" dirty="0">
                <a:latin typeface="Calibri" panose="020F0502020204030204" pitchFamily="34" charset="0"/>
              </a:rPr>
              <a:t>the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nucleus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Irregular, s-shaped, bilobed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nuclei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Diameter is 8 to 10 microns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200" dirty="0" smtClean="0">
                <a:latin typeface="Calibri" panose="020F0502020204030204" pitchFamily="34" charset="0"/>
              </a:rPr>
              <a:t>: &lt; 1%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i="1" dirty="0">
                <a:latin typeface="Calibri" panose="020F0502020204030204" pitchFamily="34" charset="0"/>
              </a:rPr>
              <a:t>Involved in inflammatory and allergy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reactions.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i="1" dirty="0" smtClean="0">
                <a:latin typeface="Calibri" panose="020F0502020204030204" pitchFamily="34" charset="0"/>
              </a:rPr>
              <a:t>Release </a:t>
            </a:r>
            <a:r>
              <a:rPr lang="en-US" altLang="en-US" sz="2200" i="1" dirty="0">
                <a:latin typeface="Calibri" panose="020F0502020204030204" pitchFamily="34" charset="0"/>
              </a:rPr>
              <a:t>heparin, histamine and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serotonin.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i="1" dirty="0">
                <a:latin typeface="Calibri" panose="020F0502020204030204" pitchFamily="34" charset="0"/>
              </a:rPr>
              <a:t>Heighten inflammatory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response.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i="1" dirty="0">
                <a:latin typeface="Calibri" panose="020F0502020204030204" pitchFamily="34" charset="0"/>
              </a:rPr>
              <a:t>Account for hypersensitivity (allergic)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reaction.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↑ during chicken pox, diabetes, autoimmune disorders, hypersensitivities (</a:t>
            </a:r>
            <a:r>
              <a:rPr lang="en-US" altLang="en-US" sz="2200" b="1" u="sng" dirty="0">
                <a:latin typeface="Calibri" panose="020F0502020204030204" pitchFamily="34" charset="0"/>
              </a:rPr>
              <a:t>allergies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)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endParaRPr lang="en-US" sz="2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96" y="1419726"/>
            <a:ext cx="5030359" cy="493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Calibri Light" panose="020F0302020204030204" pitchFamily="34" charset="0"/>
              </a:rPr>
              <a:t>Functions of the Circulatory System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96" y="1346199"/>
            <a:ext cx="7897504" cy="5537579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Transportation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O₂, CO₂</a:t>
            </a:r>
            <a:r>
              <a:rPr lang="en-US" altLang="en-US" sz="2200" dirty="0">
                <a:latin typeface="Calibri" panose="020F0502020204030204" pitchFamily="34" charset="0"/>
              </a:rPr>
              <a:t>, metabolic </a:t>
            </a:r>
            <a:r>
              <a:rPr lang="en-US" altLang="en-US" sz="2200" b="1" dirty="0">
                <a:latin typeface="Calibri" panose="020F0502020204030204" pitchFamily="34" charset="0"/>
              </a:rPr>
              <a:t>waste</a:t>
            </a:r>
            <a:r>
              <a:rPr lang="en-US" altLang="en-US" sz="2200" dirty="0">
                <a:latin typeface="Calibri" panose="020F0502020204030204" pitchFamily="34" charset="0"/>
              </a:rPr>
              <a:t>s, </a:t>
            </a:r>
            <a:r>
              <a:rPr lang="en-US" altLang="en-US" sz="2200" b="1" dirty="0">
                <a:latin typeface="Calibri" panose="020F0502020204030204" pitchFamily="34" charset="0"/>
              </a:rPr>
              <a:t>nutrients</a:t>
            </a:r>
            <a:r>
              <a:rPr lang="en-US" altLang="en-US" sz="2200" dirty="0">
                <a:latin typeface="Calibri" panose="020F0502020204030204" pitchFamily="34" charset="0"/>
              </a:rPr>
              <a:t>, heat, </a:t>
            </a:r>
            <a:r>
              <a:rPr lang="en-US" altLang="en-US" sz="2200" b="1" dirty="0">
                <a:latin typeface="Calibri" panose="020F0502020204030204" pitchFamily="34" charset="0"/>
              </a:rPr>
              <a:t>hormones</a:t>
            </a:r>
            <a:r>
              <a:rPr lang="en-US" altLang="en-US" sz="2200" dirty="0">
                <a:latin typeface="Calibri" panose="020F0502020204030204" pitchFamily="34" charset="0"/>
              </a:rPr>
              <a:t>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stem </a:t>
            </a:r>
            <a:r>
              <a:rPr lang="en-US" altLang="en-US" sz="2200" dirty="0">
                <a:latin typeface="Calibri" panose="020F0502020204030204" pitchFamily="34" charset="0"/>
              </a:rPr>
              <a:t>c</a:t>
            </a:r>
            <a:r>
              <a:rPr lang="en-US" altLang="en-US" sz="2200" dirty="0" smtClean="0">
                <a:latin typeface="Calibri" panose="020F0502020204030204" pitchFamily="34" charset="0"/>
              </a:rPr>
              <a:t>ells.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Depending on function or need will pick-up, deliver and/or be </a:t>
            </a:r>
            <a:r>
              <a:rPr lang="en-US" altLang="en-US" sz="2200" dirty="0" smtClean="0">
                <a:latin typeface="Calibri" panose="020F0502020204030204" pitchFamily="34" charset="0"/>
              </a:rPr>
              <a:t>removed.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Protection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From disease and loss of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Destruction </a:t>
            </a:r>
            <a:r>
              <a:rPr lang="en-US" altLang="en-US" sz="2200" dirty="0" smtClean="0">
                <a:latin typeface="Calibri" panose="020F0502020204030204" pitchFamily="34" charset="0"/>
              </a:rPr>
              <a:t>of </a:t>
            </a:r>
            <a:r>
              <a:rPr lang="en-US" altLang="en-US" sz="2200" dirty="0">
                <a:latin typeface="Calibri" panose="020F0502020204030204" pitchFamily="34" charset="0"/>
              </a:rPr>
              <a:t>microorganisms and cancer cells by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WBC</a:t>
            </a:r>
            <a:r>
              <a:rPr lang="en-US" altLang="en-US" sz="2200" dirty="0" smtClean="0">
                <a:latin typeface="Calibri" panose="020F0502020204030204" pitchFamily="34" charset="0"/>
              </a:rPr>
              <a:t>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Antibodies</a:t>
            </a:r>
            <a:r>
              <a:rPr lang="en-US" altLang="en-US" sz="2200" dirty="0">
                <a:latin typeface="Calibri" panose="020F0502020204030204" pitchFamily="34" charset="0"/>
              </a:rPr>
              <a:t>/blood proteins neutralize toxins and destroy </a:t>
            </a:r>
            <a:r>
              <a:rPr lang="en-US" altLang="en-US" sz="2200" dirty="0" smtClean="0">
                <a:latin typeface="Calibri" panose="020F0502020204030204" pitchFamily="34" charset="0"/>
              </a:rPr>
              <a:t>pathogens.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Platelets initiate blood </a:t>
            </a:r>
            <a:r>
              <a:rPr lang="en-US" altLang="en-US" sz="2200" dirty="0" smtClean="0">
                <a:latin typeface="Calibri" panose="020F0502020204030204" pitchFamily="34" charset="0"/>
              </a:rPr>
              <a:t>clotting.</a:t>
            </a:r>
          </a:p>
          <a:p>
            <a:pPr marL="45720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Regulation</a:t>
            </a:r>
            <a:r>
              <a:rPr lang="en-US" altLang="en-US" sz="2200" dirty="0" smtClean="0">
                <a:latin typeface="Calibri" panose="020F0502020204030204" pitchFamily="34" charset="0"/>
              </a:rPr>
              <a:t> of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pH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through </a:t>
            </a:r>
            <a:r>
              <a:rPr lang="en-US" altLang="en-US" sz="2200" dirty="0" smtClean="0">
                <a:latin typeface="Calibri" panose="020F0502020204030204" pitchFamily="34" charset="0"/>
              </a:rPr>
              <a:t>buffers.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B</a:t>
            </a:r>
            <a:r>
              <a:rPr lang="en-US" altLang="en-US" sz="2200" dirty="0" smtClean="0">
                <a:latin typeface="Calibri" panose="020F0502020204030204" pitchFamily="34" charset="0"/>
              </a:rPr>
              <a:t>ody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temp</a:t>
            </a:r>
            <a:r>
              <a:rPr lang="en-US" altLang="en-US" sz="2200" dirty="0" smtClean="0">
                <a:latin typeface="Calibri" panose="020F0502020204030204" pitchFamily="34" charset="0"/>
              </a:rPr>
              <a:t>erature.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Fluid </a:t>
            </a:r>
            <a:r>
              <a:rPr lang="en-US" altLang="en-US" sz="2200" dirty="0">
                <a:latin typeface="Calibri" panose="020F0502020204030204" pitchFamily="34" charset="0"/>
              </a:rPr>
              <a:t>distributions via </a:t>
            </a:r>
            <a:r>
              <a:rPr lang="en-US" altLang="en-US" sz="2200" dirty="0" smtClean="0">
                <a:latin typeface="Calibri" panose="020F0502020204030204" pitchFamily="34" charset="0"/>
              </a:rPr>
              <a:t>capillaries.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8" y="1709932"/>
            <a:ext cx="3593909" cy="48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 smtClean="0">
                <a:latin typeface="Calibri Light" panose="020F0302020204030204" pitchFamily="34" charset="0"/>
              </a:rPr>
              <a:t>Lymphocytes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1591" y="1765467"/>
            <a:ext cx="5660409" cy="4351338"/>
          </a:xfrm>
        </p:spPr>
        <p:txBody>
          <a:bodyPr/>
          <a:lstStyle/>
          <a:p>
            <a:r>
              <a:rPr lang="en-US" altLang="en-US" sz="2200" b="1" dirty="0">
                <a:latin typeface="Calibri" panose="020F0502020204030204" pitchFamily="34" charset="0"/>
              </a:rPr>
              <a:t>Agranulocyte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</a:p>
          <a:p>
            <a:r>
              <a:rPr lang="en-US" altLang="en-US" sz="2200" b="1" dirty="0">
                <a:latin typeface="Calibri" panose="020F0502020204030204" pitchFamily="34" charset="0"/>
              </a:rPr>
              <a:t>Dark, oval to round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nucleus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>
                <a:latin typeface="Calibri" panose="020F0502020204030204" pitchFamily="34" charset="0"/>
              </a:rPr>
              <a:t>Cytoplasm sky blue in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color.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Amount varies from  rim of blue to normal </a:t>
            </a:r>
            <a:r>
              <a:rPr lang="en-US" altLang="en-US" sz="2200" dirty="0" smtClean="0">
                <a:latin typeface="Calibri" panose="020F0502020204030204" pitchFamily="34" charset="0"/>
              </a:rPr>
              <a:t>amount.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Small cells 6 - 9 microns in </a:t>
            </a:r>
            <a:r>
              <a:rPr lang="en-US" altLang="en-US" sz="2200" dirty="0" smtClean="0">
                <a:latin typeface="Calibri" panose="020F0502020204030204" pitchFamily="34" charset="0"/>
              </a:rPr>
              <a:t>diameter.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Large cells 10 - 14 microns in </a:t>
            </a:r>
            <a:r>
              <a:rPr lang="en-US" altLang="en-US" sz="2200" dirty="0" smtClean="0">
                <a:latin typeface="Calibri" panose="020F0502020204030204" pitchFamily="34" charset="0"/>
              </a:rPr>
              <a:t>diameter.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Increase </a:t>
            </a:r>
            <a:r>
              <a:rPr lang="en-US" altLang="en-US" sz="2200" b="1" dirty="0">
                <a:latin typeface="Calibri" panose="020F0502020204030204" pitchFamily="34" charset="0"/>
              </a:rPr>
              <a:t>in number during </a:t>
            </a:r>
            <a:r>
              <a:rPr lang="en-US" altLang="en-US" sz="2200" b="1" u="sng" dirty="0">
                <a:latin typeface="Calibri" panose="020F0502020204030204" pitchFamily="34" charset="0"/>
              </a:rPr>
              <a:t>viral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infections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200" dirty="0" smtClean="0">
                <a:latin typeface="Calibri" panose="020F0502020204030204" pitchFamily="34" charset="0"/>
              </a:rPr>
              <a:t>: 20 </a:t>
            </a:r>
            <a:r>
              <a:rPr lang="en-US" altLang="en-US" sz="2200" dirty="0">
                <a:latin typeface="Calibri" panose="020F0502020204030204" pitchFamily="34" charset="0"/>
              </a:rPr>
              <a:t>to 25</a:t>
            </a:r>
            <a:r>
              <a:rPr lang="en-US" altLang="en-US" sz="2200" dirty="0" smtClean="0">
                <a:latin typeface="Calibri" panose="020F0502020204030204" pitchFamily="34" charset="0"/>
              </a:rPr>
              <a:t>%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4695" y="1690689"/>
            <a:ext cx="5919537" cy="43279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Lymphocyte Functions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489204"/>
            <a:ext cx="10972800" cy="409925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B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Lymphocytes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estroy </a:t>
            </a:r>
            <a:r>
              <a:rPr lang="en-US" altLang="en-US" sz="2200" dirty="0">
                <a:latin typeface="Calibri" panose="020F0502020204030204" pitchFamily="34" charset="0"/>
              </a:rPr>
              <a:t>bacteria and their </a:t>
            </a:r>
            <a:r>
              <a:rPr lang="en-US" altLang="en-US" sz="2200" dirty="0" smtClean="0">
                <a:latin typeface="Calibri" panose="020F0502020204030204" pitchFamily="34" charset="0"/>
              </a:rPr>
              <a:t>toxins.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>
                <a:latin typeface="Calibri" panose="020F0502020204030204" pitchFamily="34" charset="0"/>
              </a:rPr>
              <a:t>T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urn </a:t>
            </a:r>
            <a:r>
              <a:rPr lang="en-US" altLang="en-US" sz="2200" u="sng" dirty="0">
                <a:latin typeface="Calibri" panose="020F0502020204030204" pitchFamily="34" charset="0"/>
              </a:rPr>
              <a:t>into plasma cells that produces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antibodies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Provide </a:t>
            </a:r>
            <a:r>
              <a:rPr lang="en-US" altLang="en-US" sz="2200" dirty="0" smtClean="0">
                <a:latin typeface="Calibri" panose="020F0502020204030204" pitchFamily="34" charset="0"/>
              </a:rPr>
              <a:t>immunological memory.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T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Lymphocytes </a:t>
            </a:r>
          </a:p>
          <a:p>
            <a:pPr marL="274320" lvl="1" indent="0">
              <a:spcBef>
                <a:spcPts val="0"/>
              </a:spcBef>
              <a:buNone/>
            </a:pPr>
            <a:r>
              <a:rPr lang="en-US" altLang="en-US" sz="2200" dirty="0" smtClean="0">
                <a:latin typeface="Calibri" panose="020F0502020204030204" pitchFamily="34" charset="0"/>
              </a:rPr>
              <a:t>– cell mediated immunity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Attack </a:t>
            </a:r>
            <a:r>
              <a:rPr lang="en-US" altLang="en-US" sz="2200" dirty="0">
                <a:latin typeface="Calibri" panose="020F0502020204030204" pitchFamily="34" charset="0"/>
              </a:rPr>
              <a:t>viruses, fungi, transplanted organs, cancer cells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some </a:t>
            </a:r>
            <a:r>
              <a:rPr lang="en-US" altLang="en-US" sz="2200" dirty="0" smtClean="0">
                <a:latin typeface="Calibri" panose="020F0502020204030204" pitchFamily="34" charset="0"/>
              </a:rPr>
              <a:t>bacteria.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Present antigens to other immune </a:t>
            </a:r>
            <a:r>
              <a:rPr lang="en-US" altLang="en-US" sz="2200" dirty="0" smtClean="0">
                <a:latin typeface="Calibri" panose="020F0502020204030204" pitchFamily="34" charset="0"/>
              </a:rPr>
              <a:t>cells.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Natural killer cells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A</a:t>
            </a:r>
            <a:r>
              <a:rPr lang="en-US" altLang="en-US" sz="2200" dirty="0" smtClean="0">
                <a:latin typeface="Calibri" panose="020F0502020204030204" pitchFamily="34" charset="0"/>
              </a:rPr>
              <a:t>ttack </a:t>
            </a:r>
            <a:r>
              <a:rPr lang="en-US" altLang="en-US" sz="2200" dirty="0">
                <a:latin typeface="Calibri" panose="020F0502020204030204" pitchFamily="34" charset="0"/>
              </a:rPr>
              <a:t>many different microbes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some tumor </a:t>
            </a:r>
            <a:r>
              <a:rPr lang="en-US" altLang="en-US" sz="2200" dirty="0" smtClean="0">
                <a:latin typeface="Calibri" panose="020F0502020204030204" pitchFamily="34" charset="0"/>
              </a:rPr>
              <a:t>cells.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estroy </a:t>
            </a:r>
            <a:r>
              <a:rPr lang="en-US" altLang="en-US" sz="2200" dirty="0">
                <a:latin typeface="Calibri" panose="020F0502020204030204" pitchFamily="34" charset="0"/>
              </a:rPr>
              <a:t>foreign invaders by direct </a:t>
            </a:r>
            <a:r>
              <a:rPr lang="en-US" altLang="en-US" sz="2200" dirty="0" smtClean="0">
                <a:latin typeface="Calibri" panose="020F0502020204030204" pitchFamily="34" charset="0"/>
              </a:rPr>
              <a:t>attack.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↑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during </a:t>
            </a:r>
            <a:r>
              <a:rPr lang="en-US" altLang="en-US" sz="2200" b="1" dirty="0">
                <a:latin typeface="Calibri" panose="020F0502020204030204" pitchFamily="34" charset="0"/>
              </a:rPr>
              <a:t>diverse infections and immune responses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 descr="http://gdb.voanews.com/03B12E6C-D816-41DD-999C-204A0A2ABCFE_w640_r1_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86" y="1515664"/>
            <a:ext cx="3970361" cy="26381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B-Cells and T-Cells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15119" y="3586194"/>
            <a:ext cx="7027900" cy="26031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Unable </a:t>
            </a:r>
            <a:r>
              <a:rPr lang="en-US" altLang="en-US" sz="2200" dirty="0">
                <a:latin typeface="Calibri" panose="020F0502020204030204" pitchFamily="34" charset="0"/>
              </a:rPr>
              <a:t>to distinguish between these with Wright's </a:t>
            </a:r>
            <a:r>
              <a:rPr lang="en-US" altLang="en-US" sz="2200" dirty="0" smtClean="0">
                <a:latin typeface="Calibri" panose="020F0502020204030204" pitchFamily="34" charset="0"/>
              </a:rPr>
              <a:t>stain.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i="1" dirty="0">
                <a:latin typeface="Calibri" panose="020F0502020204030204" pitchFamily="34" charset="0"/>
              </a:rPr>
              <a:t>B cells </a:t>
            </a:r>
            <a:endParaRPr lang="en-US" altLang="en-US" sz="2200" b="1" i="1" dirty="0" smtClean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Become </a:t>
            </a:r>
            <a:r>
              <a:rPr lang="en-US" altLang="en-US" sz="2200" b="1" u="sng" dirty="0">
                <a:latin typeface="Calibri" panose="020F0502020204030204" pitchFamily="34" charset="0"/>
              </a:rPr>
              <a:t>plasma cells  </a:t>
            </a:r>
            <a:r>
              <a:rPr lang="en-US" altLang="en-US" sz="2200" dirty="0">
                <a:latin typeface="Calibri" panose="020F0502020204030204" pitchFamily="34" charset="0"/>
              </a:rPr>
              <a:t>which make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antibodies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i="1" dirty="0">
                <a:latin typeface="Calibri" panose="020F0502020204030204" pitchFamily="34" charset="0"/>
              </a:rPr>
              <a:t>T </a:t>
            </a:r>
            <a:r>
              <a:rPr lang="en-US" altLang="en-US" sz="2200" b="1" i="1" dirty="0" smtClean="0">
                <a:latin typeface="Calibri" panose="020F0502020204030204" pitchFamily="34" charset="0"/>
              </a:rPr>
              <a:t>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Mature </a:t>
            </a:r>
            <a:r>
              <a:rPr lang="en-US" altLang="en-US" sz="2200" dirty="0">
                <a:latin typeface="Calibri" panose="020F0502020204030204" pitchFamily="34" charset="0"/>
              </a:rPr>
              <a:t>in thymus and provide </a:t>
            </a:r>
            <a:r>
              <a:rPr lang="en-US" altLang="en-US" sz="2200" b="1" u="sng" dirty="0">
                <a:latin typeface="Calibri" panose="020F0502020204030204" pitchFamily="34" charset="0"/>
              </a:rPr>
              <a:t>cell-mediated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immunity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1E4572-2100-4DBE-9CB4-7FD92A18A716}" type="slidenum">
              <a:rPr lang="en-US" altLang="en-US">
                <a:solidFill>
                  <a:schemeClr val="bg1"/>
                </a:solidFill>
              </a:rPr>
              <a:pPr/>
              <a:t>32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149108" y="1778677"/>
            <a:ext cx="3781637" cy="36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 smtClean="0">
                <a:latin typeface="Calibri Light" panose="020F0302020204030204" pitchFamily="34" charset="0"/>
              </a:rPr>
              <a:t>Monocyte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30202" y="1190625"/>
            <a:ext cx="6963012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Agranulocyte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Nucleus </a:t>
            </a:r>
            <a:r>
              <a:rPr lang="en-US" altLang="en-US" sz="2200" b="1" dirty="0">
                <a:latin typeface="Calibri" panose="020F0502020204030204" pitchFamily="34" charset="0"/>
              </a:rPr>
              <a:t>is kidney or horse-shoe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shaped.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u="sng" dirty="0">
                <a:latin typeface="Calibri" panose="020F0502020204030204" pitchFamily="34" charset="0"/>
              </a:rPr>
              <a:t>Largest</a:t>
            </a:r>
            <a:r>
              <a:rPr lang="en-US" altLang="en-US" sz="2200" dirty="0">
                <a:latin typeface="Calibri" panose="020F0502020204030204" pitchFamily="34" charset="0"/>
              </a:rPr>
              <a:t> WBC in circulating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Briefly in </a:t>
            </a:r>
            <a:r>
              <a:rPr lang="en-US" altLang="en-US" sz="2200" dirty="0">
                <a:latin typeface="Calibri" panose="020F0502020204030204" pitchFamily="34" charset="0"/>
              </a:rPr>
              <a:t>blood long before migrating to </a:t>
            </a:r>
            <a:r>
              <a:rPr lang="en-US" altLang="en-US" sz="2200" dirty="0" smtClean="0">
                <a:latin typeface="Calibri" panose="020F0502020204030204" pitchFamily="34" charset="0"/>
              </a:rPr>
              <a:t>tissues.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ifferentiate </a:t>
            </a:r>
            <a:r>
              <a:rPr lang="en-US" altLang="en-US" sz="2200" dirty="0">
                <a:latin typeface="Calibri" panose="020F0502020204030204" pitchFamily="34" charset="0"/>
              </a:rPr>
              <a:t>into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macrophages.</a:t>
            </a:r>
          </a:p>
          <a:p>
            <a:pPr lvl="1" eaLnBrk="1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W</a:t>
            </a:r>
            <a:r>
              <a:rPr lang="en-US" altLang="en-US" sz="2200" dirty="0" smtClean="0">
                <a:latin typeface="Calibri" panose="020F0502020204030204" pitchFamily="34" charset="0"/>
              </a:rPr>
              <a:t>andering </a:t>
            </a:r>
            <a:r>
              <a:rPr lang="en-US" altLang="en-US" sz="2200" dirty="0">
                <a:latin typeface="Calibri" panose="020F0502020204030204" pitchFamily="34" charset="0"/>
              </a:rPr>
              <a:t>group gathers at sites of </a:t>
            </a:r>
            <a:r>
              <a:rPr lang="en-US" altLang="en-US" sz="2200" dirty="0" smtClean="0">
                <a:latin typeface="Calibri" panose="020F0502020204030204" pitchFamily="34" charset="0"/>
              </a:rPr>
              <a:t>infection.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Diameter is 12 - 20 </a:t>
            </a:r>
            <a:r>
              <a:rPr lang="en-US" altLang="en-US" sz="2200" dirty="0" smtClean="0">
                <a:latin typeface="Calibri" panose="020F0502020204030204" pitchFamily="34" charset="0"/>
              </a:rPr>
              <a:t>microns.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200" dirty="0" smtClean="0">
                <a:latin typeface="Calibri" panose="020F0502020204030204" pitchFamily="34" charset="0"/>
              </a:rPr>
              <a:t>: 3 </a:t>
            </a:r>
            <a:r>
              <a:rPr lang="en-US" altLang="en-US" sz="2200" dirty="0">
                <a:latin typeface="Calibri" panose="020F0502020204030204" pitchFamily="34" charset="0"/>
              </a:rPr>
              <a:t>to 8</a:t>
            </a:r>
            <a:r>
              <a:rPr lang="en-US" altLang="en-US" sz="2200" dirty="0" smtClean="0">
                <a:latin typeface="Calibri" panose="020F0502020204030204" pitchFamily="34" charset="0"/>
              </a:rPr>
              <a:t>%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Take longer to get to site of infection, but arrive in larger numbers.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Become wandering macrophages</a:t>
            </a:r>
            <a:r>
              <a:rPr lang="en-US" altLang="en-US" sz="2200" dirty="0" smtClean="0">
                <a:latin typeface="Calibri" panose="020F0502020204030204" pitchFamily="34" charset="0"/>
              </a:rPr>
              <a:t>, once they leave the capillaries.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Destroy microbes and clean up dead tissue following an infection.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↑ during viral infections and inflammation.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endParaRPr lang="en-US" altLang="en-US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52" y="1825626"/>
            <a:ext cx="4567877" cy="413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>
                <a:latin typeface="Calibri Light" panose="020F0302020204030204" pitchFamily="34" charset="0"/>
              </a:rPr>
              <a:t>Preponderance of White Blood Cells (WBC)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863600" y="1673352"/>
            <a:ext cx="5384800" cy="4718304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200" dirty="0" smtClean="0">
                <a:latin typeface="Calibri" panose="020F0502020204030204" pitchFamily="34" charset="0"/>
              </a:rPr>
              <a:t>WBCs </a:t>
            </a:r>
            <a:r>
              <a:rPr lang="en-GB" sz="2200" dirty="0">
                <a:latin typeface="Calibri" panose="020F0502020204030204" pitchFamily="34" charset="0"/>
              </a:rPr>
              <a:t>from most to least </a:t>
            </a:r>
            <a:r>
              <a:rPr lang="en-GB" sz="2200" dirty="0" smtClean="0">
                <a:latin typeface="Calibri" panose="020F0502020204030204" pitchFamily="34" charset="0"/>
              </a:rPr>
              <a:t>abundant:</a:t>
            </a:r>
            <a:endParaRPr lang="en-GB" sz="2200" dirty="0">
              <a:latin typeface="Calibri" panose="020F0502020204030204" pitchFamily="34" charset="0"/>
            </a:endParaRP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N</a:t>
            </a:r>
            <a:r>
              <a:rPr lang="en-GB" sz="2200" dirty="0" smtClean="0">
                <a:latin typeface="Calibri" panose="020F0502020204030204" pitchFamily="34" charset="0"/>
              </a:rPr>
              <a:t>eutrophils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L</a:t>
            </a:r>
            <a:r>
              <a:rPr lang="en-GB" sz="2200" dirty="0" smtClean="0">
                <a:latin typeface="Calibri" panose="020F0502020204030204" pitchFamily="34" charset="0"/>
              </a:rPr>
              <a:t>ymphocytes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M</a:t>
            </a:r>
            <a:r>
              <a:rPr lang="en-GB" sz="2200" dirty="0" smtClean="0">
                <a:latin typeface="Calibri" panose="020F0502020204030204" pitchFamily="34" charset="0"/>
              </a:rPr>
              <a:t>onocytes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E</a:t>
            </a:r>
            <a:r>
              <a:rPr lang="en-GB" sz="2200" dirty="0" smtClean="0">
                <a:latin typeface="Calibri" panose="020F0502020204030204" pitchFamily="34" charset="0"/>
              </a:rPr>
              <a:t>osinophils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B</a:t>
            </a:r>
            <a:r>
              <a:rPr lang="en-GB" sz="2200" dirty="0" smtClean="0">
                <a:latin typeface="Calibri" panose="020F0502020204030204" pitchFamily="34" charset="0"/>
              </a:rPr>
              <a:t>asophils</a:t>
            </a:r>
          </a:p>
        </p:txBody>
      </p:sp>
      <p:sp>
        <p:nvSpPr>
          <p:cNvPr id="24580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8077200" y="1698625"/>
            <a:ext cx="4292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200" dirty="0">
                <a:latin typeface="Calibri" panose="020F0502020204030204" pitchFamily="34" charset="0"/>
              </a:rPr>
              <a:t>Easy way to </a:t>
            </a:r>
            <a:r>
              <a:rPr lang="en-GB" sz="2200" dirty="0" smtClean="0">
                <a:latin typeface="Calibri" panose="020F0502020204030204" pitchFamily="34" charset="0"/>
              </a:rPr>
              <a:t>remember:</a:t>
            </a:r>
            <a:endParaRPr lang="en-GB" sz="2200" dirty="0">
              <a:latin typeface="Calibri" panose="020F0502020204030204" pitchFamily="34" charset="0"/>
            </a:endParaRP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N</a:t>
            </a:r>
            <a:r>
              <a:rPr lang="en-GB" sz="2200" dirty="0" smtClean="0">
                <a:latin typeface="Calibri" panose="020F0502020204030204" pitchFamily="34" charset="0"/>
              </a:rPr>
              <a:t>ever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L</a:t>
            </a:r>
            <a:r>
              <a:rPr lang="en-GB" sz="2200" dirty="0" smtClean="0">
                <a:latin typeface="Calibri" panose="020F0502020204030204" pitchFamily="34" charset="0"/>
              </a:rPr>
              <a:t>et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M</a:t>
            </a:r>
            <a:r>
              <a:rPr lang="en-GB" sz="2200" dirty="0" smtClean="0">
                <a:latin typeface="Calibri" panose="020F0502020204030204" pitchFamily="34" charset="0"/>
              </a:rPr>
              <a:t>onkeys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E</a:t>
            </a:r>
            <a:r>
              <a:rPr lang="en-GB" sz="2200" dirty="0" smtClean="0">
                <a:latin typeface="Calibri" panose="020F0502020204030204" pitchFamily="34" charset="0"/>
              </a:rPr>
              <a:t>at 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GB" sz="2200" u="sng" dirty="0" smtClean="0">
                <a:latin typeface="Calibri" panose="020F0502020204030204" pitchFamily="34" charset="0"/>
              </a:rPr>
              <a:t>B</a:t>
            </a:r>
            <a:r>
              <a:rPr lang="en-GB" sz="2200" dirty="0" smtClean="0">
                <a:latin typeface="Calibri" panose="020F0502020204030204" pitchFamily="34" charset="0"/>
              </a:rPr>
              <a:t>ananas</a:t>
            </a:r>
          </a:p>
        </p:txBody>
      </p:sp>
      <p:pic>
        <p:nvPicPr>
          <p:cNvPr id="5122" name="Picture 2" descr="http://static.communitytable.parade.com/wp-content/uploads/2014/01/banana-not-good-for-monkeys-f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057102"/>
            <a:ext cx="4621141" cy="31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20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Leukopenia and Leukemia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584202" y="1571624"/>
            <a:ext cx="5500076" cy="4784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000" b="1" i="1" dirty="0" smtClean="0">
                <a:latin typeface="Calibri" panose="020F0502020204030204" pitchFamily="34" charset="0"/>
              </a:rPr>
              <a:t>Leukopenia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 smtClean="0">
                <a:latin typeface="Calibri" panose="020F0502020204030204" pitchFamily="34" charset="0"/>
              </a:rPr>
              <a:t>↓ in number </a:t>
            </a:r>
            <a:r>
              <a:rPr lang="en-US" altLang="en-US" sz="2000" dirty="0">
                <a:latin typeface="Calibri" panose="020F0502020204030204" pitchFamily="34" charset="0"/>
              </a:rPr>
              <a:t>of circulating </a:t>
            </a:r>
            <a:r>
              <a:rPr lang="en-US" altLang="en-US" sz="2000" dirty="0" smtClean="0">
                <a:latin typeface="Calibri" panose="020F0502020204030204" pitchFamily="34" charset="0"/>
              </a:rPr>
              <a:t>leukocytes.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 smtClean="0">
                <a:latin typeface="Calibri" panose="020F0502020204030204" pitchFamily="34" charset="0"/>
              </a:rPr>
              <a:t>Can </a:t>
            </a:r>
            <a:r>
              <a:rPr lang="en-US" altLang="en-US" sz="2000" dirty="0">
                <a:latin typeface="Calibri" panose="020F0502020204030204" pitchFamily="34" charset="0"/>
              </a:rPr>
              <a:t>be caused by radiation therapy, chemotherapy and some drugs.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000" b="1" i="1" dirty="0" smtClean="0">
                <a:latin typeface="Calibri" panose="020F0502020204030204" pitchFamily="34" charset="0"/>
              </a:rPr>
              <a:t>Leukocytosis</a:t>
            </a:r>
          </a:p>
          <a:p>
            <a:pPr marL="457200" lvl="2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</a:rPr>
              <a:t>↑ in number of </a:t>
            </a:r>
            <a:r>
              <a:rPr lang="en-US" altLang="en-US" dirty="0" smtClean="0">
                <a:latin typeface="Calibri" panose="020F0502020204030204" pitchFamily="34" charset="0"/>
              </a:rPr>
              <a:t>WBCs</a:t>
            </a:r>
            <a:endParaRPr lang="en-US" altLang="en-US" dirty="0">
              <a:latin typeface="Calibri" panose="020F0502020204030204" pitchFamily="34" charset="0"/>
            </a:endParaRPr>
          </a:p>
          <a:p>
            <a:pPr marL="457200" lvl="2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</a:rPr>
              <a:t>r</a:t>
            </a:r>
            <a:r>
              <a:rPr lang="en-US" altLang="en-US" dirty="0" smtClean="0">
                <a:latin typeface="Calibri" panose="020F0502020204030204" pitchFamily="34" charset="0"/>
              </a:rPr>
              <a:t>esponse to infection, inflammation</a:t>
            </a:r>
          </a:p>
          <a:p>
            <a:pPr marL="457200" lvl="2">
              <a:spcBef>
                <a:spcPts val="200"/>
              </a:spcBef>
            </a:pPr>
            <a:r>
              <a:rPr lang="en-US" altLang="en-US" dirty="0" smtClean="0">
                <a:latin typeface="Calibri" panose="020F0502020204030204" pitchFamily="34" charset="0"/>
              </a:rPr>
              <a:t>Neutrophilia, lymphocytosis, </a:t>
            </a:r>
            <a:r>
              <a:rPr lang="en-US" altLang="en-US" dirty="0" err="1" smtClean="0">
                <a:latin typeface="Calibri" panose="020F0502020204030204" pitchFamily="34" charset="0"/>
              </a:rPr>
              <a:t>monocytosis</a:t>
            </a:r>
            <a:r>
              <a:rPr lang="en-US" altLang="en-US" dirty="0" smtClean="0">
                <a:latin typeface="Calibri" panose="020F0502020204030204" pitchFamily="34" charset="0"/>
              </a:rPr>
              <a:t>, eosinophilia, </a:t>
            </a:r>
            <a:r>
              <a:rPr lang="en-US" altLang="en-US" dirty="0" err="1" smtClean="0">
                <a:latin typeface="Calibri" panose="020F0502020204030204" pitchFamily="34" charset="0"/>
              </a:rPr>
              <a:t>basophilia</a:t>
            </a:r>
            <a:endParaRPr lang="en-US" altLang="en-US" b="1" i="1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000" b="1" i="1" dirty="0" smtClean="0">
                <a:latin typeface="Calibri" panose="020F0502020204030204" pitchFamily="34" charset="0"/>
              </a:rPr>
              <a:t>Leukemia</a:t>
            </a:r>
            <a:endParaRPr lang="en-US" altLang="en-US" sz="2000" b="1" dirty="0" smtClean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 smtClean="0">
                <a:latin typeface="Calibri" panose="020F0502020204030204" pitchFamily="34" charset="0"/>
              </a:rPr>
              <a:t>Cancer of bone marrow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 smtClean="0">
                <a:latin typeface="Calibri" panose="020F0502020204030204" pitchFamily="34" charset="0"/>
              </a:rPr>
              <a:t>Abnormal WBC’s and non-functional crowd out normal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 err="1" smtClean="0">
                <a:latin typeface="Calibri" panose="020F0502020204030204" pitchFamily="34" charset="0"/>
              </a:rPr>
              <a:t>Myelogenous</a:t>
            </a:r>
            <a:r>
              <a:rPr lang="en-US" altLang="en-US" sz="2000" dirty="0" smtClean="0">
                <a:latin typeface="Calibri" panose="020F0502020204030204" pitchFamily="34" charset="0"/>
              </a:rPr>
              <a:t>, Lymphocytic,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Monocytic</a:t>
            </a:r>
            <a:endParaRPr lang="en-US" altLang="en-US" sz="2200" dirty="0"/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6C51DA-DE42-4016-9EE4-8CD90A3F8C82}" type="slidenum">
              <a:rPr lang="en-US" altLang="en-US">
                <a:solidFill>
                  <a:schemeClr val="bg1"/>
                </a:solidFill>
              </a:rPr>
              <a:pPr/>
              <a:t>35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farm4.static.flickr.com/3792/10982745546_02fea32381_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035" y="1714132"/>
            <a:ext cx="5277133" cy="46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3" y="2048607"/>
            <a:ext cx="5064369" cy="377857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59" y="1802423"/>
            <a:ext cx="6037141" cy="402476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Platelets Mediate Blood Clotting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7474" y="1674517"/>
            <a:ext cx="7140073" cy="469800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AKA: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thrombocyte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Disc-shaped</a:t>
            </a:r>
            <a:r>
              <a:rPr lang="en-US" altLang="en-US" sz="2200" dirty="0">
                <a:latin typeface="Calibri" panose="020F0502020204030204" pitchFamily="34" charset="0"/>
              </a:rPr>
              <a:t>, 2 - 4 micron </a:t>
            </a:r>
            <a:r>
              <a:rPr lang="en-US" altLang="en-US" sz="2200" u="sng" dirty="0">
                <a:latin typeface="Calibri" panose="020F0502020204030204" pitchFamily="34" charset="0"/>
              </a:rPr>
              <a:t>cell fragment </a:t>
            </a:r>
            <a:r>
              <a:rPr lang="en-US" altLang="en-US" sz="2200" dirty="0">
                <a:latin typeface="Calibri" panose="020F0502020204030204" pitchFamily="34" charset="0"/>
              </a:rPr>
              <a:t>with no </a:t>
            </a:r>
            <a:r>
              <a:rPr lang="en-US" altLang="en-US" sz="2200" dirty="0" smtClean="0">
                <a:latin typeface="Calibri" panose="020F0502020204030204" pitchFamily="34" charset="0"/>
              </a:rPr>
              <a:t>nucleus.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Count</a:t>
            </a:r>
            <a:r>
              <a:rPr lang="en-US" altLang="en-US" sz="2200" dirty="0" smtClean="0">
                <a:latin typeface="Calibri" panose="020F0502020204030204" pitchFamily="34" charset="0"/>
              </a:rPr>
              <a:t>: 150,000-400,000/drop </a:t>
            </a:r>
            <a:r>
              <a:rPr lang="en-US" altLang="en-US" sz="2200" dirty="0">
                <a:latin typeface="Calibri" panose="020F0502020204030204" pitchFamily="34" charset="0"/>
              </a:rPr>
              <a:t>of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Other blood cell counts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5 million red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 </a:t>
            </a:r>
            <a:r>
              <a:rPr lang="en-US" altLang="en-US" sz="2200" dirty="0">
                <a:latin typeface="Calibri" panose="020F0502020204030204" pitchFamily="34" charset="0"/>
              </a:rPr>
              <a:t>5-10,000 white blood cells 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Functions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Secrete </a:t>
            </a:r>
            <a:r>
              <a:rPr lang="en-US" altLang="en-US" sz="2200" b="1" u="sng" dirty="0">
                <a:latin typeface="Calibri" panose="020F0502020204030204" pitchFamily="34" charset="0"/>
              </a:rPr>
              <a:t>clotting factors</a:t>
            </a:r>
            <a:r>
              <a:rPr lang="en-US" altLang="en-US" sz="2200" dirty="0">
                <a:latin typeface="Calibri" panose="020F0502020204030204" pitchFamily="34" charset="0"/>
              </a:rPr>
              <a:t>, growth factors for endothelial </a:t>
            </a:r>
            <a:r>
              <a:rPr lang="en-US" altLang="en-US" sz="2200" dirty="0" smtClean="0">
                <a:latin typeface="Calibri" panose="020F0502020204030204" pitchFamily="34" charset="0"/>
              </a:rPr>
              <a:t>repair.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Vasoconstrictors </a:t>
            </a:r>
            <a:r>
              <a:rPr lang="en-US" altLang="en-US" sz="2200" dirty="0">
                <a:latin typeface="Calibri" panose="020F0502020204030204" pitchFamily="34" charset="0"/>
              </a:rPr>
              <a:t>in broken </a:t>
            </a:r>
            <a:r>
              <a:rPr lang="en-US" altLang="en-US" sz="2200" dirty="0" smtClean="0">
                <a:latin typeface="Calibri" panose="020F0502020204030204" pitchFamily="34" charset="0"/>
              </a:rPr>
              <a:t>vessels.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Form temporary platelet </a:t>
            </a:r>
            <a:r>
              <a:rPr lang="en-US" altLang="en-US" sz="2200" dirty="0" smtClean="0">
                <a:latin typeface="Calibri" panose="020F0502020204030204" pitchFamily="34" charset="0"/>
              </a:rPr>
              <a:t>plugs.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Dissolve old blood </a:t>
            </a:r>
            <a:r>
              <a:rPr lang="en-US" altLang="en-US" sz="2200" dirty="0" smtClean="0">
                <a:latin typeface="Calibri" panose="020F0502020204030204" pitchFamily="34" charset="0"/>
              </a:rPr>
              <a:t>clots.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Attract </a:t>
            </a:r>
            <a:r>
              <a:rPr lang="en-US" altLang="en-US" sz="2200" dirty="0">
                <a:latin typeface="Calibri" panose="020F0502020204030204" pitchFamily="34" charset="0"/>
              </a:rPr>
              <a:t>WBCs to sites of </a:t>
            </a:r>
            <a:r>
              <a:rPr lang="en-US" altLang="en-US" sz="2200" dirty="0" smtClean="0">
                <a:latin typeface="Calibri" panose="020F0502020204030204" pitchFamily="34" charset="0"/>
              </a:rPr>
              <a:t>inflammation.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−"/>
            </a:pPr>
            <a:endParaRPr lang="en-US" altLang="en-US" sz="2600" dirty="0"/>
          </a:p>
          <a:p>
            <a:endParaRPr lang="en-US" dirty="0"/>
          </a:p>
        </p:txBody>
      </p:sp>
      <p:pic>
        <p:nvPicPr>
          <p:cNvPr id="10242" name="Picture 2" descr="http://www.vetmed.wsu.edu/van308/images/DSCN7746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1" y="2033565"/>
            <a:ext cx="4925195" cy="397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Thrombopoiesis: Platelet Production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596788" y="1524000"/>
            <a:ext cx="8998424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latin typeface="Calibri" panose="020F0502020204030204" pitchFamily="34" charset="0"/>
              </a:rPr>
              <a:t>Hemocytoblast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Develops receptors for thrombopoietin from liver or kidney.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Becomes megakaryoblast.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latin typeface="Calibri" panose="020F0502020204030204" pitchFamily="34" charset="0"/>
              </a:rPr>
              <a:t>Megakaryoblast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epeatedly replicates its DNA without dividing.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</a:t>
            </a:r>
            <a:r>
              <a:rPr lang="en-US" altLang="en-US" sz="2200" dirty="0" smtClean="0">
                <a:latin typeface="Calibri" panose="020F0502020204030204" pitchFamily="34" charset="0"/>
              </a:rPr>
              <a:t>orms gigantic cell called megakaryocyte (100 </a:t>
            </a:r>
            <a:r>
              <a:rPr lang="en-US" altLang="en-US" sz="2200" dirty="0" smtClean="0">
                <a:latin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200" dirty="0" smtClean="0">
                <a:latin typeface="Calibri" panose="020F0502020204030204" pitchFamily="34" charset="0"/>
              </a:rPr>
              <a:t>m in diameter).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emains in bone marrow.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 smtClean="0">
                <a:latin typeface="Calibri" panose="020F0502020204030204" pitchFamily="34" charset="0"/>
              </a:rPr>
              <a:t>Infoldings of megakaryocyte cytoplasm.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S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plits off cell fragments </a:t>
            </a:r>
            <a:r>
              <a:rPr lang="en-US" altLang="en-US" sz="2200" dirty="0" smtClean="0">
                <a:latin typeface="Calibri" panose="020F0502020204030204" pitchFamily="34" charset="0"/>
              </a:rPr>
              <a:t>entering bloodstream as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platelets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L</a:t>
            </a:r>
            <a:r>
              <a:rPr lang="en-US" altLang="en-US" sz="2200" dirty="0" smtClean="0">
                <a:latin typeface="Calibri" panose="020F0502020204030204" pitchFamily="34" charset="0"/>
              </a:rPr>
              <a:t>ive for 10 days.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ome stored in spleen and released as needed.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Megakaryocyt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e</a:t>
            </a:r>
          </a:p>
        </p:txBody>
      </p:sp>
      <p:pic>
        <p:nvPicPr>
          <p:cNvPr id="206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930324"/>
            <a:ext cx="4629151" cy="297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52075"/>
            <a:ext cx="3200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04" y="4373988"/>
            <a:ext cx="32004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33437" y="4004100"/>
            <a:ext cx="2286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atin typeface="Calibri" panose="020F0502020204030204" pitchFamily="34" charset="0"/>
                <a:cs typeface="Arial" pitchFamily="34" charset="0"/>
              </a:rPr>
              <a:t>Megakaryocyte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9322" y="4042737"/>
            <a:ext cx="2699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Calibri" panose="020F0502020204030204" pitchFamily="34" charset="0"/>
                <a:cs typeface="Arial" pitchFamily="34" charset="0"/>
              </a:rPr>
              <a:t>Nucleus </a:t>
            </a:r>
            <a:r>
              <a:rPr lang="en-US" b="1" dirty="0" smtClean="0">
                <a:latin typeface="Calibri" panose="020F0502020204030204" pitchFamily="34" charset="0"/>
                <a:cs typeface="Arial" pitchFamily="34" charset="0"/>
              </a:rPr>
              <a:t>of Megakaryocyte</a:t>
            </a:r>
            <a:endParaRPr lang="en-US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General Properties of Blood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462819" y="1825625"/>
            <a:ext cx="727426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Adults have 4-6 L of </a:t>
            </a:r>
            <a:r>
              <a:rPr lang="en-US" altLang="en-US" sz="2200" b="1" dirty="0">
                <a:latin typeface="Calibri" panose="020F0502020204030204" pitchFamily="34" charset="0"/>
              </a:rPr>
              <a:t>blood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Plasma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clear </a:t>
            </a:r>
            <a:r>
              <a:rPr lang="en-US" altLang="en-US" sz="2200" dirty="0">
                <a:latin typeface="Calibri" panose="020F0502020204030204" pitchFamily="34" charset="0"/>
              </a:rPr>
              <a:t>extracellular </a:t>
            </a:r>
            <a:r>
              <a:rPr lang="en-US" altLang="en-US" sz="2200" dirty="0" smtClean="0">
                <a:latin typeface="Calibri" panose="020F0502020204030204" pitchFamily="34" charset="0"/>
              </a:rPr>
              <a:t>fluid.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F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ormed elements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blood </a:t>
            </a:r>
            <a:r>
              <a:rPr lang="en-US" altLang="en-US" sz="2200" dirty="0">
                <a:latin typeface="Calibri" panose="020F0502020204030204" pitchFamily="34" charset="0"/>
              </a:rPr>
              <a:t>cells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platelets.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More viscous than water, so flows </a:t>
            </a:r>
            <a:r>
              <a:rPr lang="en-US" altLang="en-US" sz="2200" dirty="0">
                <a:latin typeface="Calibri" panose="020F0502020204030204" pitchFamily="34" charset="0"/>
              </a:rPr>
              <a:t>more </a:t>
            </a:r>
            <a:r>
              <a:rPr lang="en-US" altLang="en-US" sz="2200" dirty="0" smtClean="0">
                <a:latin typeface="Calibri" panose="020F0502020204030204" pitchFamily="34" charset="0"/>
              </a:rPr>
              <a:t>slowly.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Temperature of 100.4 degrees </a:t>
            </a:r>
            <a:r>
              <a:rPr lang="en-US" altLang="en-US" sz="2200" dirty="0" smtClean="0">
                <a:latin typeface="Calibri" panose="020F0502020204030204" pitchFamily="34" charset="0"/>
              </a:rPr>
              <a:t>F.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pH 7.4 (7.35-7.45)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8 % of total body </a:t>
            </a:r>
            <a:r>
              <a:rPr lang="en-US" altLang="en-US" sz="2200" dirty="0" smtClean="0">
                <a:latin typeface="Calibri" panose="020F0502020204030204" pitchFamily="34" charset="0"/>
              </a:rPr>
              <a:t>weight.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http://www.pitch.com/imager/the-new-face-of-dui-justice/b/original/2574024/0c99/Blood_drop_gu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" y="2009040"/>
            <a:ext cx="3481317" cy="39845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843" y="365129"/>
            <a:ext cx="10998959" cy="1325563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Clinical Correlation: 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Normal Lab Values for Complete Blood Count (CBC)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9771" y="1825625"/>
            <a:ext cx="3449911" cy="435133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85648" y="1825628"/>
            <a:ext cx="6768152" cy="49027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Blood test used to evaluate overall health and detect wide range of disorders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Including anemia, infection and leukemia.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Components and features of blood measured: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Red blood cells </a:t>
            </a:r>
            <a:r>
              <a:rPr lang="en-US" sz="2200" dirty="0">
                <a:latin typeface="Calibri" panose="020F0502020204030204" pitchFamily="34" charset="0"/>
              </a:rPr>
              <a:t>(carry oxygen)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White blood cells </a:t>
            </a:r>
            <a:r>
              <a:rPr lang="en-US" sz="2200" dirty="0">
                <a:latin typeface="Calibri" panose="020F0502020204030204" pitchFamily="34" charset="0"/>
              </a:rPr>
              <a:t>(fight infection)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Hemoglobin</a:t>
            </a:r>
            <a:r>
              <a:rPr lang="en-US" sz="2200" dirty="0">
                <a:latin typeface="Calibri" panose="020F0502020204030204" pitchFamily="34" charset="0"/>
              </a:rPr>
              <a:t> (oxygen-carrying protein in RBCs)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Hematocrit</a:t>
            </a:r>
            <a:r>
              <a:rPr lang="en-US" sz="2200" dirty="0">
                <a:latin typeface="Calibri" panose="020F0502020204030204" pitchFamily="34" charset="0"/>
              </a:rPr>
              <a:t> (proportion of RBCs to fluid component (plasma) in blood)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Platelets</a:t>
            </a:r>
            <a:r>
              <a:rPr lang="en-US" sz="2200" dirty="0">
                <a:latin typeface="Calibri" panose="020F0502020204030204" pitchFamily="34" charset="0"/>
              </a:rPr>
              <a:t> (blood clotting)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Abnormal increases or decreases in cell counts indicate an underlying medical condition requiring further evaluation.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724127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 panose="020F0502020204030204" pitchFamily="34" charset="0"/>
              </a:rPr>
              <a:t>Making a blood smear using Wright’s stain.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 smtClean="0">
                <a:latin typeface="Calibri" panose="020F0502020204030204" pitchFamily="34" charset="0"/>
              </a:rPr>
              <a:t>Before beginning this activity, please read page 154:</a:t>
            </a:r>
          </a:p>
          <a:p>
            <a:pPr lvl="2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</a:rPr>
              <a:t>OR-OSHA blood –borne pathogens standard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altLang="en-US" dirty="0" smtClean="0">
                <a:latin typeface="Calibri" panose="020F0502020204030204" pitchFamily="34" charset="0"/>
              </a:rPr>
              <a:t>Blood cells can also be observed using </a:t>
            </a:r>
            <a:r>
              <a:rPr lang="en-US" altLang="en-US" dirty="0">
                <a:latin typeface="Calibri" panose="020F0502020204030204" pitchFamily="34" charset="0"/>
              </a:rPr>
              <a:t>prepared </a:t>
            </a:r>
            <a:r>
              <a:rPr lang="en-US" altLang="en-US" dirty="0" smtClean="0">
                <a:latin typeface="Calibri" panose="020F0502020204030204" pitchFamily="34" charset="0"/>
              </a:rPr>
              <a:t>slides.</a:t>
            </a: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 panose="020F0502020204030204" pitchFamily="34" charset="0"/>
              </a:rPr>
              <a:t>Count of 100 WBCs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 panose="020F0502020204030204" pitchFamily="34" charset="0"/>
              </a:rPr>
              <a:t>Hemoglobin concentrations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64205" y="1825629"/>
            <a:ext cx="3189595" cy="27775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6" y="3525714"/>
            <a:ext cx="5881551" cy="318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Antigen/Antibody &amp; Blood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73352"/>
            <a:ext cx="11264537" cy="4718304"/>
          </a:xfrm>
        </p:spPr>
        <p:txBody>
          <a:bodyPr/>
          <a:lstStyle/>
          <a:p>
            <a:r>
              <a:rPr lang="en-US" b="1" u="sng" dirty="0" smtClean="0"/>
              <a:t>Antigen</a:t>
            </a:r>
            <a:r>
              <a:rPr lang="en-US" dirty="0" smtClean="0"/>
              <a:t> – shape on the cell that allows recognition of self and detection of foreign cells</a:t>
            </a:r>
          </a:p>
          <a:p>
            <a:r>
              <a:rPr lang="en-US" b="1" u="sng" dirty="0" smtClean="0"/>
              <a:t>Antibody</a:t>
            </a:r>
            <a:r>
              <a:rPr lang="en-US" dirty="0" smtClean="0"/>
              <a:t> – protein that recognized and binds antigens</a:t>
            </a:r>
          </a:p>
          <a:p>
            <a:r>
              <a:rPr lang="en-US" dirty="0" smtClean="0"/>
              <a:t>Blood Type depends on the presence of antigens on the RBC</a:t>
            </a:r>
          </a:p>
          <a:p>
            <a:r>
              <a:rPr lang="en-US" b="1" u="sng" dirty="0" smtClean="0"/>
              <a:t>Plasma contains antibodies</a:t>
            </a:r>
            <a:endParaRPr lang="en-US" b="1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 smtClean="0">
                <a:latin typeface="Calibri Light" panose="020F0302020204030204" pitchFamily="34" charset="0"/>
              </a:rPr>
              <a:t>ABO Blood Types</a:t>
            </a:r>
          </a:p>
        </p:txBody>
      </p:sp>
      <p:sp>
        <p:nvSpPr>
          <p:cNvPr id="29700" name="Rectangle 5"/>
          <p:cNvSpPr>
            <a:spLocks noGrp="1" noChangeArrowheads="1"/>
          </p:cNvSpPr>
          <p:nvPr>
            <p:ph idx="1"/>
          </p:nvPr>
        </p:nvSpPr>
        <p:spPr>
          <a:xfrm>
            <a:off x="688074" y="1226406"/>
            <a:ext cx="10844284" cy="36930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RBC surfaces are marked by genetically determined glycoproteins (surface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antigens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or agglutinogens).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800" b="1" u="sng" dirty="0" smtClean="0"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Glycoprotein (surface </a:t>
            </a:r>
            <a:r>
              <a:rPr lang="en-US" altLang="en-US" sz="2800" b="1" i="1" u="sng" dirty="0" smtClean="0"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antigens</a:t>
            </a:r>
            <a:r>
              <a:rPr lang="en-US" altLang="en-US" sz="2800" b="1" u="sng" dirty="0" smtClean="0"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) determines blood type</a:t>
            </a:r>
            <a:r>
              <a:rPr lang="en-US" altLang="en-US" sz="2800" dirty="0" smtClean="0"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rPr>
              <a:t>.</a:t>
            </a:r>
            <a:endParaRPr lang="en-US" altLang="en-US" sz="28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Plasma contains </a:t>
            </a:r>
            <a:r>
              <a:rPr lang="en-US" altLang="en-US" sz="2200" b="1" i="1" dirty="0" smtClean="0">
                <a:latin typeface="Calibri" panose="020F0502020204030204" pitchFamily="34" charset="0"/>
              </a:rPr>
              <a:t>antibodies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i="1" dirty="0">
                <a:latin typeface="Calibri" panose="020F0502020204030204" pitchFamily="34" charset="0"/>
              </a:rPr>
              <a:t>(</a:t>
            </a:r>
            <a:r>
              <a:rPr lang="en-US" altLang="en-US" sz="2200" dirty="0" smtClean="0">
                <a:latin typeface="Calibri" panose="020F0502020204030204" pitchFamily="34" charset="0"/>
              </a:rPr>
              <a:t>agglutinins) to A or B antigens not found on blood cells.</a:t>
            </a:r>
          </a:p>
          <a:p>
            <a:endParaRPr lang="en-US" altLang="en-US" sz="2200" dirty="0" smtClean="0"/>
          </a:p>
          <a:p>
            <a:endParaRPr lang="en-US" altLang="en-US" dirty="0" smtClean="0"/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C3F81D-0F76-44A7-A7D2-728393517874}" type="slidenum">
              <a:rPr lang="en-US" altLang="en-US">
                <a:solidFill>
                  <a:schemeClr val="bg1"/>
                </a:solidFill>
              </a:rPr>
              <a:pPr/>
              <a:t>43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2257"/>
            <a:ext cx="10148248" cy="41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1" y="397434"/>
            <a:ext cx="8133347" cy="60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Type A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39203" y="1890689"/>
            <a:ext cx="5767316" cy="43513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Display only surface antigen A.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Plasma contains Type B antibodies.</a:t>
            </a:r>
          </a:p>
          <a:p>
            <a:endParaRPr lang="en-US" alt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3547" y="1825625"/>
            <a:ext cx="2958909" cy="4351338"/>
          </a:xfrm>
          <a:prstGeom prst="rect">
            <a:avLst/>
          </a:prstGeom>
        </p:spPr>
      </p:pic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EBA5E7-E81E-4AF9-8256-6427E99CE581}" type="slidenum">
              <a:rPr lang="en-US" altLang="en-US">
                <a:solidFill>
                  <a:schemeClr val="bg1"/>
                </a:solidFill>
              </a:rPr>
              <a:pPr/>
              <a:t>45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Type B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56098" y="1825625"/>
            <a:ext cx="2969876" cy="435133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472752" y="1825625"/>
            <a:ext cx="5881048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Display only surface antigen B. </a:t>
            </a:r>
          </a:p>
          <a:p>
            <a:pPr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lasma contains type A antibodies.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CD3AAB-5944-4482-8CD9-7F25A9214E83}" type="slidenum">
              <a:rPr lang="en-US" altLang="en-US">
                <a:solidFill>
                  <a:schemeClr val="bg1"/>
                </a:solidFill>
              </a:rPr>
              <a:pPr/>
              <a:t>46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Calibri Light" panose="020F0302020204030204" pitchFamily="34" charset="0"/>
              </a:rPr>
              <a:t>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  Type AB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66250" y="1626240"/>
            <a:ext cx="6122159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Display both A and B surface antigens.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Plasma contains no antibodies.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5031" y="1566317"/>
            <a:ext cx="3011143" cy="4351338"/>
          </a:xfrm>
          <a:prstGeom prst="rect">
            <a:avLst/>
          </a:prstGeom>
        </p:spPr>
      </p:pic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27A4CC-35D5-47D3-AF66-88659077CBC6}" type="slidenum">
              <a:rPr lang="en-US" altLang="en-US">
                <a:solidFill>
                  <a:schemeClr val="bg1"/>
                </a:solidFill>
              </a:rPr>
              <a:pPr/>
              <a:t>47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Type O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24085" y="1605294"/>
            <a:ext cx="3171259" cy="47919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022381" y="1825625"/>
            <a:ext cx="7082051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Display no surface antigens.</a:t>
            </a:r>
          </a:p>
          <a:p>
            <a:pPr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lasma contains Type A and B antibodies.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D9F9B7-DDDB-4437-AEAC-18231661C14B}" type="slidenum">
              <a:rPr lang="en-US" altLang="en-US">
                <a:solidFill>
                  <a:schemeClr val="bg1"/>
                </a:solidFill>
              </a:rPr>
              <a:pPr/>
              <a:t>48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4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Rh </a:t>
            </a:r>
            <a:r>
              <a:rPr lang="en-US" altLang="en-US" sz="4000" dirty="0">
                <a:latin typeface="Calibri Light" panose="020F0302020204030204" pitchFamily="34" charset="0"/>
              </a:rPr>
              <a:t>B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lood Groups – Rh Antigen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2" y="1825625"/>
            <a:ext cx="719158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People with Rh agglutinogens on RBC surface are Rh</a:t>
            </a:r>
            <a:r>
              <a:rPr lang="en-US" altLang="en-US" sz="2200" baseline="30000" dirty="0" smtClean="0">
                <a:latin typeface="Calibri" panose="020F0502020204030204" pitchFamily="34" charset="0"/>
              </a:rPr>
              <a:t>⁺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aseline="300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Normal plasma contains no anti-Rh antibodies.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Antibodies develop only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in Rh</a:t>
            </a:r>
            <a:r>
              <a:rPr lang="en-US" altLang="en-US" sz="2200" b="1" u="sng" baseline="30000" dirty="0" smtClean="0">
                <a:latin typeface="Calibri" panose="020F0502020204030204" pitchFamily="34" charset="0"/>
              </a:rPr>
              <a:t>¯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 blood type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only with exposure</a:t>
            </a:r>
            <a:r>
              <a:rPr lang="en-US" altLang="en-US" sz="2200" dirty="0" smtClean="0">
                <a:latin typeface="Calibri" panose="020F0502020204030204" pitchFamily="34" charset="0"/>
              </a:rPr>
              <a:t> to antigen.</a:t>
            </a:r>
          </a:p>
          <a:p>
            <a:pPr marL="731520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Transfusion of positive blood.</a:t>
            </a:r>
          </a:p>
          <a:p>
            <a:pPr marL="731520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During pregnancy with positive blood type fetus.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Transfusion reaction upon 2</a:t>
            </a:r>
            <a:r>
              <a:rPr lang="en-US" altLang="en-US" sz="2200" baseline="30000" dirty="0" smtClean="0">
                <a:latin typeface="Calibri" panose="020F0502020204030204" pitchFamily="34" charset="0"/>
              </a:rPr>
              <a:t>nd</a:t>
            </a:r>
            <a:r>
              <a:rPr lang="en-US" altLang="en-US" sz="2200" dirty="0" smtClean="0">
                <a:latin typeface="Calibri" panose="020F0502020204030204" pitchFamily="34" charset="0"/>
              </a:rPr>
              <a:t> exposure to antigen.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Results in hemolysis of the RBCs in donated blood.</a:t>
            </a:r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F63C22-FB38-4410-99EA-1E7CD0D096FF}" type="slidenum">
              <a:rPr lang="en-US" altLang="en-US">
                <a:solidFill>
                  <a:schemeClr val="bg1"/>
                </a:solidFill>
              </a:rPr>
              <a:pPr/>
              <a:t>49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Image result for rh blood group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790" y="1825625"/>
            <a:ext cx="3120433" cy="41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0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365129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Calibri Light" panose="020F0302020204030204" pitchFamily="34" charset="0"/>
              </a:rPr>
              <a:t>Components of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Blood:</a:t>
            </a:r>
            <a:br>
              <a:rPr lang="en-US" altLang="en-US" sz="4000" dirty="0" smtClean="0">
                <a:latin typeface="Calibri Light" panose="020F0302020204030204" pitchFamily="34" charset="0"/>
              </a:rPr>
            </a:br>
            <a:r>
              <a:rPr lang="en-US" altLang="en-US" sz="4000" dirty="0" smtClean="0">
                <a:latin typeface="Calibri Light" panose="020F0302020204030204" pitchFamily="34" charset="0"/>
              </a:rPr>
              <a:t>Blood </a:t>
            </a:r>
            <a:r>
              <a:rPr lang="en-US" altLang="en-US" sz="4000" dirty="0">
                <a:latin typeface="Calibri Light" panose="020F0302020204030204" pitchFamily="34" charset="0"/>
              </a:rPr>
              <a:t>is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highly specialized </a:t>
            </a:r>
            <a:r>
              <a:rPr lang="en-US" altLang="en-US" sz="4000" b="1" u="sng" dirty="0" smtClean="0">
                <a:latin typeface="Calibri Light" panose="020F0302020204030204" pitchFamily="34" charset="0"/>
              </a:rPr>
              <a:t>connective tissue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68741" y="1825625"/>
            <a:ext cx="6311608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b="1" dirty="0" smtClean="0">
                <a:latin typeface="Calibri" panose="020F0502020204030204" pitchFamily="34" charset="0"/>
              </a:rPr>
              <a:t>Hematocrit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Blood </a:t>
            </a:r>
            <a:r>
              <a:rPr lang="en-US" sz="2200" dirty="0">
                <a:latin typeface="Calibri" panose="020F0502020204030204" pitchFamily="34" charset="0"/>
              </a:rPr>
              <a:t>test </a:t>
            </a:r>
            <a:r>
              <a:rPr lang="en-US" sz="2200" dirty="0" smtClean="0">
                <a:latin typeface="Calibri" panose="020F0502020204030204" pitchFamily="34" charset="0"/>
              </a:rPr>
              <a:t>measuring </a:t>
            </a:r>
            <a:r>
              <a:rPr lang="en-US" sz="2200" dirty="0">
                <a:latin typeface="Calibri" panose="020F0502020204030204" pitchFamily="34" charset="0"/>
              </a:rPr>
              <a:t>percentage of </a:t>
            </a:r>
            <a:r>
              <a:rPr lang="en-US" sz="2200" dirty="0" smtClean="0">
                <a:latin typeface="Calibri" panose="020F0502020204030204" pitchFamily="34" charset="0"/>
              </a:rPr>
              <a:t>volume </a:t>
            </a:r>
            <a:r>
              <a:rPr lang="en-US" sz="2200" dirty="0">
                <a:latin typeface="Calibri" panose="020F0502020204030204" pitchFamily="34" charset="0"/>
              </a:rPr>
              <a:t>of whole blood that is made up of red blood </a:t>
            </a:r>
            <a:r>
              <a:rPr lang="en-US" sz="2200" dirty="0" smtClean="0">
                <a:latin typeface="Calibri" panose="020F0502020204030204" pitchFamily="34" charset="0"/>
              </a:rPr>
              <a:t>cells.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Depends on number </a:t>
            </a:r>
            <a:r>
              <a:rPr lang="en-US" sz="2200" dirty="0">
                <a:latin typeface="Calibri" panose="020F0502020204030204" pitchFamily="34" charset="0"/>
              </a:rPr>
              <a:t>of </a:t>
            </a:r>
            <a:r>
              <a:rPr lang="en-US" sz="2200" dirty="0" smtClean="0">
                <a:latin typeface="Calibri" panose="020F0502020204030204" pitchFamily="34" charset="0"/>
              </a:rPr>
              <a:t>RBCs </a:t>
            </a:r>
            <a:r>
              <a:rPr lang="en-US" sz="2200" dirty="0">
                <a:latin typeface="Calibri" panose="020F0502020204030204" pitchFamily="34" charset="0"/>
              </a:rPr>
              <a:t>and </a:t>
            </a:r>
            <a:r>
              <a:rPr lang="en-US" sz="2200" dirty="0" smtClean="0">
                <a:latin typeface="Calibri" panose="020F0502020204030204" pitchFamily="34" charset="0"/>
              </a:rPr>
              <a:t>their size.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2"/>
            <a:r>
              <a:rPr lang="en-US" altLang="en-US" sz="2200" b="1" dirty="0" smtClean="0">
                <a:latin typeface="Calibri" panose="020F0502020204030204" pitchFamily="34" charset="0"/>
              </a:rPr>
              <a:t>55% plasma</a:t>
            </a:r>
          </a:p>
          <a:p>
            <a:pPr lvl="2"/>
            <a:r>
              <a:rPr lang="en-US" altLang="en-US" sz="2200" b="1" dirty="0" smtClean="0">
                <a:latin typeface="Calibri" panose="020F0502020204030204" pitchFamily="34" charset="0"/>
              </a:rPr>
              <a:t>45% cells (formed elements) </a:t>
            </a:r>
          </a:p>
          <a:p>
            <a:pPr lvl="3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99% RBCs</a:t>
            </a:r>
          </a:p>
          <a:p>
            <a:pPr lvl="3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&lt; 1% WBCs and platelets</a:t>
            </a:r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7" name="Picture 3" descr="sal78259_18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25" y="1757388"/>
            <a:ext cx="3903707" cy="482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>
                <a:latin typeface="Calibri Light" panose="020F0302020204030204" pitchFamily="34" charset="0"/>
              </a:rPr>
              <a:t>Rh¯ Mother with Rh⁺ </a:t>
            </a:r>
            <a:r>
              <a:rPr lang="en-US" sz="4400" dirty="0">
                <a:latin typeface="Calibri Light" panose="020F0302020204030204" pitchFamily="34" charset="0"/>
              </a:rPr>
              <a:t>B</a:t>
            </a:r>
            <a:r>
              <a:rPr lang="en-US" sz="4400" dirty="0" smtClean="0">
                <a:latin typeface="Calibri Light" panose="020F0302020204030204" pitchFamily="34" charset="0"/>
              </a:rPr>
              <a:t>abies </a:t>
            </a:r>
            <a:br>
              <a:rPr lang="en-US" sz="4400" dirty="0" smtClean="0">
                <a:latin typeface="Calibri Light" panose="020F0302020204030204" pitchFamily="34" charset="0"/>
              </a:rPr>
            </a:br>
            <a:endParaRPr lang="en-US" sz="4400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1450" indent="-171450"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FIRST Rh+ baby in Rh- mother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Rh</a:t>
            </a:r>
            <a:r>
              <a:rPr lang="en-US" sz="2200" dirty="0">
                <a:latin typeface="Calibri" panose="020F0502020204030204" pitchFamily="34" charset="0"/>
              </a:rPr>
              <a:t>¯ mother can make anti-Rh antibodies if she encounters the Rh </a:t>
            </a:r>
            <a:r>
              <a:rPr lang="en-US" sz="2200" dirty="0" smtClean="0">
                <a:latin typeface="Calibri" panose="020F0502020204030204" pitchFamily="34" charset="0"/>
              </a:rPr>
              <a:t>antigen with an Rh+ baby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Placental tearing during birth results mixing of maternal and fetal blood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Mixing of maternal Rh¯ and fetal Rh⁺ blood will stimulate antibody formation </a:t>
            </a:r>
            <a:r>
              <a:rPr lang="en-US" sz="2200" dirty="0" smtClean="0">
                <a:latin typeface="Calibri" panose="020F0502020204030204" pitchFamily="34" charset="0"/>
              </a:rPr>
              <a:t>in mother.</a:t>
            </a: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b="1" dirty="0" smtClean="0">
                <a:latin typeface="Calibri" panose="020F0502020204030204" pitchFamily="34" charset="0"/>
              </a:rPr>
              <a:t>SECOND Rh+ baby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Maternal Anti-Rh </a:t>
            </a:r>
            <a:r>
              <a:rPr lang="en-US" sz="2200" dirty="0">
                <a:latin typeface="Calibri" panose="020F0502020204030204" pitchFamily="34" charset="0"/>
              </a:rPr>
              <a:t>antibodies can cross the placenta and attack the fetal </a:t>
            </a:r>
            <a:r>
              <a:rPr lang="en-US" sz="2200" dirty="0" smtClean="0">
                <a:latin typeface="Calibri" panose="020F0502020204030204" pitchFamily="34" charset="0"/>
              </a:rPr>
              <a:t>RBCs</a:t>
            </a: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Erythroblastosis fetalis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endParaRPr lang="en-US" sz="2200" b="1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First Rh</a:t>
            </a:r>
            <a:r>
              <a:rPr lang="en-US" sz="2200" b="1" dirty="0">
                <a:latin typeface="Calibri" panose="020F0502020204030204" pitchFamily="34" charset="0"/>
              </a:rPr>
              <a:t>⁺ baby will be </a:t>
            </a:r>
            <a:r>
              <a:rPr lang="en-US" sz="2200" b="1" dirty="0" smtClean="0">
                <a:latin typeface="Calibri" panose="020F0502020204030204" pitchFamily="34" charset="0"/>
              </a:rPr>
              <a:t>normal.</a:t>
            </a:r>
          </a:p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Second will be </a:t>
            </a:r>
            <a:r>
              <a:rPr lang="en-US" sz="2200" b="1" dirty="0">
                <a:latin typeface="Calibri" panose="020F0502020204030204" pitchFamily="34" charset="0"/>
              </a:rPr>
              <a:t>at </a:t>
            </a:r>
            <a:r>
              <a:rPr lang="en-US" sz="2200" b="1" dirty="0" smtClean="0">
                <a:latin typeface="Calibri" panose="020F0502020204030204" pitchFamily="34" charset="0"/>
              </a:rPr>
              <a:t>risk due to presence of mother’s Rh antibodies.</a:t>
            </a: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Prevention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Injections of anti-Rh factor antibodies (RhoGam) coat Rh⁺ fetal RBCs and prevent Rh¯ mother from producing anti-Rh </a:t>
            </a:r>
            <a:r>
              <a:rPr lang="en-US" sz="2200" dirty="0" smtClean="0">
                <a:latin typeface="Calibri" panose="020F0502020204030204" pitchFamily="34" charset="0"/>
              </a:rPr>
              <a:t>antibodies. 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Erythroblastosis </a:t>
            </a:r>
            <a:r>
              <a:rPr lang="en-US" dirty="0" err="1" smtClean="0"/>
              <a:t>Fetalis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https://youtu.be/ksC7JxLOrv4?list=PL5Sj-Bsdex3SXn_8S-iYpHWlXCyoNWfXO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Blood Transfusions and Cross-Reactions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47658"/>
            <a:ext cx="10515600" cy="19339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b="1" u="sng" dirty="0">
                <a:latin typeface="Calibri" panose="020F0502020204030204" pitchFamily="34" charset="0"/>
              </a:rPr>
              <a:t>Only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RBC’s </a:t>
            </a:r>
            <a:r>
              <a:rPr lang="en-US" altLang="en-US" b="1" u="sng" dirty="0">
                <a:latin typeface="Calibri" panose="020F0502020204030204" pitchFamily="34" charset="0"/>
              </a:rPr>
              <a:t>are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donated in a transfusion</a:t>
            </a:r>
            <a:endParaRPr lang="en-US" altLang="en-US" b="1" u="sng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Transfusion r</a:t>
            </a:r>
            <a:r>
              <a:rPr lang="en-US" altLang="en-US" sz="2200" dirty="0" smtClean="0">
                <a:latin typeface="Calibri" panose="020F0502020204030204" pitchFamily="34" charset="0"/>
              </a:rPr>
              <a:t>eactions</a:t>
            </a:r>
          </a:p>
          <a:p>
            <a:pPr marL="914400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400" b="1" u="sng" dirty="0">
                <a:latin typeface="Calibri" panose="020F0502020204030204" pitchFamily="34" charset="0"/>
              </a:rPr>
              <a:t>R</a:t>
            </a:r>
            <a:r>
              <a:rPr lang="en-US" altLang="en-US" sz="2400" b="1" u="sng" dirty="0" smtClean="0">
                <a:latin typeface="Calibri" panose="020F0502020204030204" pitchFamily="34" charset="0"/>
              </a:rPr>
              <a:t>ecipients plasma </a:t>
            </a:r>
            <a:r>
              <a:rPr lang="en-US" altLang="en-US" sz="2200" dirty="0" smtClean="0">
                <a:latin typeface="Calibri" panose="020F0502020204030204" pitchFamily="34" charset="0"/>
              </a:rPr>
              <a:t>(opposing antibodies) </a:t>
            </a:r>
            <a:r>
              <a:rPr lang="en-US" altLang="en-US" sz="2200" dirty="0">
                <a:latin typeface="Calibri" panose="020F0502020204030204" pitchFamily="34" charset="0"/>
              </a:rPr>
              <a:t>interacts </a:t>
            </a:r>
            <a:r>
              <a:rPr lang="en-US" altLang="en-US" sz="2200" dirty="0" smtClean="0">
                <a:latin typeface="Calibri" panose="020F0502020204030204" pitchFamily="34" charset="0"/>
              </a:rPr>
              <a:t>with </a:t>
            </a:r>
            <a:r>
              <a:rPr lang="en-US" altLang="en-US" sz="2400" b="1" u="sng" dirty="0">
                <a:latin typeface="Calibri" panose="020F0502020204030204" pitchFamily="34" charset="0"/>
              </a:rPr>
              <a:t>donors </a:t>
            </a:r>
            <a:r>
              <a:rPr lang="en-US" altLang="en-US" sz="2400" b="1" u="sng" dirty="0" smtClean="0">
                <a:latin typeface="Calibri" panose="020F0502020204030204" pitchFamily="34" charset="0"/>
              </a:rPr>
              <a:t>RBCs</a:t>
            </a:r>
            <a:endParaRPr lang="en-US" altLang="en-US" sz="2400" b="1" u="sng" dirty="0">
              <a:latin typeface="Calibri" panose="020F050202020403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Causes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agglutination</a:t>
            </a:r>
            <a:r>
              <a:rPr lang="en-US" altLang="en-US" sz="2200" dirty="0" smtClean="0">
                <a:latin typeface="Calibri" panose="020F0502020204030204" pitchFamily="34" charset="0"/>
              </a:rPr>
              <a:t> (clumping).</a:t>
            </a:r>
          </a:p>
          <a:p>
            <a:pPr marL="914400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H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emolysis</a:t>
            </a:r>
            <a:r>
              <a:rPr lang="en-US" altLang="en-US" sz="2200" dirty="0" smtClean="0">
                <a:latin typeface="Calibri" panose="020F0502020204030204" pitchFamily="34" charset="0"/>
              </a:rPr>
              <a:t> (</a:t>
            </a:r>
            <a:r>
              <a:rPr lang="en-US" sz="2200" dirty="0">
                <a:latin typeface="Calibri" panose="020F0502020204030204" pitchFamily="34" charset="0"/>
              </a:rPr>
              <a:t>destruction of </a:t>
            </a:r>
            <a:r>
              <a:rPr lang="en-US" sz="2200" dirty="0" smtClean="0">
                <a:latin typeface="Calibri" panose="020F0502020204030204" pitchFamily="34" charset="0"/>
              </a:rPr>
              <a:t>RBC leading to release </a:t>
            </a:r>
            <a:r>
              <a:rPr lang="en-US" sz="2200" dirty="0">
                <a:latin typeface="Calibri" panose="020F0502020204030204" pitchFamily="34" charset="0"/>
              </a:rPr>
              <a:t>of hemoglobin from </a:t>
            </a:r>
            <a:r>
              <a:rPr lang="en-US" sz="2200" dirty="0" smtClean="0">
                <a:latin typeface="Calibri" panose="020F0502020204030204" pitchFamily="34" charset="0"/>
              </a:rPr>
              <a:t>RBC into </a:t>
            </a:r>
            <a:r>
              <a:rPr lang="en-US" sz="2000" dirty="0" smtClean="0"/>
              <a:t>plasma). </a:t>
            </a:r>
            <a:endParaRPr lang="en-US" altLang="en-US" sz="2200" dirty="0" smtClean="0"/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8D9A00-1F8A-4A4B-B911-92436B81C220}" type="slidenum">
              <a:rPr lang="en-US" altLang="en-US">
                <a:solidFill>
                  <a:schemeClr val="bg1"/>
                </a:solidFill>
              </a:rPr>
              <a:pPr/>
              <a:t>52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1" y="3313763"/>
            <a:ext cx="9937860" cy="34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843" y="365129"/>
            <a:ext cx="10998959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 Light" panose="020F0302020204030204" pitchFamily="34" charset="0"/>
              </a:rPr>
              <a:t>Blood Transfusions:</a:t>
            </a:r>
            <a:br>
              <a:rPr lang="en-US" sz="4000" dirty="0" smtClean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Universal </a:t>
            </a:r>
            <a:r>
              <a:rPr lang="en-US" sz="4000" dirty="0">
                <a:latin typeface="Calibri Light" panose="020F0302020204030204" pitchFamily="34" charset="0"/>
              </a:rPr>
              <a:t>Donor and </a:t>
            </a:r>
            <a:r>
              <a:rPr lang="en-US" sz="4000" dirty="0" smtClean="0">
                <a:latin typeface="Calibri Light" panose="020F0302020204030204" pitchFamily="34" charset="0"/>
              </a:rPr>
              <a:t>Recipient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262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alibri" panose="020F0502020204030204" pitchFamily="34" charset="0"/>
              </a:rPr>
              <a:t>Universal donor (CELLS)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T</a:t>
            </a:r>
            <a:r>
              <a:rPr lang="en-US" sz="2200" dirty="0" smtClean="0">
                <a:latin typeface="Calibri" panose="020F0502020204030204" pitchFamily="34" charset="0"/>
              </a:rPr>
              <a:t>ype </a:t>
            </a:r>
            <a:r>
              <a:rPr lang="en-US" sz="2200" dirty="0">
                <a:latin typeface="Calibri" panose="020F0502020204030204" pitchFamily="34" charset="0"/>
              </a:rPr>
              <a:t>O-negative </a:t>
            </a:r>
            <a:r>
              <a:rPr lang="en-US" sz="2200" dirty="0" smtClean="0">
                <a:latin typeface="Calibri" panose="020F0502020204030204" pitchFamily="34" charset="0"/>
              </a:rPr>
              <a:t>blood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No surface antigens (A, B, or Rh) on cells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C</a:t>
            </a:r>
            <a:r>
              <a:rPr lang="en-US" sz="2200" dirty="0" smtClean="0">
                <a:latin typeface="Calibri" panose="020F0502020204030204" pitchFamily="34" charset="0"/>
              </a:rPr>
              <a:t>alled "universal </a:t>
            </a:r>
            <a:r>
              <a:rPr lang="en-US" sz="2200" dirty="0">
                <a:latin typeface="Calibri" panose="020F0502020204030204" pitchFamily="34" charset="0"/>
              </a:rPr>
              <a:t>donor" type because </a:t>
            </a:r>
            <a:r>
              <a:rPr lang="en-US" sz="2200" dirty="0" smtClean="0">
                <a:latin typeface="Calibri" panose="020F0502020204030204" pitchFamily="34" charset="0"/>
              </a:rPr>
              <a:t>of its compatibility </a:t>
            </a:r>
            <a:r>
              <a:rPr lang="en-US" sz="2200" dirty="0">
                <a:latin typeface="Calibri" panose="020F0502020204030204" pitchFamily="34" charset="0"/>
              </a:rPr>
              <a:t>with any blood type. 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alibri" panose="020F0502020204030204" pitchFamily="34" charset="0"/>
              </a:rPr>
              <a:t>Universal recipient/acceptor (PLASMA)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Type </a:t>
            </a:r>
            <a:r>
              <a:rPr lang="en-US" sz="2200" dirty="0">
                <a:latin typeface="Calibri" panose="020F0502020204030204" pitchFamily="34" charset="0"/>
              </a:rPr>
              <a:t>AB-positive </a:t>
            </a:r>
            <a:r>
              <a:rPr lang="en-US" sz="2200" dirty="0" smtClean="0">
                <a:latin typeface="Calibri" panose="020F0502020204030204" pitchFamily="34" charset="0"/>
              </a:rPr>
              <a:t>blood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No antibodies in plasma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Called "universal </a:t>
            </a:r>
            <a:r>
              <a:rPr lang="en-US" sz="2200" dirty="0">
                <a:latin typeface="Calibri" panose="020F0502020204030204" pitchFamily="34" charset="0"/>
              </a:rPr>
              <a:t>recipient" type because </a:t>
            </a:r>
            <a:r>
              <a:rPr lang="en-US" sz="2200" dirty="0" smtClean="0">
                <a:latin typeface="Calibri" panose="020F0502020204030204" pitchFamily="34" charset="0"/>
              </a:rPr>
              <a:t>any blood </a:t>
            </a:r>
            <a:r>
              <a:rPr lang="en-US" sz="2200" dirty="0">
                <a:latin typeface="Calibri" panose="020F0502020204030204" pitchFamily="34" charset="0"/>
              </a:rPr>
              <a:t>of any </a:t>
            </a:r>
            <a:r>
              <a:rPr lang="en-US" sz="2200" dirty="0" smtClean="0">
                <a:latin typeface="Calibri" panose="020F0502020204030204" pitchFamily="34" charset="0"/>
              </a:rPr>
              <a:t>type can be received.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latin typeface="Calibri" panose="020F0502020204030204" pitchFamily="34" charset="0"/>
              </a:rPr>
              <a:t>Precautions</a:t>
            </a:r>
            <a:r>
              <a:rPr lang="en-US" sz="2200" dirty="0" smtClean="0">
                <a:latin typeface="Calibri" panose="020F050202020403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It </a:t>
            </a:r>
            <a:r>
              <a:rPr lang="en-US" sz="2200" dirty="0">
                <a:latin typeface="Calibri" panose="020F0502020204030204" pitchFamily="34" charset="0"/>
              </a:rPr>
              <a:t>is now known that even type O negative blood may have antibodies that cause serious reactions during a transfusion. 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Although </a:t>
            </a:r>
            <a:r>
              <a:rPr lang="en-US" sz="2200" dirty="0">
                <a:latin typeface="Calibri" panose="020F0502020204030204" pitchFamily="34" charset="0"/>
              </a:rPr>
              <a:t>"universal </a:t>
            </a:r>
            <a:r>
              <a:rPr lang="en-US" sz="2200" dirty="0" smtClean="0">
                <a:latin typeface="Calibri" panose="020F0502020204030204" pitchFamily="34" charset="0"/>
              </a:rPr>
              <a:t>donor and </a:t>
            </a:r>
            <a:r>
              <a:rPr lang="en-US" sz="2200" dirty="0">
                <a:latin typeface="Calibri" panose="020F0502020204030204" pitchFamily="34" charset="0"/>
              </a:rPr>
              <a:t>recipient" </a:t>
            </a:r>
            <a:r>
              <a:rPr lang="en-US" sz="2200" dirty="0" smtClean="0">
                <a:latin typeface="Calibri" panose="020F0502020204030204" pitchFamily="34" charset="0"/>
              </a:rPr>
              <a:t>types are used </a:t>
            </a:r>
            <a:r>
              <a:rPr lang="en-US" sz="2200" dirty="0">
                <a:latin typeface="Calibri" panose="020F0502020204030204" pitchFamily="34" charset="0"/>
              </a:rPr>
              <a:t>to classify </a:t>
            </a:r>
            <a:r>
              <a:rPr lang="en-US" sz="2200" dirty="0" smtClean="0">
                <a:latin typeface="Calibri" panose="020F0502020204030204" pitchFamily="34" charset="0"/>
              </a:rPr>
              <a:t>in emergency</a:t>
            </a:r>
            <a:r>
              <a:rPr lang="en-US" sz="2200" dirty="0">
                <a:latin typeface="Calibri" panose="020F0502020204030204" pitchFamily="34" charset="0"/>
              </a:rPr>
              <a:t>, </a:t>
            </a:r>
            <a:r>
              <a:rPr lang="en-US" sz="2200" dirty="0" smtClean="0">
                <a:latin typeface="Calibri" panose="020F0502020204030204" pitchFamily="34" charset="0"/>
              </a:rPr>
              <a:t>to prevent cross-reactions blood </a:t>
            </a:r>
            <a:r>
              <a:rPr lang="en-US" sz="2200" dirty="0">
                <a:latin typeface="Calibri" panose="020F0502020204030204" pitchFamily="34" charset="0"/>
              </a:rPr>
              <a:t>type tests are </a:t>
            </a:r>
            <a:r>
              <a:rPr lang="en-US" sz="2200" dirty="0" smtClean="0">
                <a:latin typeface="Calibri" panose="020F0502020204030204" pitchFamily="34" charset="0"/>
              </a:rPr>
              <a:t>always performed.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i.ytimg.com/vi/Qf6IovJTAXU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31" y="392507"/>
            <a:ext cx="3937000" cy="25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ABO and Rh blood typing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 panose="020F0502020204030204" pitchFamily="34" charset="0"/>
              </a:rPr>
              <a:t>ABO &amp; Rh </a:t>
            </a:r>
            <a:r>
              <a:rPr lang="en-US" sz="2400" b="1" u="sng" dirty="0">
                <a:latin typeface="Calibri" panose="020F0502020204030204" pitchFamily="34" charset="0"/>
              </a:rPr>
              <a:t>antigens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Blood transfusions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6" y="1487608"/>
            <a:ext cx="3357349" cy="520229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Genetics of ABO Blood Types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71626"/>
            <a:ext cx="7448645" cy="515672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ABO blood types are </a:t>
            </a:r>
            <a:r>
              <a:rPr lang="en-US" sz="2200" dirty="0" smtClean="0">
                <a:latin typeface="Calibri" panose="020F0502020204030204" pitchFamily="34" charset="0"/>
              </a:rPr>
              <a:t>inherited and determined </a:t>
            </a:r>
            <a:r>
              <a:rPr lang="en-US" sz="2200" dirty="0">
                <a:latin typeface="Calibri" panose="020F0502020204030204" pitchFamily="34" charset="0"/>
              </a:rPr>
              <a:t>by genes on chromosome 9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Do not change as a result of environmental influences during life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ABO type results from inheritance of 1 of 3 alleles (A, B, or O) from each parent.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Possible outcomes are demonstrated at the right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b="1" u="sng" dirty="0" smtClean="0">
                <a:latin typeface="Calibri" panose="020F0502020204030204" pitchFamily="34" charset="0"/>
              </a:rPr>
              <a:t>A </a:t>
            </a:r>
            <a:r>
              <a:rPr lang="en-US" sz="2200" b="1" u="sng" dirty="0">
                <a:latin typeface="Calibri" panose="020F0502020204030204" pitchFamily="34" charset="0"/>
              </a:rPr>
              <a:t>and B alleles are dominant over O.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AO </a:t>
            </a:r>
            <a:r>
              <a:rPr lang="en-US" sz="2200" b="1" dirty="0">
                <a:latin typeface="Calibri" panose="020F0502020204030204" pitchFamily="34" charset="0"/>
              </a:rPr>
              <a:t>genotype</a:t>
            </a:r>
            <a:r>
              <a:rPr lang="en-US" sz="2200" dirty="0">
                <a:latin typeface="Calibri" panose="020F0502020204030204" pitchFamily="34" charset="0"/>
              </a:rPr>
              <a:t> will have an A </a:t>
            </a:r>
            <a:r>
              <a:rPr lang="en-US" sz="2200" b="1" dirty="0">
                <a:latin typeface="Calibri" panose="020F0502020204030204" pitchFamily="34" charset="0"/>
              </a:rPr>
              <a:t>phenotype</a:t>
            </a:r>
            <a:r>
              <a:rPr lang="en-US" sz="2200" dirty="0">
                <a:latin typeface="Calibri" panose="020F0502020204030204" pitchFamily="34" charset="0"/>
              </a:rPr>
              <a:t>.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OO genotypes will have an O phenotype (inherited a recessive O allele from both parents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b="1" u="sng" dirty="0">
                <a:latin typeface="Calibri" panose="020F0502020204030204" pitchFamily="34" charset="0"/>
              </a:rPr>
              <a:t>A and B alleles are codominant.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A is inherited from parent 1 and B from parent 2.</a:t>
            </a:r>
          </a:p>
          <a:p>
            <a:pPr lvl="2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Results in AB phenotype.  </a:t>
            </a:r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045632"/>
              </p:ext>
            </p:extLst>
          </p:nvPr>
        </p:nvGraphicFramePr>
        <p:xfrm>
          <a:off x="7720463" y="2082081"/>
          <a:ext cx="4049216" cy="3409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3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2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Parent Alleles</a:t>
                      </a:r>
                      <a:b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       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(AB)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AO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(AB)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BB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AO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OO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(O)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1" marR="57151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9144002" y="5499473"/>
            <a:ext cx="289673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offspring genotype 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offspring phenotype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Coagulation and Coagulation Time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3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AKA</a:t>
            </a:r>
            <a:r>
              <a:rPr lang="en-US" sz="2200" dirty="0">
                <a:latin typeface="Calibri" panose="020F0502020204030204" pitchFamily="34" charset="0"/>
              </a:rPr>
              <a:t>: clotting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Process where blood changes from liquid to gel resulting in a clot formation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Generates potential for achieving hemostasis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Cessation of blood loss from a damaged vessel followed by repair. 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i="1" dirty="0">
                <a:latin typeface="Calibri" panose="020F0502020204030204" pitchFamily="34" charset="0"/>
              </a:rPr>
              <a:t>Involves activation, adhesion, and aggregation of platelets coupled with deposition and maturation of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</a:rPr>
              <a:t>fibrin</a:t>
            </a:r>
            <a:r>
              <a:rPr lang="en-US" sz="2200" dirty="0">
                <a:latin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Normal clotting time is between 2 and 6 min.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Disorders </a:t>
            </a:r>
            <a:r>
              <a:rPr lang="en-US" sz="2200" dirty="0">
                <a:latin typeface="Calibri" panose="020F0502020204030204" pitchFamily="34" charset="0"/>
              </a:rPr>
              <a:t>of coagulation can result in bleeding (hemorrhage or bruising) or obstructive clotting (thrombosis).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2" y="4357807"/>
            <a:ext cx="10596643" cy="23337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9166" y="1555846"/>
            <a:ext cx="4476465" cy="48176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825625"/>
            <a:ext cx="51816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Genetics and ABO blood types</a:t>
            </a:r>
          </a:p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Coagulation time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6C433-FE68-4ECD-AC97-A958D760D70E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90114" name="Picture 2" descr="C:\Documents and Settings\Biology\My Documents\Downloads\blood4WbcDi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78" y="234615"/>
            <a:ext cx="10699841" cy="6382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46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9" y="1745683"/>
            <a:ext cx="5335511" cy="400163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84" y="2226581"/>
            <a:ext cx="3775075" cy="31710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6C433-FE68-4ECD-AC97-A958D760D70E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Plasma and Plasma Proteins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1200" y="1825625"/>
            <a:ext cx="3875981" cy="435133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932610" y="1825625"/>
            <a:ext cx="6900001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b="1" u="sng" dirty="0">
                <a:latin typeface="Calibri" panose="020F0502020204030204" pitchFamily="34" charset="0"/>
              </a:rPr>
              <a:t>Plasma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smtClean="0">
                <a:latin typeface="Calibri" panose="020F0502020204030204" pitchFamily="34" charset="0"/>
              </a:rPr>
              <a:t>is a mixture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Water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(&gt;90</a:t>
            </a:r>
            <a:r>
              <a:rPr lang="en-US" altLang="en-US" sz="2200" dirty="0" smtClean="0">
                <a:latin typeface="Calibri" panose="020F0502020204030204" pitchFamily="34" charset="0"/>
              </a:rPr>
              <a:t>%)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P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roteins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albumin, globulins, fibrinogen (7%)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E</a:t>
            </a:r>
            <a:r>
              <a:rPr lang="en-US" altLang="en-US" sz="2200" dirty="0" smtClean="0">
                <a:latin typeface="Calibri" panose="020F0502020204030204" pitchFamily="34" charset="0"/>
              </a:rPr>
              <a:t>nzymes</a:t>
            </a:r>
            <a:r>
              <a:rPr lang="en-US" altLang="en-US" sz="2200" dirty="0">
                <a:latin typeface="Calibri" panose="020F0502020204030204" pitchFamily="34" charset="0"/>
              </a:rPr>
              <a:t>, nutrients, wastes, hormones, electrolytes, and gases (2% total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Calibri" panose="020F0502020204030204" pitchFamily="34" charset="0"/>
              </a:rPr>
              <a:t>If </a:t>
            </a:r>
            <a:r>
              <a:rPr lang="en-US" altLang="en-US" sz="2400" dirty="0">
                <a:latin typeface="Calibri" panose="020F0502020204030204" pitchFamily="34" charset="0"/>
              </a:rPr>
              <a:t>allowed to </a:t>
            </a:r>
            <a:r>
              <a:rPr lang="en-US" altLang="en-US" sz="2400" dirty="0" smtClean="0">
                <a:latin typeface="Calibri" panose="020F0502020204030204" pitchFamily="34" charset="0"/>
              </a:rPr>
              <a:t>clot &amp; clot removed (fibrin), </a:t>
            </a:r>
            <a:r>
              <a:rPr lang="en-US" altLang="en-US" sz="2400" dirty="0">
                <a:latin typeface="Calibri" panose="020F0502020204030204" pitchFamily="34" charset="0"/>
              </a:rPr>
              <a:t>what remains is called </a:t>
            </a:r>
            <a:r>
              <a:rPr lang="en-US" altLang="en-US" sz="2400" b="1" u="sng" dirty="0" smtClean="0">
                <a:latin typeface="Calibri" panose="020F0502020204030204" pitchFamily="34" charset="0"/>
              </a:rPr>
              <a:t>serum</a:t>
            </a:r>
            <a:r>
              <a:rPr lang="en-US" altLang="en-US" sz="2400" dirty="0" smtClean="0">
                <a:latin typeface="Calibri" panose="020F0502020204030204" pitchFamily="34" charset="0"/>
              </a:rPr>
              <a:t>.</a:t>
            </a:r>
            <a:br>
              <a:rPr lang="en-US" altLang="en-US" sz="2400" dirty="0" smtClean="0">
                <a:latin typeface="Calibri" panose="020F0502020204030204" pitchFamily="34" charset="0"/>
              </a:rPr>
            </a:b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All </a:t>
            </a:r>
            <a:r>
              <a:rPr lang="en-US" altLang="en-US" sz="2200" b="1" u="sng" dirty="0">
                <a:latin typeface="Calibri" panose="020F0502020204030204" pitchFamily="34" charset="0"/>
              </a:rPr>
              <a:t>plasma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proteins</a:t>
            </a:r>
            <a:r>
              <a:rPr lang="en-US" altLang="en-US" sz="2200" dirty="0" smtClean="0">
                <a:latin typeface="Calibri" panose="020F0502020204030204" pitchFamily="34" charset="0"/>
              </a:rPr>
              <a:t> formed </a:t>
            </a:r>
            <a:r>
              <a:rPr lang="en-US" altLang="en-US" sz="2200" dirty="0">
                <a:latin typeface="Calibri" panose="020F0502020204030204" pitchFamily="34" charset="0"/>
              </a:rPr>
              <a:t>by liver except </a:t>
            </a:r>
            <a:r>
              <a:rPr lang="en-US" altLang="en-US" sz="2200" dirty="0" smtClean="0">
                <a:latin typeface="Calibri" panose="020F0502020204030204" pitchFamily="34" charset="0"/>
              </a:rPr>
              <a:t>globulins (antibodies).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Antibodies produced </a:t>
            </a:r>
            <a:r>
              <a:rPr lang="en-US" altLang="en-US" sz="2200" dirty="0">
                <a:latin typeface="Calibri" panose="020F0502020204030204" pitchFamily="34" charset="0"/>
              </a:rPr>
              <a:t>by plasma cells descended from B </a:t>
            </a:r>
            <a:r>
              <a:rPr lang="en-US" altLang="en-US" sz="2200" dirty="0" smtClean="0">
                <a:latin typeface="Calibri" panose="020F0502020204030204" pitchFamily="34" charset="0"/>
              </a:rPr>
              <a:t>lymphocytes.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1" y="1262537"/>
            <a:ext cx="4718101" cy="44977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6C433-FE68-4ECD-AC97-A958D760D70E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84" y="433253"/>
            <a:ext cx="8569232" cy="5891347"/>
          </a:xfrm>
        </p:spPr>
      </p:pic>
    </p:spTree>
    <p:extLst>
      <p:ext uri="{BB962C8B-B14F-4D97-AF65-F5344CB8AC3E}">
        <p14:creationId xmlns:p14="http://schemas.microsoft.com/office/powerpoint/2010/main" val="40730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6C433-FE68-4ECD-AC97-A958D760D70E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31" y="421563"/>
            <a:ext cx="9261138" cy="6131637"/>
          </a:xfr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3" y="1828804"/>
            <a:ext cx="5043804" cy="4029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0" y="152407"/>
            <a:ext cx="1117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Mom blood type AB,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Dad blood type B, Genotype BO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What are the possible blood types (phenotypes) for their child?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00" y="229966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Could a blood type A mother and a blood type O father have a type O child?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4" y="2057405"/>
            <a:ext cx="10748425" cy="36811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229966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Could a blood type A mother and a blood type B father have a type O child?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59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431681"/>
            <a:ext cx="7479891" cy="5609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31681"/>
            <a:ext cx="5181600" cy="56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 All Materials FIRST!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701799"/>
            <a:ext cx="10363200" cy="4829629"/>
          </a:xfrm>
        </p:spPr>
        <p:txBody>
          <a:bodyPr/>
          <a:lstStyle/>
          <a:p>
            <a:r>
              <a:rPr lang="en-US" dirty="0" err="1" smtClean="0"/>
              <a:t>Hb</a:t>
            </a:r>
            <a:r>
              <a:rPr lang="en-US" dirty="0" smtClean="0"/>
              <a:t> Cuvette</a:t>
            </a:r>
          </a:p>
          <a:p>
            <a:r>
              <a:rPr lang="en-US" dirty="0" smtClean="0"/>
              <a:t>2 slides</a:t>
            </a:r>
          </a:p>
          <a:p>
            <a:r>
              <a:rPr lang="en-US" dirty="0" smtClean="0"/>
              <a:t>Blood typing tray</a:t>
            </a:r>
          </a:p>
          <a:p>
            <a:r>
              <a:rPr lang="en-US" dirty="0" smtClean="0"/>
              <a:t>2 </a:t>
            </a:r>
            <a:r>
              <a:rPr lang="en-US" dirty="0" smtClean="0"/>
              <a:t>drops anti-sera in each </a:t>
            </a:r>
            <a:r>
              <a:rPr lang="en-US" dirty="0" smtClean="0"/>
              <a:t>well (A B Rh)</a:t>
            </a:r>
            <a:endParaRPr lang="en-US" dirty="0" smtClean="0"/>
          </a:p>
          <a:p>
            <a:r>
              <a:rPr lang="en-US" dirty="0" smtClean="0"/>
              <a:t>3 Tooth pics</a:t>
            </a:r>
          </a:p>
          <a:p>
            <a:r>
              <a:rPr lang="en-US" dirty="0" smtClean="0"/>
              <a:t>Band-Aid </a:t>
            </a:r>
            <a:r>
              <a:rPr lang="en-US" dirty="0" smtClean="0"/>
              <a:t>(open before) </a:t>
            </a:r>
          </a:p>
          <a:p>
            <a:r>
              <a:rPr lang="en-US" dirty="0" smtClean="0"/>
              <a:t>Alcohol </a:t>
            </a:r>
            <a:r>
              <a:rPr lang="en-US" dirty="0" smtClean="0"/>
              <a:t>swab</a:t>
            </a:r>
          </a:p>
          <a:p>
            <a:r>
              <a:rPr lang="en-US" dirty="0" smtClean="0"/>
              <a:t>Lancet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9" y="2183674"/>
            <a:ext cx="677091" cy="677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78" y="2762794"/>
            <a:ext cx="677091" cy="677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30" y="1579153"/>
            <a:ext cx="677091" cy="6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4680"/>
            <a:ext cx="10363200" cy="1136650"/>
          </a:xfrm>
        </p:spPr>
        <p:txBody>
          <a:bodyPr/>
          <a:lstStyle/>
          <a:p>
            <a:r>
              <a:rPr lang="en-US" dirty="0" smtClean="0"/>
              <a:t>Wright’s Stain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701800"/>
            <a:ext cx="10363200" cy="4988354"/>
          </a:xfrm>
        </p:spPr>
        <p:txBody>
          <a:bodyPr/>
          <a:lstStyle/>
          <a:p>
            <a:r>
              <a:rPr lang="en-US" sz="2400" b="1" dirty="0" smtClean="0"/>
              <a:t>PRACTICE</a:t>
            </a:r>
            <a:r>
              <a:rPr lang="en-US" sz="2400" dirty="0" smtClean="0"/>
              <a:t> with 2 slides FIRST! – smooth and even!</a:t>
            </a:r>
          </a:p>
          <a:p>
            <a:r>
              <a:rPr lang="en-US" sz="2400" b="1" u="sng" dirty="0" smtClean="0"/>
              <a:t>1 drop </a:t>
            </a:r>
            <a:r>
              <a:rPr lang="en-US" sz="2400" dirty="0" smtClean="0"/>
              <a:t>of blood at end of bottom slide</a:t>
            </a:r>
          </a:p>
          <a:p>
            <a:r>
              <a:rPr lang="en-US" sz="2400" b="1" u="sng" dirty="0" smtClean="0"/>
              <a:t>DRAG</a:t>
            </a:r>
            <a:r>
              <a:rPr lang="en-US" sz="2400" dirty="0" smtClean="0"/>
              <a:t> with a second slide at </a:t>
            </a:r>
            <a:r>
              <a:rPr lang="en-US" sz="2400" b="1" dirty="0" smtClean="0"/>
              <a:t>45 degrees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smtClean="0"/>
              <a:t>Start in middle &amp; slide back to blood</a:t>
            </a: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Touch </a:t>
            </a:r>
            <a:r>
              <a:rPr lang="en-US" sz="1800" dirty="0" smtClean="0"/>
              <a:t>blood – forms line via capillary action </a:t>
            </a: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Slide </a:t>
            </a:r>
            <a:r>
              <a:rPr lang="en-US" sz="1800" dirty="0" smtClean="0"/>
              <a:t>forward smooth and even </a:t>
            </a:r>
            <a:r>
              <a:rPr lang="en-US" sz="1800" dirty="0"/>
              <a:t>– </a:t>
            </a:r>
            <a:r>
              <a:rPr lang="en-US" sz="1800" dirty="0" smtClean="0"/>
              <a:t>creates a “feathered edge”</a:t>
            </a:r>
            <a:endParaRPr lang="en-US" sz="1800" dirty="0"/>
          </a:p>
          <a:p>
            <a:r>
              <a:rPr lang="en-US" sz="2400" u="sng" dirty="0" smtClean="0"/>
              <a:t>Allow blood to </a:t>
            </a:r>
            <a:r>
              <a:rPr lang="en-US" sz="2400" u="sng" dirty="0" smtClean="0"/>
              <a:t>dry on bottom slide</a:t>
            </a:r>
            <a:endParaRPr lang="en-US" sz="2400" u="sng" dirty="0" smtClean="0"/>
          </a:p>
          <a:p>
            <a:r>
              <a:rPr lang="en-US" sz="2400" b="1" u="sng" dirty="0" smtClean="0"/>
              <a:t>At </a:t>
            </a:r>
            <a:r>
              <a:rPr lang="en-US" sz="2400" b="1" u="sng" dirty="0" smtClean="0"/>
              <a:t>sink bottom slide: </a:t>
            </a:r>
            <a:endParaRPr lang="en-US" sz="2400" b="1" u="sng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10 drops </a:t>
            </a:r>
            <a:r>
              <a:rPr lang="en-US" sz="2000" dirty="0" smtClean="0"/>
              <a:t>Wrights onto feathered </a:t>
            </a:r>
            <a:r>
              <a:rPr lang="en-US" sz="2000" dirty="0" smtClean="0"/>
              <a:t>end </a:t>
            </a:r>
            <a:r>
              <a:rPr lang="en-US" sz="2000" u="sng" dirty="0" smtClean="0"/>
              <a:t>3 </a:t>
            </a:r>
            <a:r>
              <a:rPr lang="en-US" sz="2000" u="sng" dirty="0" smtClean="0"/>
              <a:t>minutes</a:t>
            </a:r>
            <a:endParaRPr lang="en-US" sz="2000" u="sng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10 drops </a:t>
            </a:r>
            <a:r>
              <a:rPr lang="en-US" sz="2000" u="sng" dirty="0" smtClean="0"/>
              <a:t>buffer </a:t>
            </a:r>
            <a:r>
              <a:rPr lang="en-US" sz="2000" u="sng" dirty="0" smtClean="0"/>
              <a:t>1 minute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u="sng" dirty="0" smtClean="0"/>
              <a:t>Rinse</a:t>
            </a:r>
            <a:r>
              <a:rPr lang="en-US" sz="2000" dirty="0" smtClean="0"/>
              <a:t> slide off with ionized </a:t>
            </a:r>
            <a:r>
              <a:rPr lang="en-US" sz="2000" u="sng" dirty="0" smtClean="0"/>
              <a:t>water</a:t>
            </a:r>
            <a:endParaRPr lang="en-US" sz="2000" u="sng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Allow to </a:t>
            </a:r>
            <a:r>
              <a:rPr lang="en-US" sz="2000" u="sng" dirty="0" smtClean="0"/>
              <a:t>dry</a:t>
            </a:r>
            <a:r>
              <a:rPr lang="en-US" sz="2000" dirty="0" smtClean="0"/>
              <a:t> standing on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97" y="215900"/>
            <a:ext cx="4191544" cy="29718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dist="12700" dir="5400000" algn="ctr" rotWithShape="0">
              <a:schemeClr val="bg1"/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93" y="3352803"/>
            <a:ext cx="4278448" cy="333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3" y="130629"/>
            <a:ext cx="11372149" cy="61939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2304C-9A4C-4CDA-A08D-076DFD7CC6B0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References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838200" y="1323831"/>
            <a:ext cx="10515600" cy="5302108"/>
          </a:xfrm>
        </p:spPr>
        <p:txBody>
          <a:bodyPr rtlCol="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  <a:r>
              <a:rPr lang="en-US" altLang="en-US" sz="2200" dirty="0">
                <a:latin typeface="Calibri" panose="020F0502020204030204" pitchFamily="34" charset="0"/>
              </a:rPr>
              <a:t>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dirty="0">
                <a:latin typeface="Calibri" panose="020F0502020204030204" pitchFamily="34" charset="0"/>
              </a:rPr>
              <a:t>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</a:t>
            </a:r>
            <a:r>
              <a:rPr lang="en-US" altLang="en-US" sz="2200" dirty="0" smtClean="0">
                <a:latin typeface="Calibri" panose="020F0502020204030204" pitchFamily="34" charset="0"/>
              </a:rPr>
              <a:t>E., </a:t>
            </a:r>
            <a:r>
              <a:rPr lang="en-US" altLang="en-US" sz="2200" dirty="0">
                <a:latin typeface="Calibri" panose="020F0502020204030204" pitchFamily="34" charset="0"/>
              </a:rPr>
              <a:t>Mitchell, </a:t>
            </a:r>
            <a:r>
              <a:rPr lang="en-US" altLang="en-US" sz="2200" dirty="0" smtClean="0">
                <a:latin typeface="Calibri" panose="020F0502020204030204" pitchFamily="34" charset="0"/>
              </a:rPr>
              <a:t>S. &amp; </a:t>
            </a:r>
            <a:r>
              <a:rPr lang="en-US" altLang="en-US" sz="2200" dirty="0">
                <a:latin typeface="Calibri" panose="020F0502020204030204" pitchFamily="34" charset="0"/>
              </a:rPr>
              <a:t>Smith, </a:t>
            </a:r>
            <a:r>
              <a:rPr lang="en-US" altLang="en-US" sz="2200" dirty="0" smtClean="0">
                <a:latin typeface="Calibri" panose="020F0502020204030204" pitchFamily="34" charset="0"/>
              </a:rPr>
              <a:t>L. </a:t>
            </a:r>
            <a:r>
              <a:rPr lang="en-US" altLang="en-US" sz="2200" dirty="0">
                <a:latin typeface="Calibri" panose="020F0502020204030204" pitchFamily="34" charset="0"/>
              </a:rPr>
              <a:t>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  <a:r>
              <a:rPr lang="en-US" altLang="en-US" sz="2200" dirty="0">
                <a:latin typeface="Calibri" panose="020F0502020204030204" pitchFamily="34" charset="0"/>
              </a:rPr>
              <a:t>(</a:t>
            </a:r>
            <a:r>
              <a:rPr lang="en-US" altLang="en-US" sz="2200" dirty="0" smtClean="0">
                <a:latin typeface="Calibri" panose="020F0502020204030204" pitchFamily="34" charset="0"/>
              </a:rPr>
              <a:t>2006).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 smtClean="0">
                <a:latin typeface="Calibri" panose="020F0502020204030204" pitchFamily="34" charset="0"/>
              </a:rPr>
              <a:t>(7</a:t>
            </a:r>
            <a:r>
              <a:rPr lang="en-US" altLang="en-US" sz="2200" baseline="30000" dirty="0" smtClean="0">
                <a:latin typeface="Calibri" panose="020F0502020204030204" pitchFamily="34" charset="0"/>
              </a:rPr>
              <a:t>th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ed.).  </a:t>
            </a:r>
            <a:r>
              <a:rPr lang="en-US" altLang="en-US" sz="2200" dirty="0" smtClean="0">
                <a:latin typeface="Calibri" panose="020F0502020204030204" pitchFamily="34" charset="0"/>
              </a:rPr>
              <a:t>San Francisco: </a:t>
            </a:r>
            <a:r>
              <a:rPr lang="en-US" altLang="en-US" sz="2200" dirty="0">
                <a:latin typeface="Calibri" panose="020F0502020204030204" pitchFamily="34" charset="0"/>
              </a:rPr>
              <a:t>Pearson Education, Inc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</a:t>
            </a:r>
            <a:r>
              <a:rPr lang="en-US" altLang="en-US" sz="2200" dirty="0" smtClean="0">
                <a:latin typeface="Calibri" panose="020F0502020204030204" pitchFamily="34" charset="0"/>
              </a:rPr>
              <a:t>E. </a:t>
            </a:r>
            <a:r>
              <a:rPr lang="en-US" altLang="en-US" sz="2200" dirty="0">
                <a:latin typeface="Calibri" panose="020F0502020204030204" pitchFamily="34" charset="0"/>
              </a:rPr>
              <a:t>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 Mosby Elsevier.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 &amp; Derrickson, B.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wiki.edu-wiki.org/_media/rcsb_image/1h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1" y="1028700"/>
            <a:ext cx="3621537" cy="31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Calibri Light" panose="020F0302020204030204" pitchFamily="34" charset="0"/>
              </a:rPr>
              <a:t>Plasma and </a:t>
            </a:r>
            <a:r>
              <a:rPr lang="en-US" altLang="en-US" sz="4000" b="1" u="sng" dirty="0">
                <a:latin typeface="Calibri Light" panose="020F0302020204030204" pitchFamily="34" charset="0"/>
              </a:rPr>
              <a:t>Plasma Proteins</a:t>
            </a:r>
            <a:endParaRPr lang="en-US" sz="4000" b="1" u="sng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latin typeface="Calibri" panose="020F0502020204030204" pitchFamily="34" charset="0"/>
              </a:rPr>
              <a:t>3 major categories of </a:t>
            </a:r>
            <a:r>
              <a:rPr lang="en-US" altLang="en-US" sz="2800" b="1" u="sng" dirty="0">
                <a:latin typeface="Calibri" panose="020F0502020204030204" pitchFamily="34" charset="0"/>
              </a:rPr>
              <a:t>plasma </a:t>
            </a:r>
            <a:r>
              <a:rPr lang="en-US" altLang="en-US" sz="2800" b="1" u="sng" dirty="0" smtClean="0">
                <a:latin typeface="Calibri" panose="020F0502020204030204" pitchFamily="34" charset="0"/>
              </a:rPr>
              <a:t>proteins</a:t>
            </a:r>
            <a:r>
              <a:rPr lang="en-US" altLang="en-US" sz="2800" dirty="0" smtClean="0">
                <a:latin typeface="Calibri" panose="020F0502020204030204" pitchFamily="34" charset="0"/>
              </a:rPr>
              <a:t>: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91440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altLang="en-US" sz="2800" b="1" dirty="0" smtClean="0">
                <a:latin typeface="Calibri" panose="020F0502020204030204" pitchFamily="34" charset="0"/>
              </a:rPr>
              <a:t>Albumins</a:t>
            </a:r>
          </a:p>
          <a:p>
            <a:pPr lvl="3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800" dirty="0">
                <a:latin typeface="Calibri" panose="020F0502020204030204" pitchFamily="34" charset="0"/>
              </a:rPr>
              <a:t>M</a:t>
            </a:r>
            <a:r>
              <a:rPr lang="en-US" altLang="en-US" sz="2800" dirty="0" smtClean="0">
                <a:latin typeface="Calibri" panose="020F0502020204030204" pitchFamily="34" charset="0"/>
              </a:rPr>
              <a:t>ost </a:t>
            </a:r>
            <a:r>
              <a:rPr lang="en-US" altLang="en-US" sz="2800" dirty="0">
                <a:latin typeface="Calibri" panose="020F0502020204030204" pitchFamily="34" charset="0"/>
              </a:rPr>
              <a:t>abundant plasma </a:t>
            </a:r>
            <a:r>
              <a:rPr lang="en-US" altLang="en-US" sz="2800" dirty="0" smtClean="0">
                <a:latin typeface="Calibri" panose="020F0502020204030204" pitchFamily="34" charset="0"/>
              </a:rPr>
              <a:t>protein.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800" dirty="0" smtClean="0">
                <a:latin typeface="Calibri" panose="020F0502020204030204" pitchFamily="34" charset="0"/>
              </a:rPr>
              <a:t>Contributes </a:t>
            </a:r>
            <a:r>
              <a:rPr lang="en-US" altLang="en-US" sz="2800" dirty="0">
                <a:latin typeface="Calibri" panose="020F0502020204030204" pitchFamily="34" charset="0"/>
              </a:rPr>
              <a:t>to viscosity and </a:t>
            </a:r>
            <a:r>
              <a:rPr lang="en-US" altLang="en-US" sz="2800" dirty="0" smtClean="0">
                <a:latin typeface="Calibri" panose="020F0502020204030204" pitchFamily="34" charset="0"/>
              </a:rPr>
              <a:t>osmolarity.</a:t>
            </a:r>
          </a:p>
          <a:p>
            <a:pPr lvl="3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800" dirty="0">
                <a:latin typeface="Calibri" panose="020F0502020204030204" pitchFamily="34" charset="0"/>
              </a:rPr>
              <a:t>I</a:t>
            </a:r>
            <a:r>
              <a:rPr lang="en-US" altLang="en-US" sz="2800" dirty="0" smtClean="0">
                <a:latin typeface="Calibri" panose="020F0502020204030204" pitchFamily="34" charset="0"/>
              </a:rPr>
              <a:t>nfluences </a:t>
            </a:r>
            <a:r>
              <a:rPr lang="en-US" altLang="en-US" sz="2800" dirty="0">
                <a:latin typeface="Calibri" panose="020F0502020204030204" pitchFamily="34" charset="0"/>
              </a:rPr>
              <a:t>blood pressure, flow and fluid </a:t>
            </a:r>
            <a:r>
              <a:rPr lang="en-US" altLang="en-US" sz="2800" dirty="0" smtClean="0">
                <a:latin typeface="Calibri" panose="020F0502020204030204" pitchFamily="34" charset="0"/>
              </a:rPr>
              <a:t>balance.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91440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altLang="en-US" sz="2800" b="1" dirty="0" smtClean="0">
                <a:latin typeface="Calibri" panose="020F0502020204030204" pitchFamily="34" charset="0"/>
              </a:rPr>
              <a:t>Globulins</a:t>
            </a:r>
            <a:r>
              <a:rPr lang="en-US" altLang="en-US" sz="2800" dirty="0" smtClean="0"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(antibodies) </a:t>
            </a:r>
            <a:endParaRPr lang="en-US" altLang="en-US" sz="2800" dirty="0" smtClean="0"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800" dirty="0">
                <a:latin typeface="Calibri" panose="020F0502020204030204" pitchFamily="34" charset="0"/>
              </a:rPr>
              <a:t>P</a:t>
            </a:r>
            <a:r>
              <a:rPr lang="en-US" altLang="en-US" sz="2800" dirty="0" smtClean="0">
                <a:latin typeface="Calibri" panose="020F0502020204030204" pitchFamily="34" charset="0"/>
              </a:rPr>
              <a:t>rovide </a:t>
            </a:r>
            <a:r>
              <a:rPr lang="en-US" altLang="en-US" sz="2800" dirty="0">
                <a:latin typeface="Calibri" panose="020F0502020204030204" pitchFamily="34" charset="0"/>
              </a:rPr>
              <a:t>immune system </a:t>
            </a:r>
            <a:r>
              <a:rPr lang="en-US" altLang="en-US" sz="2800" dirty="0" smtClean="0">
                <a:latin typeface="Calibri" panose="020F0502020204030204" pitchFamily="34" charset="0"/>
              </a:rPr>
              <a:t>defenses.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800" dirty="0" smtClean="0">
                <a:latin typeface="Calibri" panose="020F0502020204030204" pitchFamily="34" charset="0"/>
              </a:rPr>
              <a:t>Alpha</a:t>
            </a:r>
            <a:r>
              <a:rPr lang="en-US" altLang="en-US" sz="2800" dirty="0">
                <a:latin typeface="Calibri" panose="020F0502020204030204" pitchFamily="34" charset="0"/>
              </a:rPr>
              <a:t>, beta and gamma </a:t>
            </a:r>
            <a:r>
              <a:rPr lang="en-US" altLang="en-US" sz="2800" dirty="0" smtClean="0">
                <a:latin typeface="Calibri" panose="020F0502020204030204" pitchFamily="34" charset="0"/>
              </a:rPr>
              <a:t>globulins.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91440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US" altLang="en-US" sz="2800" b="1" dirty="0" smtClean="0">
                <a:latin typeface="Calibri" panose="020F0502020204030204" pitchFamily="34" charset="0"/>
              </a:rPr>
              <a:t>Fibrinogen</a:t>
            </a:r>
          </a:p>
          <a:p>
            <a:pPr lvl="3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800" dirty="0" smtClean="0">
                <a:latin typeface="Calibri" panose="020F0502020204030204" pitchFamily="34" charset="0"/>
              </a:rPr>
              <a:t>Precursor </a:t>
            </a:r>
            <a:r>
              <a:rPr lang="en-US" altLang="en-US" sz="2800" dirty="0">
                <a:latin typeface="Calibri" panose="020F0502020204030204" pitchFamily="34" charset="0"/>
              </a:rPr>
              <a:t>of fibrin threads that help form blood </a:t>
            </a:r>
            <a:r>
              <a:rPr lang="en-US" altLang="en-US" sz="2800" dirty="0" smtClean="0">
                <a:latin typeface="Calibri" panose="020F0502020204030204" pitchFamily="34" charset="0"/>
              </a:rPr>
              <a:t>clots.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Nonprotein Components of </a:t>
            </a:r>
            <a:r>
              <a:rPr lang="en-US" altLang="en-US" sz="4000" b="1" u="sng" dirty="0" smtClean="0">
                <a:latin typeface="Calibri Light" panose="020F0302020204030204" pitchFamily="34" charset="0"/>
              </a:rPr>
              <a:t>Plasma</a:t>
            </a:r>
          </a:p>
        </p:txBody>
      </p:sp>
      <p:pic>
        <p:nvPicPr>
          <p:cNvPr id="9" name="Content Placeholder 8" descr="https://medicalanalysis.files.wordpress.com/2012/06/162831_1815315749490_8079103_n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51" y="1825628"/>
            <a:ext cx="4782404" cy="42212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2" y="1825625"/>
            <a:ext cx="7051429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Plasma contains </a:t>
            </a:r>
            <a:r>
              <a:rPr lang="en-US" altLang="en-US" sz="2200" b="1" dirty="0">
                <a:latin typeface="Calibri" panose="020F0502020204030204" pitchFamily="34" charset="0"/>
              </a:rPr>
              <a:t>nitrogenous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compounds.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A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mino </a:t>
            </a:r>
            <a:r>
              <a:rPr lang="en-US" altLang="en-US" sz="2200" b="1" dirty="0">
                <a:latin typeface="Calibri" panose="020F0502020204030204" pitchFamily="34" charset="0"/>
              </a:rPr>
              <a:t>acids </a:t>
            </a:r>
            <a:r>
              <a:rPr lang="en-US" altLang="en-US" sz="2200" dirty="0">
                <a:latin typeface="Calibri" panose="020F0502020204030204" pitchFamily="34" charset="0"/>
              </a:rPr>
              <a:t>from dietary protein or tissue </a:t>
            </a:r>
            <a:r>
              <a:rPr lang="en-US" altLang="en-US" sz="2200" dirty="0" smtClean="0">
                <a:latin typeface="Calibri" panose="020F0502020204030204" pitchFamily="34" charset="0"/>
              </a:rPr>
              <a:t>breakdown.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N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itrogenous wastes (</a:t>
            </a:r>
            <a:r>
              <a:rPr lang="en-US" altLang="en-US" sz="2200" b="1" dirty="0">
                <a:latin typeface="Calibri" panose="020F0502020204030204" pitchFamily="34" charset="0"/>
              </a:rPr>
              <a:t>urea) </a:t>
            </a:r>
            <a:r>
              <a:rPr lang="en-US" altLang="en-US" sz="2200" dirty="0">
                <a:latin typeface="Calibri" panose="020F0502020204030204" pitchFamily="34" charset="0"/>
              </a:rPr>
              <a:t>are toxic end products of </a:t>
            </a:r>
            <a:r>
              <a:rPr lang="en-US" altLang="en-US" sz="2200" dirty="0" smtClean="0">
                <a:latin typeface="Calibri" panose="020F0502020204030204" pitchFamily="34" charset="0"/>
              </a:rPr>
              <a:t>protein catabolism.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 eaLnBrk="1" hangingPunct="1"/>
            <a:r>
              <a:rPr lang="en-US" altLang="en-US" sz="2200" dirty="0">
                <a:latin typeface="Calibri" panose="020F0502020204030204" pitchFamily="34" charset="0"/>
              </a:rPr>
              <a:t>N</a:t>
            </a:r>
            <a:r>
              <a:rPr lang="en-US" altLang="en-US" sz="2200" dirty="0" smtClean="0">
                <a:latin typeface="Calibri" panose="020F0502020204030204" pitchFamily="34" charset="0"/>
              </a:rPr>
              <a:t>ormally </a:t>
            </a:r>
            <a:r>
              <a:rPr lang="en-US" altLang="en-US" sz="2200" dirty="0">
                <a:latin typeface="Calibri" panose="020F0502020204030204" pitchFamily="34" charset="0"/>
              </a:rPr>
              <a:t>removed from the blood by </a:t>
            </a:r>
            <a:r>
              <a:rPr lang="en-US" altLang="en-US" sz="2200" dirty="0" smtClean="0">
                <a:latin typeface="Calibri" panose="020F0502020204030204" pitchFamily="34" charset="0"/>
              </a:rPr>
              <a:t>kidneys.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b="1" dirty="0">
                <a:latin typeface="Calibri" panose="020F0502020204030204" pitchFamily="34" charset="0"/>
              </a:rPr>
              <a:t>Nutrients</a:t>
            </a:r>
            <a:r>
              <a:rPr lang="en-US" altLang="en-US" sz="2200" dirty="0">
                <a:latin typeface="Calibri" panose="020F0502020204030204" pitchFamily="34" charset="0"/>
              </a:rPr>
              <a:t> (glucose, </a:t>
            </a:r>
            <a:r>
              <a:rPr lang="en-US" altLang="en-US" sz="2200" dirty="0" smtClean="0">
                <a:latin typeface="Calibri" panose="020F0502020204030204" pitchFamily="34" charset="0"/>
              </a:rPr>
              <a:t>amino acids, vitamins</a:t>
            </a:r>
            <a:r>
              <a:rPr lang="en-US" altLang="en-US" sz="2200" dirty="0">
                <a:latin typeface="Calibri" panose="020F0502020204030204" pitchFamily="34" charset="0"/>
              </a:rPr>
              <a:t>, fats, minerals, </a:t>
            </a:r>
            <a:r>
              <a:rPr lang="en-US" altLang="en-US" sz="2200" dirty="0" smtClean="0">
                <a:latin typeface="Calibri" panose="020F0502020204030204" pitchFamily="34" charset="0"/>
              </a:rPr>
              <a:t>etc.).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Some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O₂ </a:t>
            </a:r>
            <a:r>
              <a:rPr lang="en-US" altLang="en-US" sz="2200" b="1" dirty="0">
                <a:latin typeface="Calibri" panose="020F0502020204030204" pitchFamily="34" charset="0"/>
              </a:rPr>
              <a:t>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CO₂ </a:t>
            </a:r>
            <a:r>
              <a:rPr lang="en-US" altLang="en-US" sz="2200" dirty="0">
                <a:latin typeface="Calibri" panose="020F0502020204030204" pitchFamily="34" charset="0"/>
              </a:rPr>
              <a:t>are transported in </a:t>
            </a:r>
            <a:r>
              <a:rPr lang="en-US" altLang="en-US" sz="2200" dirty="0" smtClean="0">
                <a:latin typeface="Calibri" panose="020F0502020204030204" pitchFamily="34" charset="0"/>
              </a:rPr>
              <a:t>plasma.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Many </a:t>
            </a:r>
            <a:r>
              <a:rPr lang="en-US" altLang="en-US" sz="2200" b="1" dirty="0">
                <a:latin typeface="Calibri" panose="020F0502020204030204" pitchFamily="34" charset="0"/>
              </a:rPr>
              <a:t>electrolytes</a:t>
            </a:r>
            <a:r>
              <a:rPr lang="en-US" altLang="en-US" sz="2200" dirty="0">
                <a:latin typeface="Calibri" panose="020F0502020204030204" pitchFamily="34" charset="0"/>
              </a:rPr>
              <a:t> are found in </a:t>
            </a:r>
            <a:r>
              <a:rPr lang="en-US" altLang="en-US" sz="2200" dirty="0" smtClean="0">
                <a:latin typeface="Calibri" panose="020F0502020204030204" pitchFamily="34" charset="0"/>
              </a:rPr>
              <a:t>plasma.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S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odium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makes up 90% of plasma </a:t>
            </a:r>
            <a:r>
              <a:rPr lang="en-US" altLang="en-US" sz="2200" dirty="0" smtClean="0">
                <a:latin typeface="Calibri" panose="020F0502020204030204" pitchFamily="34" charset="0"/>
              </a:rPr>
              <a:t>cations.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ore </a:t>
            </a:r>
            <a:r>
              <a:rPr lang="en-US" altLang="en-US" sz="2200" dirty="0">
                <a:latin typeface="Calibri" panose="020F0502020204030204" pitchFamily="34" charset="0"/>
              </a:rPr>
              <a:t>of blood’s osmolarity than any other </a:t>
            </a:r>
            <a:r>
              <a:rPr lang="en-US" altLang="en-US" sz="2200" dirty="0" smtClean="0">
                <a:latin typeface="Calibri" panose="020F0502020204030204" pitchFamily="34" charset="0"/>
              </a:rPr>
              <a:t>solute.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Formed Elements (cells) of Blood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Erythrocytes</a:t>
            </a:r>
            <a:r>
              <a:rPr lang="en-US" altLang="en-US" sz="2200" dirty="0" smtClean="0">
                <a:latin typeface="Calibri" panose="020F0502020204030204" pitchFamily="34" charset="0"/>
              </a:rPr>
              <a:t> (red blood cells, RBCs)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Leukocytes</a:t>
            </a:r>
            <a:r>
              <a:rPr lang="en-US" altLang="en-US" sz="2200" dirty="0" smtClean="0">
                <a:latin typeface="Calibri" panose="020F0502020204030204" pitchFamily="34" charset="0"/>
              </a:rPr>
              <a:t> (white blood cells, WBCs)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Granular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leukocytes</a:t>
            </a:r>
          </a:p>
          <a:p>
            <a:pPr marL="1005840" lvl="2" indent="-457200" eaLnBrk="1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Neutrophils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1005840" lvl="2" indent="-457200" eaLnBrk="1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dirty="0">
                <a:latin typeface="Calibri" panose="020F0502020204030204" pitchFamily="34" charset="0"/>
              </a:rPr>
              <a:t>E</a:t>
            </a:r>
            <a:r>
              <a:rPr lang="en-US" altLang="en-US" sz="2200" dirty="0" smtClean="0">
                <a:latin typeface="Calibri" panose="020F0502020204030204" pitchFamily="34" charset="0"/>
              </a:rPr>
              <a:t>osinophils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1005840" lvl="2" indent="-457200" eaLnBrk="1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dirty="0">
                <a:latin typeface="Calibri" panose="020F0502020204030204" pitchFamily="34" charset="0"/>
              </a:rPr>
              <a:t>B</a:t>
            </a:r>
            <a:r>
              <a:rPr lang="en-US" altLang="en-US" sz="2200" dirty="0" smtClean="0">
                <a:latin typeface="Calibri" panose="020F0502020204030204" pitchFamily="34" charset="0"/>
              </a:rPr>
              <a:t>asophils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A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granular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leukocytes</a:t>
            </a:r>
          </a:p>
          <a:p>
            <a:pPr marL="1005840" lvl="2" indent="-457200" eaLnBrk="1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US" altLang="en-US" sz="2200" dirty="0" smtClean="0">
                <a:latin typeface="Calibri" panose="020F0502020204030204" pitchFamily="34" charset="0"/>
              </a:rPr>
              <a:t>Lymphocytes (T </a:t>
            </a:r>
            <a:r>
              <a:rPr lang="en-US" altLang="en-US" sz="2200" dirty="0">
                <a:latin typeface="Calibri" panose="020F0502020204030204" pitchFamily="34" charset="0"/>
              </a:rPr>
              <a:t>cells, B cells, </a:t>
            </a:r>
            <a:r>
              <a:rPr lang="en-US" altLang="en-US" sz="2200" dirty="0" smtClean="0">
                <a:latin typeface="Calibri" panose="020F0502020204030204" pitchFamily="34" charset="0"/>
              </a:rPr>
              <a:t>natural </a:t>
            </a:r>
            <a:r>
              <a:rPr lang="en-US" altLang="en-US" sz="2200" dirty="0">
                <a:latin typeface="Calibri" panose="020F0502020204030204" pitchFamily="34" charset="0"/>
              </a:rPr>
              <a:t>killer </a:t>
            </a:r>
            <a:r>
              <a:rPr lang="en-US" altLang="en-US" sz="2200" dirty="0" smtClean="0">
                <a:latin typeface="Calibri" panose="020F0502020204030204" pitchFamily="34" charset="0"/>
              </a:rPr>
              <a:t>cells)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1005840" lvl="2" indent="-457200" eaLnBrk="1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onocytes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Platelets</a:t>
            </a:r>
            <a:r>
              <a:rPr lang="en-US" altLang="en-US" sz="2200" dirty="0">
                <a:latin typeface="Calibri" panose="020F0502020204030204" pitchFamily="34" charset="0"/>
              </a:rPr>
              <a:t> (special cell fragments)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5708" y="1524001"/>
            <a:ext cx="5608093" cy="50170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2B82-E369-4B21-9239-EBD2DE130B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OPLINE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FF"/>
      </a:lt2>
      <a:accent1>
        <a:srgbClr val="00CC00"/>
      </a:accent1>
      <a:accent2>
        <a:srgbClr val="00CCCC"/>
      </a:accent2>
      <a:accent3>
        <a:srgbClr val="FFFFFF"/>
      </a:accent3>
      <a:accent4>
        <a:srgbClr val="000000"/>
      </a:accent4>
      <a:accent5>
        <a:srgbClr val="AAE2AA"/>
      </a:accent5>
      <a:accent6>
        <a:srgbClr val="00B9B9"/>
      </a:accent6>
      <a:hlink>
        <a:srgbClr val="FF9966"/>
      </a:hlink>
      <a:folHlink>
        <a:srgbClr val="000099"/>
      </a:folHlink>
    </a:clrScheme>
    <a:fontScheme name="TOPLI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OPLINE 1">
        <a:dk1>
          <a:srgbClr val="000000"/>
        </a:dk1>
        <a:lt1>
          <a:srgbClr val="FFFFFF"/>
        </a:lt1>
        <a:dk2>
          <a:srgbClr val="6600CC"/>
        </a:dk2>
        <a:lt2>
          <a:srgbClr val="FFFF00"/>
        </a:lt2>
        <a:accent1>
          <a:srgbClr val="FF3399"/>
        </a:accent1>
        <a:accent2>
          <a:srgbClr val="00CCCC"/>
        </a:accent2>
        <a:accent3>
          <a:srgbClr val="B8AAE2"/>
        </a:accent3>
        <a:accent4>
          <a:srgbClr val="DADADA"/>
        </a:accent4>
        <a:accent5>
          <a:srgbClr val="FFADCA"/>
        </a:accent5>
        <a:accent6>
          <a:srgbClr val="00B9B9"/>
        </a:accent6>
        <a:hlink>
          <a:srgbClr val="FF9966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LINE 2">
        <a:dk1>
          <a:srgbClr val="000000"/>
        </a:dk1>
        <a:lt1>
          <a:srgbClr val="FFFFFF"/>
        </a:lt1>
        <a:dk2>
          <a:srgbClr val="330099"/>
        </a:dk2>
        <a:lt2>
          <a:srgbClr val="CCCCFF"/>
        </a:lt2>
        <a:accent1>
          <a:srgbClr val="FF99FF"/>
        </a:accent1>
        <a:accent2>
          <a:srgbClr val="00FFCC"/>
        </a:accent2>
        <a:accent3>
          <a:srgbClr val="FFFFFF"/>
        </a:accent3>
        <a:accent4>
          <a:srgbClr val="000000"/>
        </a:accent4>
        <a:accent5>
          <a:srgbClr val="FFCAFF"/>
        </a:accent5>
        <a:accent6>
          <a:srgbClr val="00E7B9"/>
        </a:accent6>
        <a:hlink>
          <a:srgbClr val="99CCFF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LIN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OPLINE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FF"/>
      </a:lt2>
      <a:accent1>
        <a:srgbClr val="00CC00"/>
      </a:accent1>
      <a:accent2>
        <a:srgbClr val="00CCCC"/>
      </a:accent2>
      <a:accent3>
        <a:srgbClr val="FFFFFF"/>
      </a:accent3>
      <a:accent4>
        <a:srgbClr val="000000"/>
      </a:accent4>
      <a:accent5>
        <a:srgbClr val="AAE2AA"/>
      </a:accent5>
      <a:accent6>
        <a:srgbClr val="00B9B9"/>
      </a:accent6>
      <a:hlink>
        <a:srgbClr val="FF9966"/>
      </a:hlink>
      <a:folHlink>
        <a:srgbClr val="000099"/>
      </a:folHlink>
    </a:clrScheme>
    <a:fontScheme name="TOPLI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OPLINE 1">
        <a:dk1>
          <a:srgbClr val="000000"/>
        </a:dk1>
        <a:lt1>
          <a:srgbClr val="FFFFFF"/>
        </a:lt1>
        <a:dk2>
          <a:srgbClr val="6600CC"/>
        </a:dk2>
        <a:lt2>
          <a:srgbClr val="FFFF00"/>
        </a:lt2>
        <a:accent1>
          <a:srgbClr val="FF3399"/>
        </a:accent1>
        <a:accent2>
          <a:srgbClr val="00CCCC"/>
        </a:accent2>
        <a:accent3>
          <a:srgbClr val="B8AAE2"/>
        </a:accent3>
        <a:accent4>
          <a:srgbClr val="DADADA"/>
        </a:accent4>
        <a:accent5>
          <a:srgbClr val="FFADCA"/>
        </a:accent5>
        <a:accent6>
          <a:srgbClr val="00B9B9"/>
        </a:accent6>
        <a:hlink>
          <a:srgbClr val="FF9966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LINE 2">
        <a:dk1>
          <a:srgbClr val="000000"/>
        </a:dk1>
        <a:lt1>
          <a:srgbClr val="FFFFFF"/>
        </a:lt1>
        <a:dk2>
          <a:srgbClr val="330099"/>
        </a:dk2>
        <a:lt2>
          <a:srgbClr val="CCCCFF"/>
        </a:lt2>
        <a:accent1>
          <a:srgbClr val="FF99FF"/>
        </a:accent1>
        <a:accent2>
          <a:srgbClr val="00FFCC"/>
        </a:accent2>
        <a:accent3>
          <a:srgbClr val="FFFFFF"/>
        </a:accent3>
        <a:accent4>
          <a:srgbClr val="000000"/>
        </a:accent4>
        <a:accent5>
          <a:srgbClr val="FFCAFF"/>
        </a:accent5>
        <a:accent6>
          <a:srgbClr val="00E7B9"/>
        </a:accent6>
        <a:hlink>
          <a:srgbClr val="99CCFF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LIN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7605</TotalTime>
  <Words>3447</Words>
  <Application>Microsoft Office PowerPoint</Application>
  <PresentationFormat>Widescreen</PresentationFormat>
  <Paragraphs>627</Paragraphs>
  <Slides>69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Calibri</vt:lpstr>
      <vt:lpstr>Calibri Light</vt:lpstr>
      <vt:lpstr>Symbol</vt:lpstr>
      <vt:lpstr>Times New Roman</vt:lpstr>
      <vt:lpstr>Trebuchet MS</vt:lpstr>
      <vt:lpstr>Wingdings</vt:lpstr>
      <vt:lpstr>Wingdings 2</vt:lpstr>
      <vt:lpstr>HDOfficeLightV0</vt:lpstr>
      <vt:lpstr>Clarity</vt:lpstr>
      <vt:lpstr>TOPLINE</vt:lpstr>
      <vt:lpstr>1_TOPLINE</vt:lpstr>
      <vt:lpstr>BI 232 Laboratory  Circulatory System: Blood</vt:lpstr>
      <vt:lpstr>Functions of the Circulatory System</vt:lpstr>
      <vt:lpstr>Functions of the Circulatory System</vt:lpstr>
      <vt:lpstr>General Properties of Blood</vt:lpstr>
      <vt:lpstr>Components of Blood: Blood is highly specialized connective tissue.</vt:lpstr>
      <vt:lpstr>Plasma and Plasma Proteins</vt:lpstr>
      <vt:lpstr>Plasma and Plasma Proteins</vt:lpstr>
      <vt:lpstr>Nonprotein Components of Plasma</vt:lpstr>
      <vt:lpstr>Formed Elements (cells) of Blood</vt:lpstr>
      <vt:lpstr>Cells of the Blood</vt:lpstr>
      <vt:lpstr>Hemopoiesis: Formation of Blood’s Cellular Components</vt:lpstr>
      <vt:lpstr>       Erythrocyte (RBC)</vt:lpstr>
      <vt:lpstr>Hemoglobin Structure</vt:lpstr>
      <vt:lpstr>       Erythrocyte (RBC)</vt:lpstr>
      <vt:lpstr>Erythrocytes and Hemoglobin</vt:lpstr>
      <vt:lpstr>Hemoglobin Concentrations</vt:lpstr>
      <vt:lpstr>PowerPoint Presentation</vt:lpstr>
      <vt:lpstr>Iron Deficient RBC</vt:lpstr>
      <vt:lpstr>Sickle Cell Anemia</vt:lpstr>
      <vt:lpstr>Reticulocyte is an Immature Red Blood Cell</vt:lpstr>
      <vt:lpstr>PowerPoint Presentation</vt:lpstr>
      <vt:lpstr>PowerPoint Presentation</vt:lpstr>
      <vt:lpstr>PowerPoint Presentation</vt:lpstr>
      <vt:lpstr>Leukocytes</vt:lpstr>
      <vt:lpstr>Leukocyte Groups</vt:lpstr>
      <vt:lpstr>Leukocyte Types</vt:lpstr>
      <vt:lpstr>Neutrophils</vt:lpstr>
      <vt:lpstr>Eosinophils</vt:lpstr>
      <vt:lpstr>Basophils</vt:lpstr>
      <vt:lpstr>Lymphocytes</vt:lpstr>
      <vt:lpstr>Lymphocyte Functions</vt:lpstr>
      <vt:lpstr>B-Cells and T-Cells</vt:lpstr>
      <vt:lpstr>Monocyte</vt:lpstr>
      <vt:lpstr>Preponderance of White Blood Cells (WBC)</vt:lpstr>
      <vt:lpstr>Leukopenia and Leukemia</vt:lpstr>
      <vt:lpstr>PowerPoint Presentation</vt:lpstr>
      <vt:lpstr>Platelets Mediate Blood Clotting</vt:lpstr>
      <vt:lpstr>Thrombopoiesis: Platelet Production</vt:lpstr>
      <vt:lpstr>Megakaryocyte</vt:lpstr>
      <vt:lpstr>Clinical Correlation:  Normal Lab Values for Complete Blood Count (CBC)</vt:lpstr>
      <vt:lpstr>Activities</vt:lpstr>
      <vt:lpstr>Antigen/Antibody &amp; Blood Type</vt:lpstr>
      <vt:lpstr>ABO Blood Types</vt:lpstr>
      <vt:lpstr>PowerPoint Presentation</vt:lpstr>
      <vt:lpstr>Type A</vt:lpstr>
      <vt:lpstr>Type B</vt:lpstr>
      <vt:lpstr>   Type AB</vt:lpstr>
      <vt:lpstr>Type O</vt:lpstr>
      <vt:lpstr>Rh Blood Groups – Rh Antigen</vt:lpstr>
      <vt:lpstr> Rh¯ Mother with Rh⁺ Babies  </vt:lpstr>
      <vt:lpstr>Erythroblastosis Fetalis</vt:lpstr>
      <vt:lpstr>Blood Transfusions and Cross-Reactions</vt:lpstr>
      <vt:lpstr>Blood Transfusions: Universal Donor and Recipient</vt:lpstr>
      <vt:lpstr>Activities</vt:lpstr>
      <vt:lpstr>Genetics of ABO Blood Types</vt:lpstr>
      <vt:lpstr>Coagulation and Coagulation Time</vt:lpstr>
      <vt:lpstr>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Gather All Materials FIRST!</vt:lpstr>
      <vt:lpstr>Wright’s Stain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694</cp:revision>
  <dcterms:created xsi:type="dcterms:W3CDTF">2015-10-26T14:33:33Z</dcterms:created>
  <dcterms:modified xsi:type="dcterms:W3CDTF">2018-11-09T04:29:03Z</dcterms:modified>
</cp:coreProperties>
</file>