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</p:sldMasterIdLst>
  <p:notesMasterIdLst>
    <p:notesMasterId r:id="rId49"/>
  </p:notesMasterIdLst>
  <p:sldIdLst>
    <p:sldId id="598" r:id="rId3"/>
    <p:sldId id="548" r:id="rId4"/>
    <p:sldId id="549" r:id="rId5"/>
    <p:sldId id="550" r:id="rId6"/>
    <p:sldId id="551" r:id="rId7"/>
    <p:sldId id="552" r:id="rId8"/>
    <p:sldId id="553" r:id="rId9"/>
    <p:sldId id="554" r:id="rId10"/>
    <p:sldId id="555" r:id="rId11"/>
    <p:sldId id="556" r:id="rId12"/>
    <p:sldId id="557" r:id="rId13"/>
    <p:sldId id="558" r:id="rId14"/>
    <p:sldId id="559" r:id="rId15"/>
    <p:sldId id="560" r:id="rId16"/>
    <p:sldId id="561" r:id="rId17"/>
    <p:sldId id="562" r:id="rId18"/>
    <p:sldId id="563" r:id="rId19"/>
    <p:sldId id="645" r:id="rId20"/>
    <p:sldId id="644" r:id="rId21"/>
    <p:sldId id="599" r:id="rId22"/>
    <p:sldId id="565" r:id="rId23"/>
    <p:sldId id="566" r:id="rId24"/>
    <p:sldId id="618" r:id="rId25"/>
    <p:sldId id="630" r:id="rId26"/>
    <p:sldId id="631" r:id="rId27"/>
    <p:sldId id="642" r:id="rId28"/>
    <p:sldId id="613" r:id="rId29"/>
    <p:sldId id="646" r:id="rId30"/>
    <p:sldId id="614" r:id="rId31"/>
    <p:sldId id="620" r:id="rId32"/>
    <p:sldId id="647" r:id="rId33"/>
    <p:sldId id="632" r:id="rId34"/>
    <p:sldId id="633" r:id="rId35"/>
    <p:sldId id="639" r:id="rId36"/>
    <p:sldId id="641" r:id="rId37"/>
    <p:sldId id="637" r:id="rId38"/>
    <p:sldId id="568" r:id="rId39"/>
    <p:sldId id="569" r:id="rId40"/>
    <p:sldId id="619" r:id="rId41"/>
    <p:sldId id="634" r:id="rId42"/>
    <p:sldId id="648" r:id="rId43"/>
    <p:sldId id="636" r:id="rId44"/>
    <p:sldId id="635" r:id="rId45"/>
    <p:sldId id="626" r:id="rId46"/>
    <p:sldId id="643" r:id="rId47"/>
    <p:sldId id="41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A00"/>
    <a:srgbClr val="004DE6"/>
    <a:srgbClr val="FFFF00"/>
    <a:srgbClr val="FF6600"/>
    <a:srgbClr val="070709"/>
    <a:srgbClr val="9966FF"/>
    <a:srgbClr val="FF3399"/>
    <a:srgbClr val="4D76C7"/>
    <a:srgbClr val="7091D2"/>
    <a:srgbClr val="93A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58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0BE0-69DE-4BB6-B6CE-C6E1782C72EB}" type="datetimeFigureOut">
              <a:rPr lang="en-US" smtClean="0"/>
              <a:pPr/>
              <a:t>10/19/2017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2D84F-4B63-43E6-8429-568F05939B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Retrieved from http://www.gardenbuildingsdirect.co.uk/blog/wp-content/uploads/5-Senses-380x246.jpg,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3A81F-BD4E-4F1A-A727-BC0592FEFCC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93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</a:t>
            </a:r>
            <a:r>
              <a:rPr lang="en-US" baseline="0" dirty="0" smtClean="0"/>
              <a:t> http://www.austincc.edu/apreview/NursingPics/PNSafferentpt2Pics/Picture32.jpg,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27505-5F1B-492C-A983-7743238BD75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90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form https://userscontent2.emaze.com/images/18709275-5ca2-4422-971e-db70126568e8/bd38ddc5-d305-472e-a790-3aaa574511b2.png,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27505-5F1B-492C-A983-7743238BD75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93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http://image.slidesharecdn.com/ch18lecturepresentation-140918213614-phpapp02/95/ch-18lecturepresentation-20-638.jpg?cb=1411076301,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27505-5F1B-492C-A983-7743238BD75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79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http://www.siumed.edu/~dking2/erg/images/GI054b.jpg,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27505-5F1B-492C-A983-7743238BD75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88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http://www.jsonger.net/wp-content/uploads/2010/11/hearingbalance.jpg,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84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http://graphics8.nytimes.com/images/2007/08/01/health/adam/1092.jpg,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515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Tortora Principles of A&amp;P</a:t>
            </a:r>
            <a:r>
              <a:rPr lang="en-US" baseline="0" dirty="0" smtClean="0"/>
              <a:t> </a:t>
            </a:r>
            <a:r>
              <a:rPr lang="en-US" dirty="0" smtClean="0"/>
              <a:t>13e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82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42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https://s3.amazonaws.com/thumbnails.illustrationsource.com/huge.101.506854.JPG,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8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http://www.brainfacts.org/~/media/Brainfacts/Article%20Multimedia/Sensing%20Thinking%20and%20Behaving/Senses%20and%20Perception/Taste/TasteSmell.ashx,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27505-5F1B-492C-A983-7743238BD75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1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https://s3.amazonaws.com/thumbnails.illustrationsource.com/huge.101.506854.JPG,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28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http://images.slideplayer.com/14/4301471/slides/slide_12.jpg,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447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http://fitlifefusion.com/wp-content/uploads/2015/05/vestibular.jpeg,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881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93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Tortora Principles of A&amp;P 13e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23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52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http://reflectionsyoga.com/wp-content/uploads/2015/02/balancing-act-elephant.jpg,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6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18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http://scienceblogs.com/chaoticutopia/wp-content/blogs.dir/393/files/2012/04/i-7397979794ecb6b40e8882d34c930bf0-cochlea.jpg,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31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3A5ADAC-93DC-4FB1-8BD2-F32FC449AB1F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864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http://www.whatayear.org/images/12_13_Smell_Receptor.jpg,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27505-5F1B-492C-A983-7743238BD75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82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752ECAE-4719-4406-BD11-4A5E453C32BD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40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Tortora Principles of A&amp;P</a:t>
            </a:r>
            <a:r>
              <a:rPr lang="en-US" baseline="0" dirty="0" smtClean="0"/>
              <a:t> </a:t>
            </a:r>
            <a:r>
              <a:rPr lang="en-US" dirty="0" smtClean="0"/>
              <a:t>13e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143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4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95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Tortora Principles of A&amp;P 13e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82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Patton A&amp;P 8e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605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http://www.siumed.edu/~dking2/ssb/images/EE001b.jpg,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630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F29D7-71D0-4BFD-A9C1-BB682C8A62B3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27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972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http://www.leffingwell.com/olf2.gif, 2016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38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77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3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91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http://wahoo.nsm.umass.edu/histology/sites/wahoo.nsm.umass.edu.histology/files/imagecache/full/tongueedit.jpg,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D86D3-01AE-475E-9FD5-3DD8D228E07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03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DF456-F4C2-4443-9682-C2AAAFB8AA07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ED671-CE4F-4337-9B09-A63F20147119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17100-5796-4744-8F27-E213D17B815D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9133-DA76-4FBD-8694-34E84A41089C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C531-EA0D-4BAA-9588-C251CBDD1D84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CFA73-05FF-4EFE-98BD-4A3834A34330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E0734-9F91-4A8B-BB80-6BF326C21AC7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CD56-E360-4353-AF18-E04FF2E7D261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58B0-1AD9-4828-9ED5-EFA49B9B2990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2EFA3-BB04-45BF-B166-98DC0C716CCA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86D13-CD9F-4C3F-95C8-142A6A6AC1BE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F360-01E2-4504-9683-DAE659440148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32985-594C-4625-908D-BB7D88F18339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C3ECF-E57C-4B89-ADC0-BBA9141657D6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E7CC8-3A3F-444C-90C6-D3B5E84869F0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FAFF-3760-418C-8F64-3E1AFA5DE206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A6AF8-1066-469F-8C87-A76F9985995E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31E9-43F5-4EAD-850B-2BA47EC0AA8D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71BE1-D6D5-4709-8A40-A0F4A01080E6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5362-CB09-443A-9AF8-A687B099A9DA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7482-81D2-4E09-B44A-3255701C9D91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C8A8-118B-428D-BD5F-0C76A758B22E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16FDA86-F38D-430E-A09F-DE1A2BD8A6FB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50EF5DA-9877-4EA0-9547-25A4A91ED35B}" type="datetime1">
              <a:rPr lang="en-US" smtClean="0"/>
              <a:t>10/19/2017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>
          <a:xfrm>
            <a:off x="68238" y="1915979"/>
            <a:ext cx="3603009" cy="28796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>
                <a:latin typeface="Calibri Light" panose="020F0302020204030204" pitchFamily="34" charset="0"/>
              </a:rPr>
              <a:t>BI 232 Laboratory </a:t>
            </a:r>
            <a:r>
              <a:rPr lang="en-US" sz="4400" dirty="0" smtClean="0">
                <a:latin typeface="Calibri Light" panose="020F0302020204030204" pitchFamily="34" charset="0"/>
              </a:rPr>
              <a:t/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Special Senses:</a:t>
            </a:r>
            <a:r>
              <a:rPr lang="en-US" sz="4400" dirty="0">
                <a:latin typeface="Calibri Light" panose="020F0302020204030204" pitchFamily="34" charset="0"/>
              </a:rPr>
              <a:t/>
            </a:r>
            <a:br>
              <a:rPr lang="en-US" sz="4400" dirty="0">
                <a:latin typeface="Calibri Light" panose="020F0302020204030204" pitchFamily="34" charset="0"/>
              </a:rPr>
            </a:br>
            <a:r>
              <a:rPr lang="en-US" sz="3600" dirty="0" smtClean="0">
                <a:latin typeface="Calibri Light" panose="020F0302020204030204" pitchFamily="34" charset="0"/>
              </a:rPr>
              <a:t>Olfaction-Gustation</a:t>
            </a:r>
            <a:br>
              <a:rPr lang="en-US" sz="3600" dirty="0" smtClean="0">
                <a:latin typeface="Calibri Light" panose="020F0302020204030204" pitchFamily="34" charset="0"/>
              </a:rPr>
            </a:br>
            <a:r>
              <a:rPr lang="en-US" sz="3600" dirty="0" smtClean="0">
                <a:latin typeface="Calibri Light" panose="020F0302020204030204" pitchFamily="34" charset="0"/>
              </a:rPr>
              <a:t>and</a:t>
            </a:r>
            <a:br>
              <a:rPr lang="en-US" sz="3600" dirty="0" smtClean="0">
                <a:latin typeface="Calibri Light" panose="020F0302020204030204" pitchFamily="34" charset="0"/>
              </a:rPr>
            </a:br>
            <a:r>
              <a:rPr lang="en-US" sz="3600" dirty="0" smtClean="0">
                <a:latin typeface="Calibri Light" panose="020F0302020204030204" pitchFamily="34" charset="0"/>
              </a:rPr>
              <a:t>Hearing-Equilibrium</a:t>
            </a:r>
            <a:r>
              <a:rPr lang="en-US" sz="4400" dirty="0" smtClean="0">
                <a:latin typeface="Calibri Light" panose="020F0302020204030204" pitchFamily="34" charset="0"/>
              </a:rPr>
              <a:t/>
            </a:r>
            <a:br>
              <a:rPr lang="en-US" sz="4400" dirty="0" smtClean="0">
                <a:latin typeface="Calibri Light" panose="020F0302020204030204" pitchFamily="34" charset="0"/>
              </a:rPr>
            </a:br>
            <a:r>
              <a:rPr lang="en-US" sz="2800" dirty="0" smtClean="0">
                <a:latin typeface="Calibri Light" panose="020F0302020204030204" pitchFamily="34" charset="0"/>
              </a:rPr>
              <a:t>	</a:t>
            </a:r>
            <a:r>
              <a:rPr lang="en-US" sz="4400" dirty="0" smtClean="0">
                <a:latin typeface="Calibri Light" panose="020F0302020204030204" pitchFamily="34" charset="0"/>
              </a:rPr>
              <a:t/>
            </a:r>
            <a:br>
              <a:rPr lang="en-US" sz="4400" dirty="0" smtClean="0">
                <a:latin typeface="Calibri Light" panose="020F0302020204030204" pitchFamily="34" charset="0"/>
              </a:rPr>
            </a:b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602" y="1301825"/>
            <a:ext cx="5323596" cy="45583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901151" y="1492897"/>
            <a:ext cx="1713281" cy="223823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136461" y="3548419"/>
            <a:ext cx="1710994" cy="2115402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677225" y="1544469"/>
            <a:ext cx="1710994" cy="2115402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2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72" y="269588"/>
            <a:ext cx="6531681" cy="132556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Histology of a Taste Bud: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Contain Spindle-Shaped Cells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http://www.austincc.edu/apreview/NursingPics/PNSafferentpt2Pics/Picture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572" y="3881561"/>
            <a:ext cx="3715603" cy="28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0571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2" t="15022" r="16246" b="11247"/>
          <a:stretch>
            <a:fillRect/>
          </a:stretch>
        </p:blipFill>
        <p:spPr bwMode="auto">
          <a:xfrm>
            <a:off x="7638197" y="409189"/>
            <a:ext cx="3540354" cy="333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413839" y="1803622"/>
            <a:ext cx="859809" cy="789454"/>
          </a:xfrm>
          <a:prstGeom prst="ellipse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1399" y="1830519"/>
            <a:ext cx="72424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Gustatory cells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Contain </a:t>
            </a:r>
            <a:r>
              <a:rPr lang="en-US" altLang="en-US" sz="2200" dirty="0">
                <a:latin typeface="Calibri" panose="020F0502020204030204" pitchFamily="34" charset="0"/>
              </a:rPr>
              <a:t>taste </a:t>
            </a:r>
            <a:r>
              <a:rPr lang="en-US" altLang="en-US" sz="2200" dirty="0" smtClean="0">
                <a:latin typeface="Calibri" panose="020F0502020204030204" pitchFamily="34" charset="0"/>
              </a:rPr>
              <a:t>receptors.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Epithelial cell in a taste bud that activates sensory fibers CN: VII, IX, or X.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Extend microvilli into the surrounding fluids through a taste pore.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Basal cells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Produce daughter cells that mature in stages.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Taste pore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M</a:t>
            </a:r>
            <a:r>
              <a:rPr lang="en-US" sz="2200" dirty="0" smtClean="0">
                <a:latin typeface="Calibri" panose="020F0502020204030204" pitchFamily="34" charset="0"/>
              </a:rPr>
              <a:t>inute opening of taste bud where gustatory hairs of gustatory cells project.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Calibri" panose="020F0502020204030204" pitchFamily="34" charset="0"/>
              </a:rPr>
              <a:t>Support cells</a:t>
            </a:r>
          </a:p>
          <a:p>
            <a:pPr marL="800100" lvl="1" indent="-342900"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S</a:t>
            </a:r>
            <a:r>
              <a:rPr lang="en-US" sz="2200" dirty="0" smtClean="0">
                <a:latin typeface="Calibri" panose="020F0502020204030204" pitchFamily="34" charset="0"/>
              </a:rPr>
              <a:t>imilar </a:t>
            </a:r>
            <a:r>
              <a:rPr lang="en-US" sz="2200" dirty="0">
                <a:latin typeface="Calibri" panose="020F0502020204030204" pitchFamily="34" charset="0"/>
              </a:rPr>
              <a:t>in appearance to taste </a:t>
            </a:r>
            <a:r>
              <a:rPr lang="en-US" sz="2200" dirty="0" smtClean="0">
                <a:latin typeface="Calibri" panose="020F0502020204030204" pitchFamily="34" charset="0"/>
              </a:rPr>
              <a:t>, but </a:t>
            </a:r>
            <a:r>
              <a:rPr lang="en-US" sz="2200" dirty="0">
                <a:latin typeface="Calibri" panose="020F0502020204030204" pitchFamily="34" charset="0"/>
              </a:rPr>
              <a:t>lack sensory microvilli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1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2025558" y="3408769"/>
            <a:ext cx="8742528" cy="329228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To be tasted, molecules must dissolve in </a:t>
            </a:r>
            <a:r>
              <a:rPr lang="en-US" altLang="en-US" sz="2200" dirty="0" smtClean="0">
                <a:latin typeface="Calibri" panose="020F0502020204030204" pitchFamily="34" charset="0"/>
              </a:rPr>
              <a:t>saliva.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200" b="1" u="sng" dirty="0">
                <a:latin typeface="Calibri" panose="020F0502020204030204" pitchFamily="34" charset="0"/>
              </a:rPr>
              <a:t>5 primary sensations</a:t>
            </a:r>
            <a:r>
              <a:rPr lang="en-US" altLang="en-US" sz="2200" b="1" dirty="0">
                <a:latin typeface="Calibri" panose="020F0502020204030204" pitchFamily="34" charset="0"/>
              </a:rPr>
              <a:t>: salty, sweet, sour, bitter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>
                <a:latin typeface="Calibri" panose="020F0502020204030204" pitchFamily="34" charset="0"/>
              </a:rPr>
              <a:t>umami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(savory).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Influenced </a:t>
            </a:r>
            <a:r>
              <a:rPr lang="en-US" altLang="en-US" sz="2200" dirty="0">
                <a:latin typeface="Calibri" panose="020F0502020204030204" pitchFamily="34" charset="0"/>
              </a:rPr>
              <a:t>by food texture, aroma, temperature,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appearance.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>
                <a:latin typeface="Calibri" panose="020F0502020204030204" pitchFamily="34" charset="0"/>
              </a:rPr>
              <a:t>Analytical </a:t>
            </a:r>
            <a:r>
              <a:rPr lang="en-US" altLang="en-US" sz="2200" u="sng" dirty="0">
                <a:latin typeface="Calibri" panose="020F0502020204030204" pitchFamily="34" charset="0"/>
              </a:rPr>
              <a:t>sense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Sweet tastes </a:t>
            </a:r>
            <a:r>
              <a:rPr lang="en-US" altLang="en-US" sz="2200" dirty="0">
                <a:latin typeface="Calibri" panose="020F0502020204030204" pitchFamily="34" charset="0"/>
              </a:rPr>
              <a:t>concentrated on </a:t>
            </a:r>
            <a:r>
              <a:rPr lang="en-US" altLang="en-US" sz="2200" b="1" dirty="0">
                <a:latin typeface="Calibri" panose="020F0502020204030204" pitchFamily="34" charset="0"/>
              </a:rPr>
              <a:t>tip </a:t>
            </a:r>
            <a:r>
              <a:rPr lang="en-US" altLang="en-US" sz="2200" i="1" dirty="0">
                <a:latin typeface="Calibri" panose="020F0502020204030204" pitchFamily="34" charset="0"/>
              </a:rPr>
              <a:t>of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tongue.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Salty and </a:t>
            </a:r>
            <a:r>
              <a:rPr lang="en-US" altLang="en-US" sz="2200" b="1" dirty="0">
                <a:latin typeface="Calibri" panose="020F0502020204030204" pitchFamily="34" charset="0"/>
              </a:rPr>
              <a:t>sour on lateral margins </a:t>
            </a:r>
            <a:r>
              <a:rPr lang="en-US" altLang="en-US" sz="2200" i="1" dirty="0">
                <a:latin typeface="Calibri" panose="020F0502020204030204" pitchFamily="34" charset="0"/>
              </a:rPr>
              <a:t>of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tongue</a:t>
            </a:r>
          </a:p>
          <a:p>
            <a:pPr lvl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Bitter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at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posterior aspect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of tongue.</a:t>
            </a:r>
            <a:endParaRPr lang="en-US" altLang="en-US" sz="2200" i="1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  <a:buFont typeface="Calibri" panose="020F0502020204030204" pitchFamily="34" charset="0"/>
              <a:buChar char="−"/>
            </a:pPr>
            <a:r>
              <a:rPr lang="en-US" altLang="en-US" sz="2200" i="1" u="sng" dirty="0">
                <a:latin typeface="Calibri" panose="020F0502020204030204" pitchFamily="34" charset="0"/>
              </a:rPr>
              <a:t>A</a:t>
            </a:r>
            <a:r>
              <a:rPr lang="en-US" altLang="en-US" sz="2200" i="1" u="sng" dirty="0" smtClean="0">
                <a:latin typeface="Calibri" panose="020F0502020204030204" pitchFamily="34" charset="0"/>
              </a:rPr>
              <a:t>ll </a:t>
            </a:r>
            <a:r>
              <a:rPr lang="en-US" altLang="en-US" sz="2200" i="1" u="sng" dirty="0">
                <a:latin typeface="Calibri" panose="020F0502020204030204" pitchFamily="34" charset="0"/>
              </a:rPr>
              <a:t>tastes can be detected throughout the tongue </a:t>
            </a:r>
            <a:r>
              <a:rPr lang="en-US" altLang="en-US" sz="2200" i="1" u="sng" dirty="0" smtClean="0">
                <a:latin typeface="Calibri" panose="020F0502020204030204" pitchFamily="34" charset="0"/>
              </a:rPr>
              <a:t>surface.</a:t>
            </a:r>
            <a:endParaRPr lang="en-US" altLang="en-US" sz="2200" i="1" u="sng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11</a:t>
            </a:fld>
            <a:endParaRPr lang="en-US" dirty="0"/>
          </a:p>
        </p:txBody>
      </p:sp>
      <p:pic>
        <p:nvPicPr>
          <p:cNvPr id="2050" name="Picture 2" descr="https://userscontent2.emaze.com/images/18709275-5ca2-4422-971e-db70126568e8/bd38ddc5-d305-472e-a790-3aaa574511b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9" y="404436"/>
            <a:ext cx="4135271" cy="29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Physiology of Taste</a:t>
            </a:r>
          </a:p>
        </p:txBody>
      </p:sp>
    </p:spTree>
    <p:extLst>
      <p:ext uri="{BB962C8B-B14F-4D97-AF65-F5344CB8AC3E}">
        <p14:creationId xmlns:p14="http://schemas.microsoft.com/office/powerpoint/2010/main" val="27377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ch18lecturepresentation-140918213614-phpapp02/95/ch-18lecturepresentation-20-638.jpg?cb=14110763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447" y="1143191"/>
            <a:ext cx="5419288" cy="521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latin typeface="Calibri Light" panose="020F0302020204030204" pitchFamily="34" charset="0"/>
              </a:rPr>
              <a:t>Projection Pathways for Taste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53888" y="1716441"/>
            <a:ext cx="7518779" cy="48958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Innervation of the taste </a:t>
            </a:r>
            <a:r>
              <a:rPr lang="en-US" altLang="en-US" sz="2200" dirty="0" smtClean="0">
                <a:latin typeface="Calibri" panose="020F0502020204030204" pitchFamily="34" charset="0"/>
              </a:rPr>
              <a:t>buds.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F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acial </a:t>
            </a:r>
            <a:r>
              <a:rPr lang="en-US" altLang="en-US" sz="2200" b="1" dirty="0">
                <a:latin typeface="Calibri" panose="020F0502020204030204" pitchFamily="34" charset="0"/>
              </a:rPr>
              <a:t>nerve </a:t>
            </a:r>
            <a:r>
              <a:rPr lang="en-US" altLang="en-US" sz="2200" dirty="0">
                <a:latin typeface="Calibri" panose="020F0502020204030204" pitchFamily="34" charset="0"/>
              </a:rPr>
              <a:t>(VII) for the anterior </a:t>
            </a:r>
            <a:r>
              <a:rPr lang="en-US" altLang="en-US" sz="2200" dirty="0" smtClean="0">
                <a:latin typeface="Calibri" panose="020F0502020204030204" pitchFamily="34" charset="0"/>
              </a:rPr>
              <a:t>2/3</a:t>
            </a:r>
            <a:r>
              <a:rPr lang="en-US" altLang="en-US" sz="2200" baseline="30000" dirty="0" smtClean="0">
                <a:latin typeface="Calibri" panose="020F0502020204030204" pitchFamily="34" charset="0"/>
              </a:rPr>
              <a:t>rd</a:t>
            </a:r>
            <a:r>
              <a:rPr lang="en-US" altLang="en-US" sz="2200" dirty="0" smtClean="0">
                <a:latin typeface="Calibri" panose="020F0502020204030204" pitchFamily="34" charset="0"/>
              </a:rPr>
              <a:t>  of tongue.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G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lossopharyngeal </a:t>
            </a:r>
            <a:r>
              <a:rPr lang="en-US" altLang="en-US" sz="2200" b="1" dirty="0">
                <a:latin typeface="Calibri" panose="020F0502020204030204" pitchFamily="34" charset="0"/>
              </a:rPr>
              <a:t>nerve </a:t>
            </a:r>
            <a:r>
              <a:rPr lang="en-US" altLang="en-US" sz="2200" dirty="0">
                <a:latin typeface="Calibri" panose="020F0502020204030204" pitchFamily="34" charset="0"/>
              </a:rPr>
              <a:t>(IX) for the posterior </a:t>
            </a:r>
            <a:r>
              <a:rPr lang="en-US" altLang="en-US" sz="2200" dirty="0" smtClean="0">
                <a:latin typeface="Calibri" panose="020F0502020204030204" pitchFamily="34" charset="0"/>
              </a:rPr>
              <a:t>1/3</a:t>
            </a:r>
            <a:r>
              <a:rPr lang="en-US" altLang="en-US" sz="2200" baseline="30000" dirty="0" smtClean="0">
                <a:latin typeface="Calibri" panose="020F0502020204030204" pitchFamily="34" charset="0"/>
              </a:rPr>
              <a:t>rd</a:t>
            </a:r>
            <a:r>
              <a:rPr lang="en-US" altLang="en-US" sz="2200" dirty="0" smtClean="0">
                <a:latin typeface="Calibri" panose="020F0502020204030204" pitchFamily="34" charset="0"/>
              </a:rPr>
              <a:t> 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b="1" dirty="0">
                <a:latin typeface="Calibri" panose="020F0502020204030204" pitchFamily="34" charset="0"/>
              </a:rPr>
              <a:t>V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agus </a:t>
            </a:r>
            <a:r>
              <a:rPr lang="en-US" altLang="en-US" sz="2200" b="1" dirty="0">
                <a:latin typeface="Calibri" panose="020F0502020204030204" pitchFamily="34" charset="0"/>
              </a:rPr>
              <a:t>nerve (X) </a:t>
            </a:r>
            <a:r>
              <a:rPr lang="en-US" altLang="en-US" sz="2200" dirty="0">
                <a:latin typeface="Calibri" panose="020F0502020204030204" pitchFamily="34" charset="0"/>
              </a:rPr>
              <a:t>for palate, pharynx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epiglottis.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All fibers project to solitary nucleus in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medulla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Cells project to </a:t>
            </a:r>
            <a:r>
              <a:rPr lang="en-US" altLang="en-US" sz="2200" b="1" dirty="0">
                <a:latin typeface="Calibri" panose="020F0502020204030204" pitchFamily="34" charset="0"/>
              </a:rPr>
              <a:t>hypothalamus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and amygdala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A</a:t>
            </a:r>
            <a:r>
              <a:rPr lang="en-US" altLang="en-US" sz="2200" dirty="0" smtClean="0">
                <a:latin typeface="Calibri" panose="020F0502020204030204" pitchFamily="34" charset="0"/>
              </a:rPr>
              <a:t>ctivate </a:t>
            </a:r>
            <a:r>
              <a:rPr lang="en-US" altLang="en-US" sz="2200" dirty="0">
                <a:latin typeface="Calibri" panose="020F0502020204030204" pitchFamily="34" charset="0"/>
              </a:rPr>
              <a:t>autonomic reflexes such as salivation, gagging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vomiting.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Cells project to </a:t>
            </a:r>
            <a:r>
              <a:rPr lang="en-US" altLang="en-US" sz="2200" b="1" dirty="0">
                <a:latin typeface="Calibri" panose="020F0502020204030204" pitchFamily="34" charset="0"/>
              </a:rPr>
              <a:t>thalamus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>
                <a:latin typeface="Calibri" panose="020F0502020204030204" pitchFamily="34" charset="0"/>
              </a:rPr>
              <a:t>then postcentral gyrus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of cerebrum.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i="1" dirty="0">
                <a:latin typeface="Calibri" panose="020F0502020204030204" pitchFamily="34" charset="0"/>
              </a:rPr>
              <a:t>C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onscious </a:t>
            </a:r>
            <a:r>
              <a:rPr lang="en-US" altLang="en-US" sz="2200" i="1" dirty="0">
                <a:latin typeface="Calibri" panose="020F0502020204030204" pitchFamily="34" charset="0"/>
              </a:rPr>
              <a:t>sense of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taste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Cells project to </a:t>
            </a:r>
            <a:r>
              <a:rPr lang="en-US" altLang="en-US" sz="2200" b="1" dirty="0">
                <a:latin typeface="Calibri" panose="020F0502020204030204" pitchFamily="34" charset="0"/>
              </a:rPr>
              <a:t>association area and frontal lobe for identification of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taste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Activities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5370" y="1825625"/>
            <a:ext cx="5181600" cy="38927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</a:rPr>
              <a:t>Perform the following activities: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Histology of a taste bud.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Olfactory stimulation and taste.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Olfactory adaptation.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Stimulating taste buds.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Plotting taste bud distribution.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4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Sense of Hearing and Equilibrium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9812" y="1600200"/>
            <a:ext cx="803237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lassconnection.s3.amazonaws.com/581/flashcards/2035581/jpg/ear-anatomy-14027D116A923B1EF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138" y="1017572"/>
            <a:ext cx="5112861" cy="493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External/Outer Ear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66654" y="1383088"/>
            <a:ext cx="7142328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Function – collect sounds.</a:t>
            </a:r>
          </a:p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Structures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solidFill>
                  <a:srgbClr val="004DE6"/>
                </a:solidFill>
                <a:latin typeface="Calibri" panose="020F0502020204030204" pitchFamily="34" charset="0"/>
              </a:rPr>
              <a:t>Auricle or pinna</a:t>
            </a:r>
          </a:p>
          <a:p>
            <a:pPr lvl="2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Elastic cartilage covered with skin.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External acoustic canal </a:t>
            </a:r>
            <a:r>
              <a:rPr lang="en-US" altLang="en-US" sz="2200" dirty="0" smtClean="0">
                <a:latin typeface="Calibri" panose="020F0502020204030204" pitchFamily="34" charset="0"/>
              </a:rPr>
              <a:t>(external auditory canal)</a:t>
            </a:r>
          </a:p>
          <a:p>
            <a:pPr lvl="2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Curved 1” tube of cartilage and bone leading into temporal bone.</a:t>
            </a:r>
          </a:p>
          <a:p>
            <a:pPr lvl="2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Ceruminous glands produce cerumen (ear wax).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solidFill>
                  <a:srgbClr val="E8FA00"/>
                </a:solidFill>
                <a:latin typeface="Calibri" panose="020F0502020204030204" pitchFamily="34" charset="0"/>
              </a:rPr>
              <a:t>Tympanic membrane </a:t>
            </a:r>
            <a:r>
              <a:rPr lang="en-US" altLang="en-US" sz="2200" dirty="0" smtClean="0">
                <a:latin typeface="Calibri" panose="020F0502020204030204" pitchFamily="34" charset="0"/>
              </a:rPr>
              <a:t>(eardrum)</a:t>
            </a:r>
          </a:p>
          <a:p>
            <a:pPr lvl="2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Epidermis, collagen and elastic fibers, simple cuboidal epithelium.</a:t>
            </a:r>
          </a:p>
          <a:p>
            <a:pPr marL="548640" lvl="2" indent="0">
              <a:spcBef>
                <a:spcPts val="0"/>
              </a:spcBef>
              <a:buFont typeface="Arial" pitchFamily="34" charset="0"/>
              <a:buNone/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2200" dirty="0" smtClean="0">
                <a:latin typeface="Calibri" panose="020F0502020204030204" pitchFamily="34" charset="0"/>
              </a:rPr>
              <a:t>Perforated eardrum (hole is present) 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Pain, ringing, hearing loss, dizziness.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Caused by explosion, scuba diving, or ear infection.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9665" y="2243375"/>
            <a:ext cx="573207" cy="25930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162801" y="2988861"/>
            <a:ext cx="671015" cy="5732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65954" y="5308979"/>
            <a:ext cx="698314" cy="35256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950656" y="2502680"/>
            <a:ext cx="736979" cy="78642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Middle Ear Cavity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50" y="1405720"/>
            <a:ext cx="9517100" cy="526803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65009" y="1510352"/>
            <a:ext cx="1039503" cy="973540"/>
          </a:xfrm>
          <a:prstGeom prst="rect">
            <a:avLst/>
          </a:prstGeom>
          <a:noFill/>
          <a:ln w="38100"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512489" y="1787856"/>
            <a:ext cx="1064525" cy="27295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87466" y="5051950"/>
            <a:ext cx="1064525" cy="27295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487466" y="3621208"/>
            <a:ext cx="1216925" cy="2815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487466" y="3621208"/>
            <a:ext cx="1216925" cy="3059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Structures of Middle Ear Cavity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</a:rPr>
              <a:t>Air filled cavity in the temporal </a:t>
            </a:r>
            <a:r>
              <a:rPr lang="en-US" altLang="en-US" dirty="0" smtClean="0">
                <a:latin typeface="Calibri" panose="020F0502020204030204" pitchFamily="34" charset="0"/>
              </a:rPr>
              <a:t>bone. 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en-US" i="1" dirty="0">
                <a:latin typeface="Calibri" panose="020F0502020204030204" pitchFamily="34" charset="0"/>
              </a:rPr>
              <a:t>Separated from external ear by </a:t>
            </a:r>
            <a:r>
              <a:rPr lang="en-US" altLang="en-US" i="1" dirty="0" smtClean="0">
                <a:latin typeface="Calibri" panose="020F0502020204030204" pitchFamily="34" charset="0"/>
              </a:rPr>
              <a:t>eardrum </a:t>
            </a:r>
            <a:r>
              <a:rPr lang="en-US" altLang="en-US" i="1" dirty="0">
                <a:latin typeface="Calibri" panose="020F0502020204030204" pitchFamily="34" charset="0"/>
              </a:rPr>
              <a:t>and from </a:t>
            </a:r>
            <a:r>
              <a:rPr lang="en-US" altLang="en-US" i="1" dirty="0" smtClean="0">
                <a:latin typeface="Calibri" panose="020F0502020204030204" pitchFamily="34" charset="0"/>
              </a:rPr>
              <a:t>internal ear </a:t>
            </a:r>
            <a:r>
              <a:rPr lang="en-US" altLang="en-US" i="1" dirty="0">
                <a:latin typeface="Calibri" panose="020F0502020204030204" pitchFamily="34" charset="0"/>
              </a:rPr>
              <a:t>by </a:t>
            </a:r>
            <a:r>
              <a:rPr lang="en-US" altLang="en-US" i="1" dirty="0" smtClean="0">
                <a:latin typeface="Calibri" panose="020F0502020204030204" pitchFamily="34" charset="0"/>
              </a:rPr>
              <a:t>oval and </a:t>
            </a:r>
            <a:r>
              <a:rPr lang="en-US" altLang="en-US" i="1" dirty="0">
                <a:latin typeface="Calibri" panose="020F0502020204030204" pitchFamily="34" charset="0"/>
              </a:rPr>
              <a:t>round </a:t>
            </a:r>
            <a:r>
              <a:rPr lang="en-US" altLang="en-US" i="1" dirty="0" smtClean="0">
                <a:latin typeface="Calibri" panose="020F0502020204030204" pitchFamily="34" charset="0"/>
              </a:rPr>
              <a:t>window.</a:t>
            </a:r>
            <a:endParaRPr lang="en-US" altLang="en-US" i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en-US" b="1" dirty="0">
                <a:latin typeface="Calibri" panose="020F0502020204030204" pitchFamily="34" charset="0"/>
              </a:rPr>
              <a:t>3 ear ossicles </a:t>
            </a:r>
            <a:r>
              <a:rPr lang="en-US" altLang="en-US" dirty="0">
                <a:latin typeface="Calibri" panose="020F0502020204030204" pitchFamily="34" charset="0"/>
              </a:rPr>
              <a:t>connected by synovial </a:t>
            </a:r>
            <a:r>
              <a:rPr lang="en-US" altLang="en-US" dirty="0" smtClean="0">
                <a:latin typeface="Calibri" panose="020F0502020204030204" pitchFamily="34" charset="0"/>
              </a:rPr>
              <a:t>joints.</a:t>
            </a:r>
            <a:endParaRPr lang="en-US" altLang="en-US" dirty="0">
              <a:latin typeface="Calibri" panose="020F0502020204030204" pitchFamily="34" charset="0"/>
            </a:endParaRPr>
          </a:p>
          <a:p>
            <a:pPr marL="731520" lvl="1" indent="-457200" eaLnBrk="1" hangingPunct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400" b="1" dirty="0" smtClean="0">
                <a:latin typeface="Calibri" panose="020F0502020204030204" pitchFamily="34" charset="0"/>
              </a:rPr>
              <a:t>Malleus</a:t>
            </a:r>
          </a:p>
          <a:p>
            <a:pPr marL="731520" lvl="1" indent="-457200" eaLnBrk="1" hangingPunct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400" b="1" dirty="0" smtClean="0">
                <a:latin typeface="Calibri" panose="020F0502020204030204" pitchFamily="34" charset="0"/>
              </a:rPr>
              <a:t>Incus</a:t>
            </a:r>
          </a:p>
          <a:p>
            <a:pPr marL="731520" lvl="1" indent="-457200" eaLnBrk="1" hangingPunct="1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2400" b="1" dirty="0" smtClean="0">
                <a:latin typeface="Calibri" panose="020F0502020204030204" pitchFamily="34" charset="0"/>
              </a:rPr>
              <a:t>Stapes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400" dirty="0">
                <a:latin typeface="Calibri" panose="020F0502020204030204" pitchFamily="34" charset="0"/>
              </a:rPr>
              <a:t>Malleus attached to eardrum, incus and </a:t>
            </a:r>
            <a:r>
              <a:rPr lang="en-US" altLang="en-US" sz="2400" b="1" dirty="0">
                <a:latin typeface="Calibri" panose="020F0502020204030204" pitchFamily="34" charset="0"/>
              </a:rPr>
              <a:t>stapes attached by foot plate to membrane of oval 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window.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400" dirty="0" smtClean="0">
                <a:latin typeface="Calibri" panose="020F0502020204030204" pitchFamily="34" charset="0"/>
              </a:rPr>
              <a:t>Stapedius </a:t>
            </a:r>
            <a:r>
              <a:rPr lang="en-US" altLang="en-US" sz="2400" dirty="0">
                <a:latin typeface="Calibri" panose="020F0502020204030204" pitchFamily="34" charset="0"/>
              </a:rPr>
              <a:t>and tensor tympani muscles attach to </a:t>
            </a:r>
            <a:r>
              <a:rPr lang="en-US" altLang="en-US" sz="2400" dirty="0" smtClean="0">
                <a:latin typeface="Calibri" panose="020F0502020204030204" pitchFamily="34" charset="0"/>
              </a:rPr>
              <a:t>ossicles.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en-US" b="1" dirty="0">
                <a:latin typeface="Calibri" panose="020F0502020204030204" pitchFamily="34" charset="0"/>
              </a:rPr>
              <a:t>Auditory </a:t>
            </a:r>
            <a:r>
              <a:rPr lang="en-US" altLang="en-US" b="1" dirty="0" smtClean="0">
                <a:latin typeface="Calibri" panose="020F0502020204030204" pitchFamily="34" charset="0"/>
              </a:rPr>
              <a:t>tube </a:t>
            </a:r>
            <a:r>
              <a:rPr lang="en-US" altLang="en-US" dirty="0" smtClean="0">
                <a:latin typeface="Calibri" panose="020F0502020204030204" pitchFamily="34" charset="0"/>
              </a:rPr>
              <a:t>(Eustachian tube)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400" b="1" dirty="0" smtClean="0">
                <a:latin typeface="Calibri" panose="020F0502020204030204" pitchFamily="34" charset="0"/>
              </a:rPr>
              <a:t>Leads </a:t>
            </a:r>
            <a:r>
              <a:rPr lang="en-US" altLang="en-US" sz="2400" b="1" dirty="0">
                <a:latin typeface="Calibri" panose="020F0502020204030204" pitchFamily="34" charset="0"/>
              </a:rPr>
              <a:t>to 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nasopharynx.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400" dirty="0" smtClean="0">
                <a:latin typeface="Calibri" panose="020F0502020204030204" pitchFamily="34" charset="0"/>
              </a:rPr>
              <a:t>Helps </a:t>
            </a:r>
            <a:r>
              <a:rPr lang="en-US" altLang="en-US" sz="2400" dirty="0">
                <a:latin typeface="Calibri" panose="020F0502020204030204" pitchFamily="34" charset="0"/>
              </a:rPr>
              <a:t>to equalize pressure on both sides of </a:t>
            </a:r>
            <a:r>
              <a:rPr lang="en-US" altLang="en-US" sz="2400" dirty="0" smtClean="0">
                <a:latin typeface="Calibri" panose="020F0502020204030204" pitchFamily="34" charset="0"/>
              </a:rPr>
              <a:t>eardrum.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latin typeface="Calibri" panose="020F0502020204030204" pitchFamily="34" charset="0"/>
              </a:rPr>
              <a:t>Connection to mastoid </a:t>
            </a:r>
            <a:r>
              <a:rPr lang="en-US" altLang="en-US" dirty="0" smtClean="0">
                <a:latin typeface="Calibri" panose="020F0502020204030204" pitchFamily="34" charset="0"/>
              </a:rPr>
              <a:t>bone – mastoiditis.</a:t>
            </a: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2" descr="177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r="41000" b="52461"/>
          <a:stretch>
            <a:fillRect/>
          </a:stretch>
        </p:blipFill>
        <p:spPr bwMode="auto">
          <a:xfrm>
            <a:off x="7983372" y="4038600"/>
            <a:ext cx="2987722" cy="233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4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4" y="1709928"/>
            <a:ext cx="9048750" cy="3810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908904"/>
            <a:ext cx="2219325" cy="2771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3868616"/>
            <a:ext cx="2299879" cy="27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7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6" y="756139"/>
            <a:ext cx="6508743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62" y="877766"/>
            <a:ext cx="5424638" cy="46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>
                <a:latin typeface="Calibri Light" panose="020F0302020204030204" pitchFamily="34" charset="0"/>
              </a:rPr>
              <a:t>Chemical </a:t>
            </a:r>
            <a:r>
              <a:rPr lang="en-US" altLang="en-US" dirty="0">
                <a:latin typeface="Calibri Light" panose="020F0302020204030204" pitchFamily="34" charset="0"/>
              </a:rPr>
              <a:t>Senses and Chemoreceptors:</a:t>
            </a:r>
            <a:br>
              <a:rPr lang="en-US" altLang="en-US" dirty="0">
                <a:latin typeface="Calibri Light" panose="020F0302020204030204" pitchFamily="34" charset="0"/>
              </a:rPr>
            </a:br>
            <a:r>
              <a:rPr lang="en-US" altLang="en-US" dirty="0">
                <a:latin typeface="Calibri Light" panose="020F0302020204030204" pitchFamily="34" charset="0"/>
              </a:rPr>
              <a:t>S</a:t>
            </a:r>
            <a:r>
              <a:rPr lang="en-US" altLang="en-US" dirty="0" smtClean="0">
                <a:latin typeface="Calibri Light" panose="020F0302020204030204" pitchFamily="34" charset="0"/>
              </a:rPr>
              <a:t>mell and Taste</a:t>
            </a:r>
            <a:r>
              <a:rPr lang="en-US" altLang="en-US" dirty="0">
                <a:latin typeface="Calibri Light" panose="020F0302020204030204" pitchFamily="34" charset="0"/>
              </a:rPr>
              <a:t/>
            </a:r>
            <a:br>
              <a:rPr lang="en-US" altLang="en-US" dirty="0">
                <a:latin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6941" y="1792855"/>
            <a:ext cx="7060886" cy="420151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01724" y="1792855"/>
            <a:ext cx="6454086" cy="4247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Specific chemical compounds are detected by sense organs and interpreted in designated region of brain.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Receptor cells are categorized as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chemoreceptors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Olfaction (smell)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sz="2200" dirty="0" smtClean="0">
                <a:latin typeface="Calibri" panose="020F0502020204030204" pitchFamily="34" charset="0"/>
              </a:rPr>
              <a:t>Gustation (taste) – taste buds.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Collaborative senses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If sense of smell is compromised, as will be taste.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dirty="0" smtClean="0">
                <a:latin typeface="Calibri Light" panose="020F0302020204030204" pitchFamily="34" charset="0"/>
              </a:rPr>
              <a:t>Inner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 Ear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50" y="1405720"/>
            <a:ext cx="9517100" cy="526803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416954" y="1496703"/>
            <a:ext cx="1576315" cy="2465699"/>
          </a:xfrm>
          <a:prstGeom prst="rect">
            <a:avLst/>
          </a:prstGeom>
          <a:noFill/>
          <a:ln w="38100"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Structures of Inner Ear</a:t>
            </a:r>
          </a:p>
        </p:txBody>
      </p:sp>
      <p:sp>
        <p:nvSpPr>
          <p:cNvPr id="53264" name="Rectangle 16"/>
          <p:cNvSpPr>
            <a:spLocks noGrp="1" noChangeArrowheads="1"/>
          </p:cNvSpPr>
          <p:nvPr>
            <p:ph sz="half" idx="1"/>
          </p:nvPr>
        </p:nvSpPr>
        <p:spPr>
          <a:xfrm>
            <a:off x="609600" y="1673352"/>
            <a:ext cx="6337110" cy="4718304"/>
          </a:xfrm>
        </p:spPr>
        <p:txBody>
          <a:bodyPr/>
          <a:lstStyle/>
          <a:p>
            <a:pPr eaLnBrk="1" hangingPunct="1"/>
            <a:r>
              <a:rPr lang="en-US" altLang="en-US" sz="2200" b="1" dirty="0">
                <a:latin typeface="Calibri" panose="020F0502020204030204" pitchFamily="34" charset="0"/>
              </a:rPr>
              <a:t>Bony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labyrinth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Set </a:t>
            </a:r>
            <a:r>
              <a:rPr lang="en-US" altLang="en-US" sz="2200" dirty="0">
                <a:latin typeface="Calibri" panose="020F0502020204030204" pitchFamily="34" charset="0"/>
              </a:rPr>
              <a:t>of </a:t>
            </a:r>
            <a:r>
              <a:rPr lang="en-US" altLang="en-US" sz="2200" dirty="0" smtClean="0">
                <a:latin typeface="Calibri" panose="020F0502020204030204" pitchFamily="34" charset="0"/>
              </a:rPr>
              <a:t>tube-like </a:t>
            </a:r>
            <a:r>
              <a:rPr lang="en-US" altLang="en-US" sz="2200" dirty="0">
                <a:latin typeface="Calibri" panose="020F0502020204030204" pitchFamily="34" charset="0"/>
              </a:rPr>
              <a:t>cavities in temporal </a:t>
            </a:r>
            <a:r>
              <a:rPr lang="en-US" altLang="en-US" sz="2200" dirty="0" smtClean="0">
                <a:latin typeface="Calibri" panose="020F0502020204030204" pitchFamily="34" charset="0"/>
              </a:rPr>
              <a:t>bone.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emicircular </a:t>
            </a:r>
            <a:r>
              <a:rPr lang="en-US" altLang="en-US" sz="2200" dirty="0">
                <a:latin typeface="Calibri" panose="020F0502020204030204" pitchFamily="34" charset="0"/>
              </a:rPr>
              <a:t>canals, vestibule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dirty="0">
                <a:latin typeface="Calibri" panose="020F0502020204030204" pitchFamily="34" charset="0"/>
              </a:rPr>
              <a:t>cochlea lined with </a:t>
            </a:r>
            <a:r>
              <a:rPr lang="en-US" altLang="en-US" sz="2200" dirty="0" smtClean="0">
                <a:latin typeface="Calibri" panose="020F0502020204030204" pitchFamily="34" charset="0"/>
              </a:rPr>
              <a:t>periosteum.</a:t>
            </a: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Filled </a:t>
            </a:r>
            <a:r>
              <a:rPr lang="en-US" altLang="en-US" sz="2200" dirty="0">
                <a:latin typeface="Calibri" panose="020F0502020204030204" pitchFamily="34" charset="0"/>
              </a:rPr>
              <a:t>with perilymph </a:t>
            </a:r>
            <a:r>
              <a:rPr lang="en-US" altLang="en-US" sz="2200" dirty="0" smtClean="0">
                <a:latin typeface="Calibri" panose="020F0502020204030204" pitchFamily="34" charset="0"/>
              </a:rPr>
              <a:t>(similar </a:t>
            </a:r>
            <a:r>
              <a:rPr lang="en-US" altLang="en-US" sz="2200" dirty="0">
                <a:latin typeface="Calibri" panose="020F0502020204030204" pitchFamily="34" charset="0"/>
              </a:rPr>
              <a:t>to </a:t>
            </a:r>
            <a:r>
              <a:rPr lang="en-US" altLang="en-US" sz="2200" dirty="0" smtClean="0">
                <a:latin typeface="Calibri" panose="020F0502020204030204" pitchFamily="34" charset="0"/>
              </a:rPr>
              <a:t>CSF).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urrounds and </a:t>
            </a:r>
            <a:r>
              <a:rPr lang="en-US" altLang="en-US" sz="2200" dirty="0">
                <a:latin typeface="Calibri" panose="020F0502020204030204" pitchFamily="34" charset="0"/>
              </a:rPr>
              <a:t>protects </a:t>
            </a:r>
            <a:r>
              <a:rPr lang="en-US" altLang="en-US" sz="2200" dirty="0" smtClean="0">
                <a:latin typeface="Calibri" panose="020F0502020204030204" pitchFamily="34" charset="0"/>
              </a:rPr>
              <a:t>membranous labyrinth.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endParaRPr lang="en-US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7278" y="1524000"/>
            <a:ext cx="5186149" cy="48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6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2366" y="1174459"/>
            <a:ext cx="5383425" cy="5595457"/>
          </a:xfrm>
          <a:prstGeom prst="rect">
            <a:avLst/>
          </a:prstGeom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Calibri Light" panose="020F0302020204030204" pitchFamily="34" charset="0"/>
              </a:rPr>
              <a:t>Structures of Inner Ear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5125" y="1673352"/>
            <a:ext cx="6369291" cy="4718304"/>
          </a:xfrm>
        </p:spPr>
        <p:txBody>
          <a:bodyPr/>
          <a:lstStyle/>
          <a:p>
            <a:r>
              <a:rPr lang="en-US" altLang="en-US" sz="2200" b="1" dirty="0">
                <a:latin typeface="Calibri" panose="020F0502020204030204" pitchFamily="34" charset="0"/>
              </a:rPr>
              <a:t>Membranous labyrinth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Set of membranous tubes containing sensory receptors for hearing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balance.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Filled with </a:t>
            </a:r>
            <a:r>
              <a:rPr lang="en-US" altLang="en-US" sz="2200" dirty="0" smtClean="0">
                <a:latin typeface="Calibri" panose="020F0502020204030204" pitchFamily="34" charset="0"/>
              </a:rPr>
              <a:t>endolymph.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/>
            <a:r>
              <a:rPr lang="en-US" altLang="en-US" sz="2200" dirty="0">
                <a:latin typeface="Calibri" panose="020F0502020204030204" pitchFamily="34" charset="0"/>
              </a:rPr>
              <a:t>Similar to </a:t>
            </a:r>
            <a:r>
              <a:rPr lang="en-US" altLang="en-US" sz="2200" dirty="0" smtClean="0">
                <a:latin typeface="Calibri" panose="020F0502020204030204" pitchFamily="34" charset="0"/>
              </a:rPr>
              <a:t>ICF.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Utricle, saccule, </a:t>
            </a:r>
            <a:r>
              <a:rPr lang="en-US" altLang="en-US" sz="2200" dirty="0" smtClean="0">
                <a:latin typeface="Calibri" panose="020F0502020204030204" pitchFamily="34" charset="0"/>
              </a:rPr>
              <a:t>3 ampulla</a:t>
            </a:r>
            <a:r>
              <a:rPr lang="en-US" altLang="en-US" sz="2200" dirty="0">
                <a:latin typeface="Calibri" panose="020F0502020204030204" pitchFamily="34" charset="0"/>
              </a:rPr>
              <a:t>, 3 semicircular ducts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cochlea.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27D4-0126-4F2E-877F-D77A85FE2895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68300"/>
            <a:ext cx="10972800" cy="990600"/>
          </a:xfrm>
        </p:spPr>
        <p:txBody>
          <a:bodyPr/>
          <a:lstStyle/>
          <a:p>
            <a:pPr algn="ctr"/>
            <a:r>
              <a:rPr lang="en-US" altLang="en-US" dirty="0">
                <a:latin typeface="Calibri Light" panose="020F0302020204030204" pitchFamily="34" charset="0"/>
              </a:rPr>
              <a:t>Vestibular Complex</a:t>
            </a:r>
          </a:p>
        </p:txBody>
      </p:sp>
      <p:pic>
        <p:nvPicPr>
          <p:cNvPr id="72708" name="Picture 4" descr="1722abInnerEar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3856" r="8586" b="14706"/>
          <a:stretch>
            <a:fillRect/>
          </a:stretch>
        </p:blipFill>
        <p:spPr bwMode="auto">
          <a:xfrm>
            <a:off x="828675" y="1066880"/>
            <a:ext cx="9839325" cy="468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5800" y="5534104"/>
            <a:ext cx="944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 panose="020F0502020204030204" pitchFamily="34" charset="0"/>
              </a:rPr>
              <a:t>Semicircular canals </a:t>
            </a:r>
            <a:r>
              <a:rPr lang="en-US" sz="2200" dirty="0">
                <a:latin typeface="Calibri" panose="020F0502020204030204" pitchFamily="34" charset="0"/>
              </a:rPr>
              <a:t>- boney </a:t>
            </a:r>
            <a:r>
              <a:rPr lang="en-US" sz="2200" dirty="0" smtClean="0">
                <a:latin typeface="Calibri" panose="020F0502020204030204" pitchFamily="34" charset="0"/>
              </a:rPr>
              <a:t>labyrinth that encloses </a:t>
            </a:r>
            <a:r>
              <a:rPr lang="en-US" sz="2200" b="1" dirty="0">
                <a:latin typeface="Calibri" panose="020F0502020204030204" pitchFamily="34" charset="0"/>
              </a:rPr>
              <a:t>semicircular </a:t>
            </a:r>
            <a:r>
              <a:rPr lang="en-US" sz="2200" b="1" dirty="0" smtClean="0">
                <a:latin typeface="Calibri" panose="020F0502020204030204" pitchFamily="34" charset="0"/>
              </a:rPr>
              <a:t>ducts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b="1" dirty="0" smtClean="0">
              <a:latin typeface="Calibri" panose="020F0502020204030204" pitchFamily="34" charset="0"/>
            </a:endParaRP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Anterior, lateral, and posterior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b="1" dirty="0" smtClean="0">
              <a:latin typeface="Calibri" panose="020F0502020204030204" pitchFamily="34" charset="0"/>
            </a:endParaRPr>
          </a:p>
          <a:p>
            <a:pPr marL="914400" lvl="1" indent="-457200"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Perilymph</a:t>
            </a:r>
            <a:r>
              <a:rPr lang="en-US" sz="2200" dirty="0" smtClean="0">
                <a:latin typeface="Calibri" panose="020F0502020204030204" pitchFamily="34" charset="0"/>
              </a:rPr>
              <a:t> fills </a:t>
            </a:r>
            <a:r>
              <a:rPr lang="en-US" sz="2200" i="1" dirty="0" smtClean="0">
                <a:latin typeface="Calibri" panose="020F0502020204030204" pitchFamily="34" charset="0"/>
              </a:rPr>
              <a:t>canals</a:t>
            </a:r>
            <a:r>
              <a:rPr lang="en-US" sz="2200" dirty="0" smtClean="0">
                <a:latin typeface="Calibri" panose="020F0502020204030204" pitchFamily="34" charset="0"/>
              </a:rPr>
              <a:t> - </a:t>
            </a:r>
            <a:r>
              <a:rPr lang="en-US" sz="2200" b="1" dirty="0" smtClean="0">
                <a:latin typeface="Calibri" panose="020F0502020204030204" pitchFamily="34" charset="0"/>
              </a:rPr>
              <a:t>endolymph </a:t>
            </a:r>
            <a:r>
              <a:rPr lang="en-US" sz="2200" dirty="0" smtClean="0">
                <a:latin typeface="Calibri" panose="020F0502020204030204" pitchFamily="34" charset="0"/>
              </a:rPr>
              <a:t>within</a:t>
            </a:r>
            <a:r>
              <a:rPr lang="en-US" sz="2200" i="1" dirty="0" smtClean="0">
                <a:latin typeface="Calibri" panose="020F0502020204030204" pitchFamily="34" charset="0"/>
              </a:rPr>
              <a:t> ducts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6529" y="1193800"/>
            <a:ext cx="1911446" cy="1143000"/>
          </a:xfrm>
          <a:prstGeom prst="rect">
            <a:avLst/>
          </a:prstGeom>
          <a:noFill/>
          <a:ln w="38100">
            <a:solidFill>
              <a:srgbClr val="004D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223000" y="2590800"/>
            <a:ext cx="1587500" cy="196540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94400" y="1924355"/>
            <a:ext cx="927100" cy="35794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Vestibular Complex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701800"/>
            <a:ext cx="10972800" cy="49403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00" b="1" dirty="0" smtClean="0">
                <a:latin typeface="Calibri" panose="020F0502020204030204" pitchFamily="34" charset="0"/>
              </a:rPr>
              <a:t>Vestibular apparatus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Semicircular ducts </a:t>
            </a:r>
            <a:r>
              <a:rPr lang="en-US" sz="2200" dirty="0" smtClean="0">
                <a:latin typeface="Calibri" panose="020F0502020204030204" pitchFamily="34" charset="0"/>
              </a:rPr>
              <a:t>(anterior, lateral, posterior)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Three ring-shaped tubes filled with endolymph.</a:t>
            </a:r>
          </a:p>
          <a:p>
            <a:pPr lvl="2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Detect angular acceleration of head.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Ampulla</a:t>
            </a:r>
            <a:r>
              <a:rPr lang="en-US" sz="2200" dirty="0" smtClean="0">
                <a:latin typeface="Calibri" panose="020F0502020204030204" pitchFamily="34" charset="0"/>
              </a:rPr>
              <a:t> – dilated sac at one end of each duct.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Contain</a:t>
            </a:r>
          </a:p>
          <a:p>
            <a:pPr lvl="4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u="sng" dirty="0" smtClean="0">
                <a:latin typeface="Calibri" panose="020F0502020204030204" pitchFamily="34" charset="0"/>
              </a:rPr>
              <a:t>Crista ampullaris </a:t>
            </a:r>
            <a:r>
              <a:rPr lang="en-US" sz="2200" dirty="0" smtClean="0">
                <a:latin typeface="Calibri" panose="020F0502020204030204" pitchFamily="34" charset="0"/>
              </a:rPr>
              <a:t>– mound of hair cells and support cell.</a:t>
            </a:r>
          </a:p>
          <a:p>
            <a:pPr lvl="4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Cupula</a:t>
            </a:r>
            <a:r>
              <a:rPr lang="en-US" sz="2200" dirty="0" smtClean="0">
                <a:latin typeface="Calibri" panose="020F0502020204030204" pitchFamily="34" charset="0"/>
              </a:rPr>
              <a:t> -  gelatinous cap extending for crista to roof of ampulla.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Utricle</a:t>
            </a:r>
            <a:r>
              <a:rPr lang="en-US" sz="2200" dirty="0" smtClean="0">
                <a:latin typeface="Calibri" panose="020F0502020204030204" pitchFamily="34" charset="0"/>
              </a:rPr>
              <a:t> (posterior) – other end each duct opens into this structure, contains macula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b="1" dirty="0" smtClean="0">
                <a:latin typeface="Calibri" panose="020F0502020204030204" pitchFamily="34" charset="0"/>
              </a:rPr>
              <a:t>Saccule </a:t>
            </a:r>
            <a:r>
              <a:rPr lang="en-US" sz="2200" dirty="0" smtClean="0">
                <a:latin typeface="Calibri" panose="020F0502020204030204" pitchFamily="34" charset="0"/>
              </a:rPr>
              <a:t>– anterior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to utricle and also contains macula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2200" b="1" u="sng" dirty="0" smtClean="0">
                <a:latin typeface="Calibri" panose="020F0502020204030204" pitchFamily="34" charset="0"/>
              </a:rPr>
              <a:t>Macula</a:t>
            </a:r>
            <a:r>
              <a:rPr lang="en-US" sz="2200" dirty="0" smtClean="0">
                <a:latin typeface="Calibri" panose="020F0502020204030204" pitchFamily="34" charset="0"/>
              </a:rPr>
              <a:t> – contains hair cells embedded in gelatinous </a:t>
            </a:r>
            <a:r>
              <a:rPr lang="en-US" sz="2200" b="1" dirty="0" smtClean="0">
                <a:latin typeface="Calibri" panose="020F0502020204030204" pitchFamily="34" charset="0"/>
              </a:rPr>
              <a:t>otolithic membrane </a:t>
            </a:r>
            <a:r>
              <a:rPr lang="en-US" sz="2200" dirty="0" smtClean="0">
                <a:latin typeface="Calibri" panose="020F0502020204030204" pitchFamily="34" charset="0"/>
              </a:rPr>
              <a:t>weighted with </a:t>
            </a:r>
            <a:r>
              <a:rPr lang="en-US" sz="2200" i="1" dirty="0" smtClean="0">
                <a:latin typeface="Calibri" panose="020F0502020204030204" pitchFamily="34" charset="0"/>
              </a:rPr>
              <a:t>calcium-carbonate crystals called </a:t>
            </a:r>
            <a:r>
              <a:rPr lang="en-US" sz="2200" b="1" dirty="0" smtClean="0">
                <a:latin typeface="Calibri" panose="020F0502020204030204" pitchFamily="34" charset="0"/>
              </a:rPr>
              <a:t>otoliths</a:t>
            </a:r>
            <a:r>
              <a:rPr lang="en-US" sz="2200" dirty="0" smtClean="0">
                <a:latin typeface="Calibri" panose="020F0502020204030204" pitchFamily="34" charset="0"/>
              </a:rPr>
              <a:t>, which detect tilt of head.</a:t>
            </a:r>
            <a:endParaRPr lang="en-US" sz="2800" dirty="0" smtClean="0">
              <a:latin typeface="Calibri" panose="020F0502020204030204" pitchFamily="34" charset="0"/>
            </a:endParaRPr>
          </a:p>
          <a:p>
            <a:endParaRPr lang="en-US" sz="2200" dirty="0" smtClean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26" name="Picture 2" descr="http://fitlifefusion.com/wp-content/uploads/2015/05/vestibula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1365250"/>
            <a:ext cx="45720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sz="4000" b="1" dirty="0" smtClean="0">
                <a:latin typeface="Calibri Light" panose="020F0302020204030204" pitchFamily="34" charset="0"/>
              </a:rPr>
              <a:t>Ampulla: Crista Ampullaris and Cupula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/>
            </a:r>
            <a:br>
              <a:rPr lang="en-US" altLang="en-US" sz="4000" dirty="0" smtClean="0">
                <a:latin typeface="Calibri Light" panose="020F0302020204030204" pitchFamily="34" charset="0"/>
              </a:rPr>
            </a:br>
            <a:r>
              <a:rPr lang="en-US" altLang="en-US" b="1" i="1" u="sng" dirty="0" smtClean="0">
                <a:latin typeface="Calibri Light" panose="020F0302020204030204" pitchFamily="34" charset="0"/>
              </a:rPr>
              <a:t>Dynamic</a:t>
            </a:r>
            <a:r>
              <a:rPr lang="en-US" altLang="en-US" i="1" dirty="0" smtClean="0">
                <a:latin typeface="Calibri Light" panose="020F0302020204030204" pitchFamily="34" charset="0"/>
              </a:rPr>
              <a:t> Equilibrium</a:t>
            </a:r>
            <a:endParaRPr lang="en-US" sz="4000" i="1" dirty="0">
              <a:latin typeface="Calibri Light" panose="020F030202020403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524000"/>
            <a:ext cx="8826500" cy="5715000"/>
          </a:xfrm>
        </p:spPr>
      </p:pic>
    </p:spTree>
    <p:extLst>
      <p:ext uri="{BB962C8B-B14F-4D97-AF65-F5344CB8AC3E}">
        <p14:creationId xmlns:p14="http://schemas.microsoft.com/office/powerpoint/2010/main" val="10570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Ampulla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21" y="449231"/>
            <a:ext cx="4261104" cy="64087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0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Otolithic Organs: Saccule and Utricle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Thickened regions called </a:t>
            </a:r>
            <a:r>
              <a:rPr lang="en-US" altLang="en-US" sz="2200" b="1" dirty="0">
                <a:latin typeface="Calibri" panose="020F0502020204030204" pitchFamily="34" charset="0"/>
              </a:rPr>
              <a:t>macula</a:t>
            </a:r>
            <a:r>
              <a:rPr lang="en-US" altLang="en-US" sz="2200" dirty="0">
                <a:latin typeface="Calibri" panose="020F0502020204030204" pitchFamily="34" charset="0"/>
              </a:rPr>
              <a:t> within the </a:t>
            </a:r>
            <a:r>
              <a:rPr lang="en-US" altLang="en-US" sz="2200" b="1" dirty="0">
                <a:latin typeface="Calibri" panose="020F0502020204030204" pitchFamily="34" charset="0"/>
              </a:rPr>
              <a:t>saccule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>
                <a:latin typeface="Calibri" panose="020F0502020204030204" pitchFamily="34" charset="0"/>
              </a:rPr>
              <a:t>utricle</a:t>
            </a:r>
            <a:r>
              <a:rPr lang="en-US" altLang="en-US" sz="2200" dirty="0">
                <a:latin typeface="Calibri" panose="020F0502020204030204" pitchFamily="34" charset="0"/>
              </a:rPr>
              <a:t> of the vestibular </a:t>
            </a:r>
            <a:r>
              <a:rPr lang="en-US" altLang="en-US" sz="2200" dirty="0" smtClean="0">
                <a:latin typeface="Calibri" panose="020F0502020204030204" pitchFamily="34" charset="0"/>
              </a:rPr>
              <a:t>apparatus.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Cell types in the </a:t>
            </a:r>
            <a:r>
              <a:rPr lang="en-US" altLang="en-US" sz="2200" b="1" u="sng" dirty="0">
                <a:latin typeface="Calibri" panose="020F0502020204030204" pitchFamily="34" charset="0"/>
              </a:rPr>
              <a:t>macula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region.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u="sng" dirty="0">
                <a:latin typeface="Calibri" panose="020F0502020204030204" pitchFamily="34" charset="0"/>
              </a:rPr>
              <a:t>H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air cells </a:t>
            </a:r>
            <a:r>
              <a:rPr lang="en-US" altLang="en-US" sz="2200" dirty="0" smtClean="0">
                <a:latin typeface="Calibri" panose="020F0502020204030204" pitchFamily="34" charset="0"/>
              </a:rPr>
              <a:t>with </a:t>
            </a:r>
            <a:r>
              <a:rPr lang="en-US" altLang="en-US" sz="2200" dirty="0">
                <a:latin typeface="Calibri" panose="020F0502020204030204" pitchFamily="34" charset="0"/>
              </a:rPr>
              <a:t>stereocilia (microvilli)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dirty="0">
                <a:latin typeface="Calibri" panose="020F0502020204030204" pitchFamily="34" charset="0"/>
              </a:rPr>
              <a:t>one cilia (kinocilium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upporting </a:t>
            </a:r>
            <a:r>
              <a:rPr lang="en-US" altLang="en-US" sz="2200" dirty="0">
                <a:latin typeface="Calibri" panose="020F0502020204030204" pitchFamily="34" charset="0"/>
              </a:rPr>
              <a:t>cells that secrete gelatinous </a:t>
            </a:r>
            <a:r>
              <a:rPr lang="en-US" altLang="en-US" sz="2200" dirty="0" smtClean="0">
                <a:latin typeface="Calibri" panose="020F0502020204030204" pitchFamily="34" charset="0"/>
              </a:rPr>
              <a:t>layer.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Gelatinous otolithic membrane contains calcium carbonate crystals called </a:t>
            </a:r>
            <a:r>
              <a:rPr lang="en-US" altLang="en-US" sz="2200" b="1" dirty="0">
                <a:latin typeface="Calibri" panose="020F0502020204030204" pitchFamily="34" charset="0"/>
              </a:rPr>
              <a:t>otoliths</a:t>
            </a:r>
            <a:r>
              <a:rPr lang="en-US" altLang="en-US" sz="2200" dirty="0">
                <a:latin typeface="Calibri" panose="020F0502020204030204" pitchFamily="34" charset="0"/>
              </a:rPr>
              <a:t> that move when you tip your </a:t>
            </a:r>
            <a:r>
              <a:rPr lang="en-US" altLang="en-US" sz="2200" dirty="0" smtClean="0">
                <a:latin typeface="Calibri" panose="020F0502020204030204" pitchFamily="34" charset="0"/>
              </a:rPr>
              <a:t>head.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77828" name="Picture 4" descr="1774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6301" b="16527"/>
          <a:stretch>
            <a:fillRect/>
          </a:stretch>
        </p:blipFill>
        <p:spPr bwMode="auto">
          <a:xfrm>
            <a:off x="3468427" y="3860800"/>
            <a:ext cx="4953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8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20" y="533400"/>
            <a:ext cx="7449360" cy="60642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09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dirty="0">
                <a:latin typeface="Calibri Light" panose="020F0302020204030204" pitchFamily="34" charset="0"/>
              </a:rPr>
              <a:t>Otolithic Organs: Saccule and </a:t>
            </a:r>
            <a:r>
              <a:rPr lang="en-US" altLang="en-US" dirty="0" smtClean="0">
                <a:latin typeface="Calibri Light" panose="020F0302020204030204" pitchFamily="34" charset="0"/>
              </a:rPr>
              <a:t>Utricle Maculae</a:t>
            </a:r>
            <a:br>
              <a:rPr lang="en-US" altLang="en-US" dirty="0" smtClean="0">
                <a:latin typeface="Calibri Light" panose="020F0302020204030204" pitchFamily="34" charset="0"/>
              </a:rPr>
            </a:br>
            <a:r>
              <a:rPr lang="en-US" altLang="en-US" b="1" u="sng" dirty="0" smtClean="0">
                <a:latin typeface="Calibri Light" panose="020F0302020204030204" pitchFamily="34" charset="0"/>
              </a:rPr>
              <a:t>Static</a:t>
            </a:r>
            <a:r>
              <a:rPr lang="en-US" altLang="en-US" dirty="0" smtClean="0">
                <a:latin typeface="Calibri Light" panose="020F0302020204030204" pitchFamily="34" charset="0"/>
              </a:rPr>
              <a:t> Equilibrium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609601" y="1600200"/>
            <a:ext cx="4267200" cy="167394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Macula – movement </a:t>
            </a:r>
            <a:r>
              <a:rPr lang="en-US" altLang="en-US" sz="2200" dirty="0">
                <a:latin typeface="Calibri" panose="020F0502020204030204" pitchFamily="34" charset="0"/>
              </a:rPr>
              <a:t>of stereocilia or kinocilium results in the release of neurotransmitter onto the vestibular branches of the vestibulocochler </a:t>
            </a:r>
            <a:r>
              <a:rPr lang="en-US" altLang="en-US" sz="2200" dirty="0" smtClean="0">
                <a:latin typeface="Calibri" panose="020F0502020204030204" pitchFamily="34" charset="0"/>
              </a:rPr>
              <a:t>nerve.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9" y="1709285"/>
            <a:ext cx="7403691" cy="50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Olfaction: Sense of Smell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116" y="1869744"/>
            <a:ext cx="9990162" cy="46538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Physiology of Equilibrium (Balance)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8382" y="2011679"/>
            <a:ext cx="4309818" cy="38469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30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156200" y="2117510"/>
            <a:ext cx="6718300" cy="36352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en-US" sz="2200" b="1" u="sng" dirty="0">
                <a:latin typeface="Calibri" panose="020F0502020204030204" pitchFamily="34" charset="0"/>
              </a:rPr>
              <a:t>Dynamic</a:t>
            </a:r>
            <a:r>
              <a:rPr lang="en-US" altLang="en-US" sz="2200" b="1" dirty="0">
                <a:latin typeface="Calibri" panose="020F0502020204030204" pitchFamily="34" charset="0"/>
              </a:rPr>
              <a:t> equilibrium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Maintain body position (head) during sudden movement of any type.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Rotation, deceleration or acceleration.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i="1" dirty="0">
                <a:latin typeface="Calibri" panose="020F0502020204030204" pitchFamily="34" charset="0"/>
              </a:rPr>
              <a:t>Crista receptors within ampulla of semicircular ducts</a:t>
            </a:r>
            <a:r>
              <a:rPr lang="en-US" altLang="en-US" sz="2200" dirty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Static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b="1" dirty="0">
                <a:latin typeface="Calibri" panose="020F0502020204030204" pitchFamily="34" charset="0"/>
              </a:rPr>
              <a:t>equilibrium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Maintain the position of the body (head) relative to the force of </a:t>
            </a:r>
            <a:r>
              <a:rPr lang="en-US" altLang="en-US" sz="2200" dirty="0" smtClean="0">
                <a:latin typeface="Calibri" panose="020F0502020204030204" pitchFamily="34" charset="0"/>
              </a:rPr>
              <a:t>gravity.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i="1" dirty="0">
                <a:latin typeface="Calibri" panose="020F0502020204030204" pitchFamily="34" charset="0"/>
              </a:rPr>
              <a:t>Macula receptors within saccule and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utricle</a:t>
            </a:r>
            <a:r>
              <a:rPr lang="en-US" altLang="en-US" sz="2200" dirty="0" smtClean="0">
                <a:latin typeface="Calibri" panose="020F0502020204030204" pitchFamily="34" charset="0"/>
              </a:rPr>
              <a:t>. 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343535" y="2969342"/>
            <a:ext cx="766917" cy="226142"/>
          </a:xfrm>
          <a:prstGeom prst="roundRect">
            <a:avLst/>
          </a:prstGeom>
          <a:solidFill>
            <a:srgbClr val="E8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5" y="824604"/>
            <a:ext cx="10550012" cy="5841665"/>
          </a:xfrm>
          <a:solidFill>
            <a:srgbClr val="FFFF00"/>
          </a:solidFill>
          <a:ln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Cochlea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53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The Organ of Hearing: </a:t>
            </a:r>
            <a:r>
              <a:rPr lang="en-US" b="1" dirty="0" smtClean="0">
                <a:latin typeface="Calibri Light" panose="020F0302020204030204" pitchFamily="34" charset="0"/>
              </a:rPr>
              <a:t>Cochlea</a:t>
            </a:r>
            <a:endParaRPr lang="en-US" b="1" dirty="0">
              <a:latin typeface="Calibri Light" panose="020F030202020403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333500"/>
            <a:ext cx="9207499" cy="55245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20343791">
            <a:off x="7017164" y="4662637"/>
            <a:ext cx="954589" cy="3929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10065" y="4568553"/>
            <a:ext cx="4031835" cy="209894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50115" y="4368575"/>
            <a:ext cx="1060185" cy="6987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067370" y="3949700"/>
            <a:ext cx="1064525" cy="4188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35670" y="5187765"/>
            <a:ext cx="1064525" cy="3492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200915" y="6108700"/>
            <a:ext cx="856985" cy="2921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26315" y="5549900"/>
            <a:ext cx="856985" cy="2921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6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Structures of the Cochlea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247900"/>
            <a:ext cx="8991600" cy="3149790"/>
          </a:xfrm>
        </p:spPr>
        <p:txBody>
          <a:bodyPr>
            <a:normAutofit fontScale="92500"/>
          </a:bodyPr>
          <a:lstStyle/>
          <a:p>
            <a:pPr>
              <a:spcBef>
                <a:spcPts val="538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Cochlea has 3 fluid filled chambers separated by membranes:</a:t>
            </a:r>
          </a:p>
          <a:p>
            <a:pPr marL="617220" lvl="1" indent="-342900">
              <a:spcBef>
                <a:spcPts val="538"/>
              </a:spcBef>
              <a:buFont typeface="+mj-lt"/>
              <a:buAutoNum type="arabicPeriod"/>
            </a:pPr>
            <a:r>
              <a:rPr lang="en-US" sz="2400" b="1" dirty="0" smtClean="0">
                <a:latin typeface="Calibri" panose="020F0502020204030204" pitchFamily="34" charset="0"/>
              </a:rPr>
              <a:t>Scala vestibuli (vestibular duct) </a:t>
            </a:r>
            <a:r>
              <a:rPr lang="en-US" sz="2400" dirty="0" smtClean="0">
                <a:latin typeface="Calibri" panose="020F0502020204030204" pitchFamily="34" charset="0"/>
              </a:rPr>
              <a:t>– superior chamber filled with perilymph. </a:t>
            </a:r>
          </a:p>
          <a:p>
            <a:pPr marL="617220" lvl="1" indent="-342900">
              <a:spcBef>
                <a:spcPts val="538"/>
              </a:spcBef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</a:rPr>
              <a:t>Scala tympani (tympanic duct</a:t>
            </a:r>
            <a:r>
              <a:rPr lang="en-US" sz="2400" b="1" dirty="0" smtClean="0">
                <a:latin typeface="Calibri" panose="020F0502020204030204" pitchFamily="34" charset="0"/>
              </a:rPr>
              <a:t>) </a:t>
            </a:r>
            <a:r>
              <a:rPr lang="en-US" sz="2400" dirty="0" smtClean="0">
                <a:latin typeface="Calibri" panose="020F0502020204030204" pitchFamily="34" charset="0"/>
              </a:rPr>
              <a:t>– inferior chamber </a:t>
            </a:r>
            <a:r>
              <a:rPr lang="en-US" sz="2400" dirty="0">
                <a:latin typeface="Calibri" panose="020F0502020204030204" pitchFamily="34" charset="0"/>
              </a:rPr>
              <a:t>filled with </a:t>
            </a:r>
            <a:r>
              <a:rPr lang="en-US" sz="2400" dirty="0" smtClean="0">
                <a:latin typeface="Calibri" panose="020F0502020204030204" pitchFamily="34" charset="0"/>
              </a:rPr>
              <a:t>perilymph.</a:t>
            </a:r>
          </a:p>
          <a:p>
            <a:pPr marL="617220" lvl="1" indent="-342900">
              <a:spcBef>
                <a:spcPts val="538"/>
              </a:spcBef>
              <a:buFont typeface="+mj-lt"/>
              <a:buAutoNum type="arabicPeriod"/>
            </a:pPr>
            <a:r>
              <a:rPr lang="en-US" sz="2400" b="1" dirty="0" smtClean="0">
                <a:latin typeface="Calibri" panose="020F0502020204030204" pitchFamily="34" charset="0"/>
              </a:rPr>
              <a:t>Scala media (cochlear duct) </a:t>
            </a:r>
            <a:r>
              <a:rPr lang="en-US" sz="2400" dirty="0" smtClean="0">
                <a:latin typeface="Calibri" panose="020F0502020204030204" pitchFamily="34" charset="0"/>
              </a:rPr>
              <a:t>– middle chamber filled with endolymph.</a:t>
            </a:r>
          </a:p>
          <a:p>
            <a:pPr lvl="2">
              <a:spcBef>
                <a:spcPts val="538"/>
              </a:spcBef>
            </a:pPr>
            <a:r>
              <a:rPr lang="en-US" sz="2400" i="1" dirty="0" smtClean="0">
                <a:latin typeface="Calibri" panose="020F0502020204030204" pitchFamily="34" charset="0"/>
              </a:rPr>
              <a:t>Separated from scala vestibuli above by </a:t>
            </a:r>
            <a:r>
              <a:rPr lang="en-US" sz="2400" b="1" dirty="0" smtClean="0">
                <a:latin typeface="Calibri" panose="020F0502020204030204" pitchFamily="34" charset="0"/>
              </a:rPr>
              <a:t>vestibular membrane </a:t>
            </a:r>
            <a:r>
              <a:rPr lang="en-US" sz="2400" dirty="0" smtClean="0">
                <a:latin typeface="Calibri" panose="020F0502020204030204" pitchFamily="34" charset="0"/>
              </a:rPr>
              <a:t>(thin) and </a:t>
            </a:r>
            <a:r>
              <a:rPr lang="en-US" sz="2400" i="1" dirty="0" smtClean="0">
                <a:latin typeface="Calibri" panose="020F0502020204030204" pitchFamily="34" charset="0"/>
              </a:rPr>
              <a:t>from scala tympani below by </a:t>
            </a:r>
            <a:r>
              <a:rPr lang="en-US" sz="2400" b="1" dirty="0" smtClean="0">
                <a:latin typeface="Calibri" panose="020F0502020204030204" pitchFamily="34" charset="0"/>
              </a:rPr>
              <a:t>basilar membrane </a:t>
            </a:r>
            <a:r>
              <a:rPr lang="en-US" sz="2400" dirty="0" smtClean="0">
                <a:latin typeface="Calibri" panose="020F0502020204030204" pitchFamily="34" charset="0"/>
              </a:rPr>
              <a:t>(thick).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098" name="Picture 2" descr="http://scienceblogs.com/chaoticutopia/wp-content/blogs.dir/393/files/2012/04/i-7397979794ecb6b40e8882d34c930bf0-cochl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100" y="2036762"/>
            <a:ext cx="259080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69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F862322-9259-49ED-B522-16BFD48AA551}" type="slidenum">
              <a:rPr lang="en-US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25603" name="Picture 2" descr="mm3lf1624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3"/>
          <a:stretch>
            <a:fillRect/>
          </a:stretch>
        </p:blipFill>
        <p:spPr bwMode="auto">
          <a:xfrm>
            <a:off x="1117600" y="0"/>
            <a:ext cx="98552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0" y="5105400"/>
            <a:ext cx="1178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Tx/>
              <a:buFontTx/>
              <a:buChar char="•"/>
            </a:pPr>
            <a:r>
              <a:rPr lang="en-US" altLang="en-US"/>
              <a:t>Stapes pushes on fluid of vestibular duct at oval window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Tx/>
              <a:buFontTx/>
              <a:buChar char="•"/>
            </a:pPr>
            <a:r>
              <a:rPr lang="en-US" altLang="en-US"/>
              <a:t>At helicotrema, vibration moves into tympanic duct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Tx/>
              <a:buFontTx/>
              <a:buChar char="•"/>
            </a:pPr>
            <a:r>
              <a:rPr lang="en-US" altLang="en-US"/>
              <a:t>Fluid vibration dissipated at round window which bulges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Tx/>
              <a:buFontTx/>
              <a:buChar char="•"/>
            </a:pPr>
            <a:r>
              <a:rPr lang="en-US" altLang="en-US"/>
              <a:t>The central structure is vibrated (cochlear duct)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433234" y="133351"/>
            <a:ext cx="306916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latin typeface="Tahoma" pitchFamily="34" charset="0"/>
            </a:endParaRP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9848851" y="1600201"/>
            <a:ext cx="1762470" cy="46166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itchFamily="34" charset="0"/>
              </a:rPr>
              <a:t>helicotrema</a:t>
            </a:r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 flipH="1">
            <a:off x="10464800" y="2057400"/>
            <a:ext cx="812800" cy="228600"/>
          </a:xfrm>
          <a:prstGeom prst="line">
            <a:avLst/>
          </a:prstGeom>
          <a:noFill/>
          <a:ln w="5715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4470400" y="914401"/>
            <a:ext cx="3251200" cy="46672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itchFamily="34" charset="0"/>
              </a:rPr>
              <a:t>vestibular duct</a:t>
            </a:r>
          </a:p>
        </p:txBody>
      </p:sp>
      <p:sp>
        <p:nvSpPr>
          <p:cNvPr id="25609" name="Line 8"/>
          <p:cNvSpPr>
            <a:spLocks noChangeShapeType="1"/>
          </p:cNvSpPr>
          <p:nvPr/>
        </p:nvSpPr>
        <p:spPr bwMode="auto">
          <a:xfrm>
            <a:off x="5791200" y="1752600"/>
            <a:ext cx="0" cy="1219200"/>
          </a:xfrm>
          <a:prstGeom prst="line">
            <a:avLst/>
          </a:prstGeom>
          <a:noFill/>
          <a:ln w="5715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9042400" y="3581401"/>
            <a:ext cx="3149600" cy="466725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itchFamily="34" charset="0"/>
              </a:rPr>
              <a:t>tympanic duct</a:t>
            </a:r>
          </a:p>
        </p:txBody>
      </p:sp>
      <p:sp>
        <p:nvSpPr>
          <p:cNvPr id="25611" name="Line 10"/>
          <p:cNvSpPr>
            <a:spLocks noChangeShapeType="1"/>
          </p:cNvSpPr>
          <p:nvPr/>
        </p:nvSpPr>
        <p:spPr bwMode="auto">
          <a:xfrm flipH="1" flipV="1">
            <a:off x="9550400" y="2819400"/>
            <a:ext cx="406400" cy="762000"/>
          </a:xfrm>
          <a:prstGeom prst="line">
            <a:avLst/>
          </a:prstGeom>
          <a:noFill/>
          <a:ln w="5715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12" name="Text Box 11"/>
          <p:cNvSpPr txBox="1">
            <a:spLocks noChangeArrowheads="1"/>
          </p:cNvSpPr>
          <p:nvPr/>
        </p:nvSpPr>
        <p:spPr bwMode="auto">
          <a:xfrm>
            <a:off x="1016000" y="3429000"/>
            <a:ext cx="1727200" cy="83185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itchFamily="34" charset="0"/>
              </a:rPr>
              <a:t>round window</a:t>
            </a: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 flipV="1">
            <a:off x="2743200" y="3352800"/>
            <a:ext cx="406400" cy="228600"/>
          </a:xfrm>
          <a:prstGeom prst="line">
            <a:avLst/>
          </a:prstGeom>
          <a:noFill/>
          <a:ln w="5715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3759200" y="3962400"/>
            <a:ext cx="4165600" cy="830997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Cochlear duct containing the Organ of Corti</a:t>
            </a:r>
          </a:p>
        </p:txBody>
      </p:sp>
      <p:sp>
        <p:nvSpPr>
          <p:cNvPr id="25615" name="Line 14"/>
          <p:cNvSpPr>
            <a:spLocks noChangeShapeType="1"/>
          </p:cNvSpPr>
          <p:nvPr/>
        </p:nvSpPr>
        <p:spPr bwMode="auto">
          <a:xfrm flipH="1" flipV="1">
            <a:off x="5080000" y="3352800"/>
            <a:ext cx="304800" cy="609600"/>
          </a:xfrm>
          <a:prstGeom prst="line">
            <a:avLst/>
          </a:prstGeom>
          <a:noFill/>
          <a:ln w="3810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16" name="Line 15"/>
          <p:cNvSpPr>
            <a:spLocks noChangeShapeType="1"/>
          </p:cNvSpPr>
          <p:nvPr/>
        </p:nvSpPr>
        <p:spPr bwMode="auto">
          <a:xfrm flipV="1">
            <a:off x="5486400" y="3352800"/>
            <a:ext cx="508000" cy="609600"/>
          </a:xfrm>
          <a:prstGeom prst="line">
            <a:avLst/>
          </a:prstGeom>
          <a:noFill/>
          <a:ln w="3810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17" name="Rectangle 16"/>
          <p:cNvSpPr>
            <a:spLocks noChangeArrowheads="1"/>
          </p:cNvSpPr>
          <p:nvPr/>
        </p:nvSpPr>
        <p:spPr bwMode="auto">
          <a:xfrm>
            <a:off x="4064000" y="0"/>
            <a:ext cx="599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tx2"/>
                </a:solidFill>
                <a:latin typeface="Arial" pitchFamily="34" charset="0"/>
              </a:rPr>
              <a:t>Cochlea Uncoiled</a:t>
            </a:r>
          </a:p>
        </p:txBody>
      </p:sp>
      <p:sp>
        <p:nvSpPr>
          <p:cNvPr id="25618" name="Text Box 17"/>
          <p:cNvSpPr txBox="1">
            <a:spLocks noChangeArrowheads="1"/>
          </p:cNvSpPr>
          <p:nvPr/>
        </p:nvSpPr>
        <p:spPr bwMode="auto">
          <a:xfrm>
            <a:off x="1828800" y="1143000"/>
            <a:ext cx="1727200" cy="83185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itchFamily="34" charset="0"/>
              </a:rPr>
              <a:t>oval window</a:t>
            </a:r>
          </a:p>
        </p:txBody>
      </p:sp>
      <p:sp>
        <p:nvSpPr>
          <p:cNvPr id="25619" name="Line 18"/>
          <p:cNvSpPr>
            <a:spLocks noChangeShapeType="1"/>
          </p:cNvSpPr>
          <p:nvPr/>
        </p:nvSpPr>
        <p:spPr bwMode="auto">
          <a:xfrm>
            <a:off x="3048000" y="1905000"/>
            <a:ext cx="812800" cy="685800"/>
          </a:xfrm>
          <a:prstGeom prst="line">
            <a:avLst/>
          </a:prstGeom>
          <a:noFill/>
          <a:ln w="38100">
            <a:solidFill>
              <a:srgbClr val="FF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5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81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C3495A-189E-40E0-BE82-AC6791CDFC52}" type="slidenum">
              <a:rPr lang="en-US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US" altLang="en-US" sz="1400">
              <a:solidFill>
                <a:schemeClr val="tx2"/>
              </a:solidFill>
            </a:endParaRPr>
          </a:p>
        </p:txBody>
      </p:sp>
      <p:pic>
        <p:nvPicPr>
          <p:cNvPr id="27651" name="Picture 1030" descr="C:\Documents and Settings\Pam\My Documents\My Pictures\Martini\Labeled\1727abOrganCorti_L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t="9750" r="29784" b="43463"/>
          <a:stretch>
            <a:fillRect/>
          </a:stretch>
        </p:blipFill>
        <p:spPr bwMode="auto">
          <a:xfrm>
            <a:off x="0" y="1"/>
            <a:ext cx="12192000" cy="66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0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Cochlea</a:t>
            </a: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9448800" y="3733801"/>
            <a:ext cx="2540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>
                <a:solidFill>
                  <a:schemeClr val="tx2"/>
                </a:solidFill>
                <a:latin typeface="Gill Sans MT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itchFamily="2" charset="2"/>
              <a:buChar char=""/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Vestibulocochlear nerve sends impulses to the auditory cortex of the temporal lobe of brain and interpreted as sound</a:t>
            </a:r>
          </a:p>
        </p:txBody>
      </p:sp>
    </p:spTree>
    <p:extLst>
      <p:ext uri="{BB962C8B-B14F-4D97-AF65-F5344CB8AC3E}">
        <p14:creationId xmlns:p14="http://schemas.microsoft.com/office/powerpoint/2010/main" val="1849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74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1"/>
          <a:stretch>
            <a:fillRect/>
          </a:stretch>
        </p:blipFill>
        <p:spPr bwMode="auto">
          <a:xfrm>
            <a:off x="2046027" y="3838575"/>
            <a:ext cx="7620000" cy="290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Structures of the Cochlea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200" b="1" u="sng" dirty="0">
                <a:latin typeface="Calibri" panose="020F0502020204030204" pitchFamily="34" charset="0"/>
              </a:rPr>
              <a:t>Spiral organ </a:t>
            </a:r>
            <a:r>
              <a:rPr lang="en-US" sz="2200" b="1" dirty="0">
                <a:latin typeface="Calibri" panose="020F0502020204030204" pitchFamily="34" charset="0"/>
              </a:rPr>
              <a:t>(acoustic organ or </a:t>
            </a:r>
            <a:r>
              <a:rPr lang="en-US" sz="2200" b="1" u="sng" dirty="0">
                <a:latin typeface="Calibri" panose="020F0502020204030204" pitchFamily="34" charset="0"/>
              </a:rPr>
              <a:t>Organ of Corti</a:t>
            </a:r>
            <a:r>
              <a:rPr lang="en-US" sz="2200" b="1" dirty="0">
                <a:latin typeface="Calibri" panose="020F0502020204030204" pitchFamily="34" charset="0"/>
              </a:rPr>
              <a:t>) </a:t>
            </a:r>
            <a:r>
              <a:rPr lang="en-US" sz="2200" dirty="0">
                <a:latin typeface="Calibri" panose="020F0502020204030204" pitchFamily="34" charset="0"/>
              </a:rPr>
              <a:t>– </a:t>
            </a:r>
            <a:r>
              <a:rPr lang="en-US" sz="2200" i="1" dirty="0">
                <a:latin typeface="Calibri" panose="020F0502020204030204" pitchFamily="34" charset="0"/>
              </a:rPr>
              <a:t>found within scala media</a:t>
            </a:r>
            <a:r>
              <a:rPr lang="en-US" sz="2200" dirty="0">
                <a:latin typeface="Calibri" panose="020F0502020204030204" pitchFamily="34" charset="0"/>
              </a:rPr>
              <a:t>.</a:t>
            </a:r>
          </a:p>
          <a:p>
            <a:pPr lvl="2"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Tectorial </a:t>
            </a:r>
            <a:r>
              <a:rPr lang="en-US" sz="2200" b="1" dirty="0">
                <a:latin typeface="Calibri" panose="020F0502020204030204" pitchFamily="34" charset="0"/>
              </a:rPr>
              <a:t>membrane </a:t>
            </a:r>
            <a:r>
              <a:rPr lang="en-US" sz="2200" dirty="0">
                <a:latin typeface="Calibri" panose="020F0502020204030204" pitchFamily="34" charset="0"/>
              </a:rPr>
              <a:t>– gelatinous structure that rests atop the stereocilia of the spiral organ.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Basilar membrane </a:t>
            </a:r>
            <a:r>
              <a:rPr lang="en-US" sz="2200" dirty="0">
                <a:latin typeface="Calibri" panose="020F0502020204030204" pitchFamily="34" charset="0"/>
              </a:rPr>
              <a:t>– support spiral organ and aids in translation of sound vibrations into electrical impulses. </a:t>
            </a:r>
          </a:p>
          <a:p>
            <a:pPr lvl="2"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Inner hair cells </a:t>
            </a:r>
            <a:r>
              <a:rPr lang="en-US" sz="2200" dirty="0">
                <a:latin typeface="Calibri" panose="020F0502020204030204" pitchFamily="34" charset="0"/>
              </a:rPr>
              <a:t>(IHCs) – arrange in a row on medial aspect of basilar membrane.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Outer hair cells </a:t>
            </a:r>
            <a:r>
              <a:rPr lang="en-US" sz="2200" dirty="0">
                <a:latin typeface="Calibri" panose="020F0502020204030204" pitchFamily="34" charset="0"/>
              </a:rPr>
              <a:t>(OHCs) – three rows arranged across from inner hair cells.</a:t>
            </a:r>
            <a:endParaRPr lang="en-US" sz="2200" b="1" dirty="0">
              <a:latin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Anatomy of the Spiral Organ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3200400"/>
            <a:ext cx="10972800" cy="3606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Thick epithelium of sensory and supporting cells and associated membranes.</a:t>
            </a:r>
          </a:p>
          <a:p>
            <a:pPr>
              <a:spcBef>
                <a:spcPts val="0"/>
              </a:spcBef>
            </a:pPr>
            <a:r>
              <a:rPr lang="en-US" sz="2200" dirty="0">
                <a:latin typeface="Calibri" panose="020F0502020204030204" pitchFamily="34" charset="0"/>
              </a:rPr>
              <a:t>Converts vibrations into nerve impulses.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16,000 </a:t>
            </a:r>
            <a:r>
              <a:rPr lang="en-US" altLang="en-US" sz="2200" dirty="0">
                <a:latin typeface="Calibri" panose="020F0502020204030204" pitchFamily="34" charset="0"/>
              </a:rPr>
              <a:t>hair cells have 30-100 </a:t>
            </a:r>
            <a:r>
              <a:rPr lang="en-US" altLang="en-US" sz="2200" dirty="0" smtClean="0">
                <a:latin typeface="Calibri" panose="020F0502020204030204" pitchFamily="34" charset="0"/>
              </a:rPr>
              <a:t>stereocilia (microvilli).</a:t>
            </a:r>
          </a:p>
          <a:p>
            <a:pPr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Stereocilia of hair </a:t>
            </a:r>
            <a:r>
              <a:rPr lang="en-US" altLang="en-US" sz="2200" dirty="0" smtClean="0">
                <a:latin typeface="Calibri" panose="020F0502020204030204" pitchFamily="34" charset="0"/>
              </a:rPr>
              <a:t>cells are attached </a:t>
            </a:r>
            <a:r>
              <a:rPr lang="en-US" altLang="en-US" sz="2200" dirty="0">
                <a:latin typeface="Calibri" panose="020F0502020204030204" pitchFamily="34" charset="0"/>
              </a:rPr>
              <a:t>to gelatinous tectorial membrane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Microvilli make contact with tectorial membrane (gelatinous membrane that overlaps the spiral organ of Corti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Basal sides of inner hair cells synapse with 1st order sensory neurons whose cell body is in spiral </a:t>
            </a:r>
            <a:r>
              <a:rPr lang="en-US" altLang="en-US" sz="2200" dirty="0" smtClean="0">
                <a:latin typeface="Calibri" panose="020F0502020204030204" pitchFamily="34" charset="0"/>
              </a:rPr>
              <a:t>ganglion.</a:t>
            </a:r>
          </a:p>
          <a:p>
            <a:pPr>
              <a:spcBef>
                <a:spcPts val="0"/>
              </a:spcBef>
            </a:pPr>
            <a:r>
              <a:rPr lang="en-US" altLang="en-US" sz="2200" u="sng" dirty="0" smtClean="0">
                <a:latin typeface="Calibri" panose="020F0502020204030204" pitchFamily="34" charset="0"/>
              </a:rPr>
              <a:t>Hearing </a:t>
            </a:r>
            <a:r>
              <a:rPr lang="en-US" altLang="en-US" sz="2200" u="sng" dirty="0">
                <a:latin typeface="Calibri" panose="020F0502020204030204" pitchFamily="34" charset="0"/>
              </a:rPr>
              <a:t>comes from inner hair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cells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Outer adjust cochlear responses to </a:t>
            </a:r>
            <a:r>
              <a:rPr lang="en-US" altLang="en-US" sz="2200" dirty="0" smtClean="0">
                <a:latin typeface="Calibri" panose="020F0502020204030204" pitchFamily="34" charset="0"/>
              </a:rPr>
              <a:t>different frequencies </a:t>
            </a:r>
            <a:r>
              <a:rPr lang="en-US" altLang="en-US" sz="2200" dirty="0">
                <a:latin typeface="Calibri" panose="020F0502020204030204" pitchFamily="34" charset="0"/>
              </a:rPr>
              <a:t>increasing precision.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810" y="533400"/>
            <a:ext cx="4714690" cy="27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latin typeface="Calibri Light" panose="020F0302020204030204" pitchFamily="34" charset="0"/>
              </a:rPr>
              <a:t>Tubular Structures of the Cochlea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200" dirty="0">
                <a:latin typeface="Calibri" panose="020F0502020204030204" pitchFamily="34" charset="0"/>
              </a:rPr>
              <a:t>Stapes pushes on fluid of scala vestibuli at oval </a:t>
            </a:r>
            <a:r>
              <a:rPr lang="en-US" altLang="en-US" sz="2200" dirty="0" smtClean="0">
                <a:latin typeface="Calibri" panose="020F0502020204030204" pitchFamily="34" charset="0"/>
              </a:rPr>
              <a:t>window.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At </a:t>
            </a:r>
            <a:r>
              <a:rPr lang="en-US" altLang="en-US" sz="2200" dirty="0" smtClean="0">
                <a:latin typeface="Calibri" panose="020F0502020204030204" pitchFamily="34" charset="0"/>
              </a:rPr>
              <a:t>helicotrema (where scala tympani and vestibuli meet).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V</a:t>
            </a:r>
            <a:r>
              <a:rPr lang="en-US" altLang="en-US" sz="2200" dirty="0" smtClean="0">
                <a:latin typeface="Calibri" panose="020F0502020204030204" pitchFamily="34" charset="0"/>
              </a:rPr>
              <a:t>ibration </a:t>
            </a:r>
            <a:r>
              <a:rPr lang="en-US" altLang="en-US" sz="2200" dirty="0">
                <a:latin typeface="Calibri" panose="020F0502020204030204" pitchFamily="34" charset="0"/>
              </a:rPr>
              <a:t>moves into scala </a:t>
            </a:r>
            <a:r>
              <a:rPr lang="en-US" altLang="en-US" sz="2200" dirty="0" smtClean="0">
                <a:latin typeface="Calibri" panose="020F0502020204030204" pitchFamily="34" charset="0"/>
              </a:rPr>
              <a:t>tympani.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Fluid vibration dissipated at round window which </a:t>
            </a:r>
            <a:r>
              <a:rPr lang="en-US" altLang="en-US" sz="2200" dirty="0" smtClean="0">
                <a:latin typeface="Calibri" panose="020F0502020204030204" pitchFamily="34" charset="0"/>
              </a:rPr>
              <a:t>bulges.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The central structure is vibrated (cochlear duct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49400"/>
            <a:ext cx="5588847" cy="5045075"/>
          </a:xfrm>
        </p:spPr>
      </p:pic>
    </p:spTree>
    <p:extLst>
      <p:ext uri="{BB962C8B-B14F-4D97-AF65-F5344CB8AC3E}">
        <p14:creationId xmlns:p14="http://schemas.microsoft.com/office/powerpoint/2010/main" val="38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6_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b="36250"/>
          <a:stretch>
            <a:fillRect/>
          </a:stretch>
        </p:blipFill>
        <p:spPr bwMode="auto">
          <a:xfrm>
            <a:off x="1803400" y="1690688"/>
            <a:ext cx="88646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Innervation of Internal Ear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292152" y="3111689"/>
            <a:ext cx="2362200" cy="102026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141265" y="5368809"/>
            <a:ext cx="5907204" cy="10985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>
                <a:latin typeface="Calibri" panose="020F0502020204030204" pitchFamily="34" charset="0"/>
              </a:rPr>
              <a:t>Vestibular ganglia is visible in vestibular </a:t>
            </a:r>
            <a:r>
              <a:rPr lang="en-US" altLang="en-US" sz="2200" dirty="0" smtClean="0">
                <a:latin typeface="Calibri" panose="020F0502020204030204" pitchFamily="34" charset="0"/>
              </a:rPr>
              <a:t>nerve.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200" dirty="0">
                <a:latin typeface="Calibri" panose="020F0502020204030204" pitchFamily="34" charset="0"/>
              </a:rPr>
              <a:t>Spiral ganglia is buried in modiolus of </a:t>
            </a:r>
            <a:r>
              <a:rPr lang="en-US" altLang="en-US" sz="2200" dirty="0" smtClean="0">
                <a:latin typeface="Calibri" panose="020F0502020204030204" pitchFamily="34" charset="0"/>
              </a:rPr>
              <a:t>cochlea.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6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4400" dirty="0">
                <a:latin typeface="Calibri Light" panose="020F0302020204030204" pitchFamily="34" charset="0"/>
              </a:rPr>
              <a:t>Olfactory Epithelial Cells</a:t>
            </a:r>
            <a:r>
              <a:rPr lang="en-US" altLang="en-US" sz="4400" dirty="0" smtClean="0">
                <a:latin typeface="Calibri Light" panose="020F0302020204030204" pitchFamily="34" charset="0"/>
              </a:rPr>
              <a:t/>
            </a:r>
            <a:br>
              <a:rPr lang="en-US" altLang="en-US" sz="4400" dirty="0" smtClean="0">
                <a:latin typeface="Calibri Light" panose="020F0302020204030204" pitchFamily="34" charset="0"/>
              </a:rPr>
            </a:br>
            <a:endParaRPr lang="en-US" altLang="en-US" sz="4400" dirty="0" smtClean="0">
              <a:latin typeface="Calibri Light" panose="020F0302020204030204" pitchFamily="34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b="1" dirty="0" smtClean="0">
                <a:latin typeface="Calibri" panose="020F0502020204030204" pitchFamily="34" charset="0"/>
              </a:rPr>
              <a:t>Olfactory </a:t>
            </a:r>
            <a:r>
              <a:rPr lang="en-US" sz="2200" b="1" dirty="0">
                <a:latin typeface="Calibri" panose="020F0502020204030204" pitchFamily="34" charset="0"/>
              </a:rPr>
              <a:t>receptor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Sensory receptors for smell found in olfactory epithelium(olfactory mucosa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Extremely sensitive and easily fatigue.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Distinguish </a:t>
            </a:r>
            <a:r>
              <a:rPr lang="en-US" altLang="en-US" sz="2200" dirty="0">
                <a:latin typeface="Calibri" panose="020F0502020204030204" pitchFamily="34" charset="0"/>
              </a:rPr>
              <a:t>as many as 10,000 odors.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Epithelium overs </a:t>
            </a:r>
            <a:r>
              <a:rPr lang="en-US" altLang="en-US" sz="2200" dirty="0">
                <a:latin typeface="Calibri" panose="020F0502020204030204" pitchFamily="34" charset="0"/>
              </a:rPr>
              <a:t>5cm</a:t>
            </a:r>
            <a:r>
              <a:rPr lang="en-US" altLang="en-US" sz="2200" baseline="30000" dirty="0">
                <a:latin typeface="Calibri" panose="020F0502020204030204" pitchFamily="34" charset="0"/>
              </a:rPr>
              <a:t>2</a:t>
            </a:r>
            <a:r>
              <a:rPr lang="en-US" altLang="en-US" sz="2200" dirty="0">
                <a:latin typeface="Calibri" panose="020F0502020204030204" pitchFamily="34" charset="0"/>
              </a:rPr>
              <a:t> of superior concha and nasal septum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Supporting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Provide support, nutrition, and protection of receptor cells in olfactory epithelium.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Bowman's glands secretions allow old odors to be constantly washed away.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Basal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Stem cells capable of division and differentiation into supporting or olfactory cells.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Rest on basal lamina of olfactory epithelium.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sz="2200" dirty="0">
                <a:latin typeface="Calibri" panose="020F0502020204030204" pitchFamily="34" charset="0"/>
              </a:rPr>
              <a:t>Constant division leads to replacement of olfactory epithelium every 2–4 weeks.</a:t>
            </a:r>
          </a:p>
          <a:p>
            <a:pPr eaLnBrk="1" hangingPunct="1"/>
            <a:endParaRPr lang="en-US" altLang="en-US" sz="2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0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Physiology of Hearing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971800"/>
            <a:ext cx="10972800" cy="36703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Auricle collects sound </a:t>
            </a:r>
            <a:r>
              <a:rPr lang="en-US" altLang="en-US" sz="2200" dirty="0" smtClean="0">
                <a:latin typeface="Calibri" panose="020F0502020204030204" pitchFamily="34" charset="0"/>
              </a:rPr>
              <a:t>waves.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Eardrum vibrates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low </a:t>
            </a:r>
            <a:r>
              <a:rPr lang="en-US" altLang="en-US" sz="2200" dirty="0">
                <a:latin typeface="Calibri" panose="020F0502020204030204" pitchFamily="34" charset="0"/>
              </a:rPr>
              <a:t>vibration in response to low-pitched </a:t>
            </a:r>
            <a:r>
              <a:rPr lang="en-US" altLang="en-US" sz="2200" dirty="0" smtClean="0">
                <a:latin typeface="Calibri" panose="020F0502020204030204" pitchFamily="34" charset="0"/>
              </a:rPr>
              <a:t>sounds.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R</a:t>
            </a:r>
            <a:r>
              <a:rPr lang="en-US" altLang="en-US" sz="2200" dirty="0" smtClean="0">
                <a:latin typeface="Calibri" panose="020F0502020204030204" pitchFamily="34" charset="0"/>
              </a:rPr>
              <a:t>apid </a:t>
            </a:r>
            <a:r>
              <a:rPr lang="en-US" altLang="en-US" sz="2200" dirty="0">
                <a:latin typeface="Calibri" panose="020F0502020204030204" pitchFamily="34" charset="0"/>
              </a:rPr>
              <a:t>vibration in response to high-pitched </a:t>
            </a:r>
            <a:r>
              <a:rPr lang="en-US" altLang="en-US" sz="2200" dirty="0" smtClean="0">
                <a:latin typeface="Calibri" panose="020F0502020204030204" pitchFamily="34" charset="0"/>
              </a:rPr>
              <a:t>sounds.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Ossicles vibrate since malleus attached to </a:t>
            </a:r>
            <a:r>
              <a:rPr lang="en-US" altLang="en-US" sz="2200" dirty="0" smtClean="0">
                <a:latin typeface="Calibri" panose="020F0502020204030204" pitchFamily="34" charset="0"/>
              </a:rPr>
              <a:t>eardrum.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Stapes pushes on oval window producing fluid pressure waves in scala vestibuli 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tympani.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O</a:t>
            </a:r>
            <a:r>
              <a:rPr lang="en-US" altLang="en-US" sz="2200" dirty="0" smtClean="0">
                <a:latin typeface="Calibri" panose="020F0502020204030204" pitchFamily="34" charset="0"/>
              </a:rPr>
              <a:t>val </a:t>
            </a:r>
            <a:r>
              <a:rPr lang="en-US" altLang="en-US" sz="2200" dirty="0">
                <a:latin typeface="Calibri" panose="020F0502020204030204" pitchFamily="34" charset="0"/>
              </a:rPr>
              <a:t>window vibration 20X more vigorous than </a:t>
            </a:r>
            <a:r>
              <a:rPr lang="en-US" altLang="en-US" sz="2200" dirty="0" smtClean="0">
                <a:latin typeface="Calibri" panose="020F0502020204030204" pitchFamily="34" charset="0"/>
              </a:rPr>
              <a:t>eardrum.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Pressure fluctuations inside cochlear duct move the hair cells against the tectorial </a:t>
            </a:r>
            <a:r>
              <a:rPr lang="en-US" altLang="en-US" sz="2200" dirty="0" smtClean="0">
                <a:latin typeface="Calibri" panose="020F0502020204030204" pitchFamily="34" charset="0"/>
              </a:rPr>
              <a:t>membrane.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Microvilli are bent producing receptor </a:t>
            </a:r>
            <a:r>
              <a:rPr lang="en-US" altLang="en-US" sz="2200" dirty="0" smtClean="0">
                <a:latin typeface="Calibri" panose="020F0502020204030204" pitchFamily="34" charset="0"/>
              </a:rPr>
              <a:t>potentials.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00" y="1295400"/>
            <a:ext cx="438224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0"/>
            <a:ext cx="9160387" cy="68702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97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5600" y="2116328"/>
            <a:ext cx="5384800" cy="356879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0" y="2116328"/>
            <a:ext cx="5711825" cy="33304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</a:rPr>
              <a:t>Perform the following activities: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Histology of the spiral organ (organ of Corti)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Examine ear with an otoscope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Weber test (hearing)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Rinne test (hearing)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Barany’s test (equilibrium)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Rhomberg test (equilibrium)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</a:rPr>
              <a:t>Review all </a:t>
            </a:r>
            <a:r>
              <a:rPr lang="en-US" sz="2200" dirty="0" smtClean="0">
                <a:latin typeface="Calibri" panose="020F0502020204030204" pitchFamily="34" charset="0"/>
              </a:rPr>
              <a:t>models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Deciphering Types of Hearing Loss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u="sng" dirty="0">
                <a:latin typeface="Calibri" panose="020F0502020204030204" pitchFamily="34" charset="0"/>
              </a:rPr>
              <a:t>Conductive</a:t>
            </a:r>
            <a:r>
              <a:rPr lang="en-US" b="1" dirty="0">
                <a:latin typeface="Calibri" panose="020F0502020204030204" pitchFamily="34" charset="0"/>
              </a:rPr>
              <a:t> hearing loss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Associated with impaired transmission of sound waves through external ear canal OR bones of the middle ear.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Caused by damage to any mechanical components of ear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E.g. Accumulation of cerumen, disruption of tympanic membrane, fusion of one or more middle ear ossicles.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u="sng" dirty="0" smtClean="0">
                <a:latin typeface="Calibri" panose="020F0502020204030204" pitchFamily="34" charset="0"/>
              </a:rPr>
              <a:t>Sensorineural</a:t>
            </a:r>
            <a:r>
              <a:rPr lang="en-US" b="1" dirty="0" smtClean="0">
                <a:latin typeface="Calibri" panose="020F0502020204030204" pitchFamily="34" charset="0"/>
              </a:rPr>
              <a:t> hearing loss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Due to a defect in neural pathways, which may be at the level of the cochlea, auditory nerve, or in the cerebral cortex 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E.g. Infections–especially intrauterine (rubella), drug toxicity (aminoglycosides), and tumors (acoustic neuroma).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</a:rPr>
              <a:t>Mixed hearing loss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Due to a combination of mechanical and neural defects.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E.g. Down syndrome, cystic fibrosis, cerebral palsy.</a:t>
            </a:r>
            <a:endParaRPr lang="en-US" sz="2400" dirty="0">
              <a:latin typeface="Calibri" panose="020F0502020204030204" pitchFamily="34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4441-81FD-438E-B114-ECFCAB16CEA0}" type="slidenum">
              <a:rPr lang="en-US" altLang="en-US"/>
              <a:pPr/>
              <a:t>44</a:t>
            </a:fld>
            <a:endParaRPr lang="en-US" altLang="en-US" dirty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Calibri Light" panose="020F0302020204030204" pitchFamily="34" charset="0"/>
              </a:rPr>
              <a:t>Understanding Weber and </a:t>
            </a:r>
            <a:r>
              <a:rPr lang="en-US" altLang="en-US" dirty="0">
                <a:latin typeface="Calibri Light" panose="020F0302020204030204" pitchFamily="34" charset="0"/>
              </a:rPr>
              <a:t>Rinne Tests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b="1" u="sng" dirty="0">
                <a:latin typeface="Calibri" panose="020F0502020204030204" pitchFamily="34" charset="0"/>
              </a:rPr>
              <a:t>Weber </a:t>
            </a:r>
            <a:r>
              <a:rPr lang="en-US" altLang="en-US" b="1" u="sng" dirty="0" smtClean="0">
                <a:latin typeface="Calibri" panose="020F0502020204030204" pitchFamily="34" charset="0"/>
              </a:rPr>
              <a:t>test </a:t>
            </a:r>
            <a:r>
              <a:rPr lang="en-US" altLang="en-US" dirty="0" smtClean="0">
                <a:latin typeface="Calibri" panose="020F0502020204030204" pitchFamily="34" charset="0"/>
              </a:rPr>
              <a:t>– determines </a:t>
            </a:r>
            <a:r>
              <a:rPr lang="en-US" altLang="en-US" dirty="0">
                <a:latin typeface="Calibri" panose="020F0502020204030204" pitchFamily="34" charset="0"/>
              </a:rPr>
              <a:t>if hearing loss is present in one ear, but does not distinguish conductive and sensorineural </a:t>
            </a:r>
            <a:r>
              <a:rPr lang="en-US" altLang="en-US" dirty="0" smtClean="0">
                <a:latin typeface="Calibri" panose="020F0502020204030204" pitchFamily="34" charset="0"/>
              </a:rPr>
              <a:t>deafness.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en-US" sz="2400" dirty="0">
                <a:latin typeface="Calibri" panose="020F0502020204030204" pitchFamily="34" charset="0"/>
              </a:rPr>
              <a:t>Interpreting the test: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400" dirty="0">
                <a:latin typeface="Calibri" panose="020F0502020204030204" pitchFamily="34" charset="0"/>
              </a:rPr>
              <a:t>Normally, the sound is heard in the center of the head or equally in both ears. 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400" dirty="0">
                <a:latin typeface="Calibri" panose="020F0502020204030204" pitchFamily="34" charset="0"/>
              </a:rPr>
              <a:t>Sound localizes toward the poor ear with </a:t>
            </a:r>
            <a:r>
              <a:rPr lang="en-US" altLang="en-US" sz="2400" dirty="0" smtClean="0">
                <a:latin typeface="Calibri" panose="020F0502020204030204" pitchFamily="34" charset="0"/>
              </a:rPr>
              <a:t>conductive </a:t>
            </a:r>
            <a:r>
              <a:rPr lang="en-US" altLang="en-US" sz="2400" dirty="0">
                <a:latin typeface="Calibri" panose="020F0502020204030204" pitchFamily="34" charset="0"/>
              </a:rPr>
              <a:t>loss</a:t>
            </a:r>
            <a:r>
              <a:rPr lang="en-US" altLang="en-US" sz="2400" dirty="0" smtClean="0">
                <a:latin typeface="Calibri" panose="020F0502020204030204" pitchFamily="34" charset="0"/>
              </a:rPr>
              <a:t>.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400" dirty="0">
                <a:latin typeface="Calibri" panose="020F0502020204030204" pitchFamily="34" charset="0"/>
              </a:rPr>
              <a:t>Sound localizes toward the good ear with </a:t>
            </a:r>
            <a:r>
              <a:rPr lang="en-US" altLang="en-US" sz="2400" dirty="0" smtClean="0">
                <a:latin typeface="Calibri" panose="020F0502020204030204" pitchFamily="34" charset="0"/>
              </a:rPr>
              <a:t>sensorineural </a:t>
            </a:r>
            <a:r>
              <a:rPr lang="en-US" altLang="en-US" sz="2400" dirty="0">
                <a:latin typeface="Calibri" panose="020F0502020204030204" pitchFamily="34" charset="0"/>
              </a:rPr>
              <a:t>hearing </a:t>
            </a:r>
            <a:r>
              <a:rPr lang="en-US" altLang="en-US" sz="2400" dirty="0" smtClean="0">
                <a:latin typeface="Calibri" panose="020F0502020204030204" pitchFamily="34" charset="0"/>
              </a:rPr>
              <a:t>loss.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b="1" u="sng" dirty="0">
                <a:latin typeface="Calibri" panose="020F0502020204030204" pitchFamily="34" charset="0"/>
              </a:rPr>
              <a:t>Rinne </a:t>
            </a:r>
            <a:r>
              <a:rPr lang="en-US" altLang="en-US" b="1" u="sng" dirty="0" smtClean="0">
                <a:latin typeface="Calibri" panose="020F0502020204030204" pitchFamily="34" charset="0"/>
              </a:rPr>
              <a:t>test </a:t>
            </a:r>
            <a:r>
              <a:rPr lang="en-US" altLang="en-US" dirty="0" smtClean="0">
                <a:latin typeface="Calibri" panose="020F0502020204030204" pitchFamily="34" charset="0"/>
              </a:rPr>
              <a:t>– valuates </a:t>
            </a:r>
            <a:r>
              <a:rPr lang="en-US" altLang="en-US" dirty="0">
                <a:latin typeface="Calibri" panose="020F0502020204030204" pitchFamily="34" charset="0"/>
              </a:rPr>
              <a:t>an individual’s ability to hear sounds conducted by air or </a:t>
            </a:r>
            <a:r>
              <a:rPr lang="en-US" altLang="en-US" dirty="0" smtClean="0">
                <a:latin typeface="Calibri" panose="020F0502020204030204" pitchFamily="34" charset="0"/>
              </a:rPr>
              <a:t>bone.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en-US" sz="2400" dirty="0" smtClean="0">
                <a:latin typeface="Calibri" panose="020F0502020204030204" pitchFamily="34" charset="0"/>
              </a:rPr>
              <a:t>Interpreting the test: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400" dirty="0" smtClean="0">
                <a:latin typeface="Calibri" panose="020F0502020204030204" pitchFamily="34" charset="0"/>
              </a:rPr>
              <a:t>Normally</a:t>
            </a:r>
            <a:r>
              <a:rPr lang="en-US" altLang="en-US" sz="2400" dirty="0">
                <a:latin typeface="Calibri" panose="020F0502020204030204" pitchFamily="34" charset="0"/>
              </a:rPr>
              <a:t>, someone will hear the vibration in the air (in front of the ear) after they stop hearing it on the </a:t>
            </a:r>
            <a:r>
              <a:rPr lang="en-US" altLang="en-US" sz="2400" dirty="0" smtClean="0">
                <a:latin typeface="Calibri" panose="020F0502020204030204" pitchFamily="34" charset="0"/>
              </a:rPr>
              <a:t>bone.</a:t>
            </a:r>
            <a:endParaRPr lang="en-US" altLang="en-US" sz="2400" dirty="0">
              <a:latin typeface="Calibri" panose="020F0502020204030204" pitchFamily="34" charset="0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400" dirty="0" smtClean="0">
                <a:latin typeface="Calibri" panose="020F0502020204030204" pitchFamily="34" charset="0"/>
              </a:rPr>
              <a:t>If patient </a:t>
            </a:r>
            <a:r>
              <a:rPr lang="en-US" altLang="en-US" sz="2400" dirty="0">
                <a:latin typeface="Calibri" panose="020F0502020204030204" pitchFamily="34" charset="0"/>
              </a:rPr>
              <a:t>hears </a:t>
            </a:r>
            <a:r>
              <a:rPr lang="en-US" altLang="en-US" sz="2400" dirty="0" smtClean="0">
                <a:latin typeface="Calibri" panose="020F0502020204030204" pitchFamily="34" charset="0"/>
              </a:rPr>
              <a:t>vibration </a:t>
            </a:r>
            <a:r>
              <a:rPr lang="en-US" altLang="en-US" sz="2400" dirty="0">
                <a:latin typeface="Calibri" panose="020F0502020204030204" pitchFamily="34" charset="0"/>
              </a:rPr>
              <a:t>on </a:t>
            </a:r>
            <a:r>
              <a:rPr lang="en-US" altLang="en-US" sz="2400" dirty="0" smtClean="0">
                <a:latin typeface="Calibri" panose="020F0502020204030204" pitchFamily="34" charset="0"/>
              </a:rPr>
              <a:t>bone </a:t>
            </a:r>
            <a:r>
              <a:rPr lang="en-US" altLang="en-US" sz="2400" dirty="0">
                <a:latin typeface="Calibri" panose="020F0502020204030204" pitchFamily="34" charset="0"/>
              </a:rPr>
              <a:t>after they no longer hear it in the </a:t>
            </a:r>
            <a:r>
              <a:rPr lang="en-US" altLang="en-US" sz="2400" dirty="0" smtClean="0">
                <a:latin typeface="Calibri" panose="020F0502020204030204" pitchFamily="34" charset="0"/>
              </a:rPr>
              <a:t>air, conductive hearing loss.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dirty="0">
                <a:latin typeface="Calibri" panose="020F0502020204030204" pitchFamily="34" charset="0"/>
              </a:rPr>
              <a:t>Used together, these test can distinguish between the two types of hearing </a:t>
            </a:r>
            <a:r>
              <a:rPr lang="en-US" altLang="en-US" dirty="0" smtClean="0">
                <a:latin typeface="Calibri" panose="020F0502020204030204" pitchFamily="34" charset="0"/>
              </a:rPr>
              <a:t>loss.</a:t>
            </a:r>
          </a:p>
          <a:p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44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85" y="528095"/>
            <a:ext cx="4528038" cy="62702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5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References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 N. (2012). </a:t>
            </a:r>
            <a:r>
              <a:rPr lang="en-US" altLang="en-US" sz="2200" i="1" dirty="0">
                <a:latin typeface="Calibri" panose="020F0502020204030204" pitchFamily="34" charset="0"/>
              </a:rPr>
              <a:t>Essentials of human anatomy &amp; physiology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i="1" dirty="0">
                <a:latin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E.N., Mitchell, S.J. &amp; Smith, L.A. (2012). </a:t>
            </a:r>
            <a:r>
              <a:rPr lang="en-US" altLang="en-US" sz="2200" i="1" dirty="0">
                <a:latin typeface="Calibri" panose="020F0502020204030204" pitchFamily="34" charset="0"/>
              </a:rPr>
              <a:t>Human anatomy and physiology laboratory manual </a:t>
            </a:r>
            <a:r>
              <a:rPr lang="en-US" altLang="en-US" sz="2200" dirty="0">
                <a:latin typeface="Calibri" panose="020F0502020204030204" pitchFamily="34" charset="0"/>
              </a:rPr>
              <a:t>(10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F., Nath, J. &amp; Bartholomew, E.F. (2012).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(9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McPhee, J. &amp; Papadakis, M. (2012) </a:t>
            </a:r>
            <a:r>
              <a:rPr lang="en-US" altLang="en-US" sz="2200" i="1" dirty="0">
                <a:latin typeface="Calibri" panose="020F0502020204030204" pitchFamily="34" charset="0"/>
              </a:rPr>
              <a:t>Current medical diagnosis &amp; treatment </a:t>
            </a:r>
            <a:r>
              <a:rPr lang="en-US" altLang="en-US" sz="2200" dirty="0">
                <a:latin typeface="Calibri" panose="020F0502020204030204" pitchFamily="34" charset="0"/>
              </a:rPr>
              <a:t>(51</a:t>
            </a:r>
            <a:r>
              <a:rPr lang="en-US" altLang="en-US" sz="2200" baseline="30000" dirty="0">
                <a:latin typeface="Calibri" panose="020F050202020403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Patton, T. &amp; Thibodeau, G. (2013).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(8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	St. Louis:Mosby Elsevier.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Saladin, K. S. (2012).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physiology: The unity of form and function 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sz="2200" dirty="0">
                <a:latin typeface="Calibri" panose="020F0502020204030204" pitchFamily="34" charset="0"/>
              </a:rPr>
              <a:t>Tortora, G.J. &amp; Derrickson, B.H. (2012). </a:t>
            </a:r>
            <a:r>
              <a:rPr lang="en-US" sz="2200" i="1" dirty="0">
                <a:latin typeface="Calibri" panose="020F0502020204030204" pitchFamily="34" charset="0"/>
              </a:rPr>
              <a:t>Principles of anatomy and physiology</a:t>
            </a:r>
            <a:r>
              <a:rPr lang="en-US" sz="2200" dirty="0">
                <a:latin typeface="Calibri" panose="020F0502020204030204" pitchFamily="34" charset="0"/>
              </a:rPr>
              <a:t> (13th ed.). Hoboken, NJ: Wiley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alt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C1CA-858D-4F20-AF09-2442390BB3A9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Rectangle 5"/>
          <p:cNvSpPr>
            <a:spLocks noChangeArrowheads="1"/>
          </p:cNvSpPr>
          <p:nvPr/>
        </p:nvSpPr>
        <p:spPr bwMode="auto">
          <a:xfrm>
            <a:off x="2361886" y="1066800"/>
            <a:ext cx="3118706" cy="21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8916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Olfactory Epithelial Cells</a:t>
            </a:r>
          </a:p>
        </p:txBody>
      </p:sp>
      <p:sp>
        <p:nvSpPr>
          <p:cNvPr id="21511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838200" y="1825625"/>
            <a:ext cx="7186684" cy="43513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200" b="1" dirty="0" smtClean="0">
                <a:latin typeface="Calibri" panose="020F0502020204030204" pitchFamily="34" charset="0"/>
              </a:rPr>
              <a:t>Olfactory receptor cells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Bipolar neurons with 20 cilia called olfactory hairs.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Axons pass through  cribriform plate.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S</a:t>
            </a:r>
            <a:r>
              <a:rPr lang="en-US" altLang="en-US" sz="2200" dirty="0" smtClean="0">
                <a:latin typeface="Calibri" panose="020F0502020204030204" pitchFamily="34" charset="0"/>
              </a:rPr>
              <a:t>urvive 60 days.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Supporting cells.</a:t>
            </a:r>
          </a:p>
          <a:p>
            <a:pPr lvl="1" eaLnBrk="1" hangingPunct="1">
              <a:lnSpc>
                <a:spcPct val="90000"/>
              </a:lnSpc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Basal cells divide.</a:t>
            </a:r>
          </a:p>
          <a:p>
            <a:pPr marL="0" indent="0">
              <a:buNone/>
            </a:pPr>
            <a:endParaRPr lang="en-US" alt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5</a:t>
            </a:fld>
            <a:endParaRPr lang="en-US" dirty="0"/>
          </a:p>
        </p:txBody>
      </p:sp>
      <p:pic>
        <p:nvPicPr>
          <p:cNvPr id="2050" name="Picture 2" descr="http://www.leffingwell.com/olf2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00575"/>
            <a:ext cx="5095875" cy="40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381903"/>
            <a:ext cx="6695364" cy="6356350"/>
          </a:xfr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90600" y="4902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sz="4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Physiology of Olfaction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7029974" y="1760565"/>
            <a:ext cx="4952760" cy="4421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200" dirty="0" smtClean="0">
                <a:latin typeface="Calibri" panose="020F0502020204030204" pitchFamily="34" charset="0"/>
              </a:rPr>
              <a:t>Odorants must be volatile.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Odorants bind to receptors.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Na⁺ channels open.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Depolarization occurs.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Nerve impulse triggered.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Adaptation and odor thresholds.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Decreasing sensitivity.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Rapid due to sympathetic inhibition.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Low threshold – methyl mercaptan (m</a:t>
            </a:r>
            <a:r>
              <a:rPr lang="en-US" sz="2200" dirty="0" smtClean="0">
                <a:latin typeface="Calibri" panose="020F0502020204030204" pitchFamily="34" charset="0"/>
              </a:rPr>
              <a:t>ethanethiol) </a:t>
            </a:r>
            <a:r>
              <a:rPr lang="en-US" altLang="en-US" sz="2200" dirty="0" smtClean="0">
                <a:latin typeface="Calibri" panose="020F0502020204030204" pitchFamily="34" charset="0"/>
              </a:rPr>
              <a:t>added to natural gas as warning.</a:t>
            </a:r>
          </a:p>
          <a:p>
            <a:endParaRPr lang="en-US" altLang="en-US" sz="2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Olfactory Pathway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096000" y="1690688"/>
            <a:ext cx="5693393" cy="4351338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Axons from olfactory receptors form olfactory nerves (CN I), synapse in olfactory bulb.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Second-order neurons within olfactory bulb.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Pathways lead to the amygdala and hypothalamus.</a:t>
            </a:r>
          </a:p>
          <a:p>
            <a:pPr lvl="1" eaLnBrk="1" hangingPunct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Amygdala – emotional response.</a:t>
            </a:r>
          </a:p>
          <a:p>
            <a:pPr lvl="1" eaLnBrk="1" hangingPunct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Hypothalamus – physiological response.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Other pathways lead to frontal lobe where odor is identified.</a:t>
            </a:r>
          </a:p>
          <a:p>
            <a:pPr eaLnBrk="1" hangingPunct="1">
              <a:lnSpc>
                <a:spcPct val="80000"/>
              </a:lnSpc>
            </a:pPr>
            <a:endParaRPr lang="en-US" alt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1" y="1444866"/>
            <a:ext cx="5415889" cy="52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dirty="0">
                <a:latin typeface="Calibri Light" panose="020F0302020204030204" pitchFamily="34" charset="0"/>
              </a:rPr>
              <a:t>Gustation: Sense of Taste</a:t>
            </a:r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34304"/>
            <a:ext cx="10515600" cy="4351338"/>
          </a:xfrm>
        </p:spPr>
        <p:txBody>
          <a:bodyPr>
            <a:normAutofit/>
          </a:bodyPr>
          <a:lstStyle/>
          <a:p>
            <a:pPr lvl="1" algn="ctr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Sensation </a:t>
            </a:r>
            <a:r>
              <a:rPr lang="en-US" altLang="en-US" sz="2200" dirty="0">
                <a:latin typeface="Calibri" panose="020F0502020204030204" pitchFamily="34" charset="0"/>
              </a:rPr>
              <a:t>of taste </a:t>
            </a:r>
            <a:r>
              <a:rPr lang="en-US" altLang="en-US" sz="2200" dirty="0" smtClean="0">
                <a:latin typeface="Calibri" panose="020F0502020204030204" pitchFamily="34" charset="0"/>
              </a:rPr>
              <a:t>results </a:t>
            </a:r>
            <a:r>
              <a:rPr lang="en-US" altLang="en-US" sz="2200" dirty="0">
                <a:latin typeface="Calibri" panose="020F0502020204030204" pitchFamily="34" charset="0"/>
              </a:rPr>
              <a:t>from </a:t>
            </a:r>
            <a:r>
              <a:rPr lang="en-US" altLang="en-US" sz="2200" dirty="0" smtClean="0">
                <a:latin typeface="Calibri" panose="020F0502020204030204" pitchFamily="34" charset="0"/>
              </a:rPr>
              <a:t>action </a:t>
            </a:r>
            <a:r>
              <a:rPr lang="en-US" altLang="en-US" sz="2200" dirty="0">
                <a:latin typeface="Calibri" panose="020F0502020204030204" pitchFamily="34" charset="0"/>
              </a:rPr>
              <a:t>of chemicals on the taste </a:t>
            </a:r>
            <a:r>
              <a:rPr lang="en-US" altLang="en-US" sz="2200" dirty="0" smtClean="0">
                <a:latin typeface="Calibri" panose="020F0502020204030204" pitchFamily="34" charset="0"/>
              </a:rPr>
              <a:t>buds.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sz="8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9737-7D22-4A4C-A4EE-399810F4612E}" type="slidenum">
              <a:rPr lang="en-US" smtClean="0"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4" y="1778466"/>
            <a:ext cx="10208525" cy="514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Taste Buds and Structure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83104" y="1457134"/>
            <a:ext cx="6495197" cy="4351338"/>
          </a:xfrm>
          <a:effectLst>
            <a:outerShdw dist="35921" dir="2700000" algn="ctr" rotWithShape="0">
              <a:schemeClr val="bg1"/>
            </a:outerShdw>
          </a:effectLst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8800" dirty="0">
                <a:latin typeface="Calibri" panose="020F0502020204030204" pitchFamily="34" charset="0"/>
              </a:rPr>
              <a:t>Associated with lingual </a:t>
            </a:r>
            <a:r>
              <a:rPr lang="en-US" altLang="en-US" sz="8800" dirty="0" smtClean="0">
                <a:latin typeface="Calibri" panose="020F0502020204030204" pitchFamily="34" charset="0"/>
              </a:rPr>
              <a:t>papillae.</a:t>
            </a:r>
            <a:endParaRPr lang="en-US" altLang="en-US" sz="8800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8800" b="1" dirty="0">
                <a:solidFill>
                  <a:srgbClr val="FFC000"/>
                </a:solidFill>
                <a:latin typeface="Calibri" panose="020F0502020204030204" pitchFamily="34" charset="0"/>
              </a:rPr>
              <a:t>Fungiform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8800" dirty="0">
                <a:latin typeface="Calibri" panose="020F0502020204030204" pitchFamily="34" charset="0"/>
              </a:rPr>
              <a:t>Large, mushroom </a:t>
            </a:r>
            <a:r>
              <a:rPr lang="en-US" altLang="en-US" sz="8800" dirty="0" smtClean="0">
                <a:latin typeface="Calibri" panose="020F0502020204030204" pitchFamily="34" charset="0"/>
              </a:rPr>
              <a:t>shaped.</a:t>
            </a:r>
            <a:endParaRPr lang="en-US" altLang="en-US" sz="8800" dirty="0"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8800" dirty="0">
                <a:latin typeface="Calibri" panose="020F0502020204030204" pitchFamily="34" charset="0"/>
              </a:rPr>
              <a:t>Anterior 2/3</a:t>
            </a:r>
            <a:r>
              <a:rPr lang="en-US" altLang="en-US" sz="8800" baseline="30000" dirty="0">
                <a:latin typeface="Calibri" panose="020F0502020204030204" pitchFamily="34" charset="0"/>
              </a:rPr>
              <a:t>rd</a:t>
            </a:r>
            <a:r>
              <a:rPr lang="en-US" altLang="en-US" sz="8800" dirty="0">
                <a:latin typeface="Calibri" panose="020F0502020204030204" pitchFamily="34" charset="0"/>
              </a:rPr>
              <a:t> of </a:t>
            </a:r>
            <a:r>
              <a:rPr lang="en-US" altLang="en-US" sz="8800" dirty="0" smtClean="0">
                <a:latin typeface="Calibri" panose="020F0502020204030204" pitchFamily="34" charset="0"/>
              </a:rPr>
              <a:t>tongue.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8800" b="1" dirty="0" smtClean="0">
                <a:latin typeface="Calibri" panose="020F0502020204030204" pitchFamily="34" charset="0"/>
              </a:rPr>
              <a:t>Contain approximately 5 taste buds</a:t>
            </a:r>
            <a:r>
              <a:rPr lang="en-US" altLang="en-US" sz="8800" dirty="0" smtClean="0">
                <a:latin typeface="Calibri" panose="020F0502020204030204" pitchFamily="34" charset="0"/>
              </a:rPr>
              <a:t>.</a:t>
            </a:r>
            <a:endParaRPr lang="en-US" altLang="en-US" sz="8800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8800" b="1" dirty="0">
                <a:solidFill>
                  <a:srgbClr val="C00000"/>
                </a:solidFill>
                <a:latin typeface="Calibri" panose="020F0502020204030204" pitchFamily="34" charset="0"/>
              </a:rPr>
              <a:t>Vallate</a:t>
            </a:r>
            <a:r>
              <a:rPr lang="en-US" altLang="en-US" sz="8800" dirty="0">
                <a:latin typeface="Calibri" panose="020F0502020204030204" pitchFamily="34" charset="0"/>
              </a:rPr>
              <a:t> (circumvallate)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8800" dirty="0">
                <a:latin typeface="Calibri" panose="020F0502020204030204" pitchFamily="34" charset="0"/>
              </a:rPr>
              <a:t>Huge, </a:t>
            </a:r>
            <a:r>
              <a:rPr lang="en-US" altLang="en-US" sz="8800" dirty="0" smtClean="0">
                <a:latin typeface="Calibri" panose="020F0502020204030204" pitchFamily="34" charset="0"/>
              </a:rPr>
              <a:t>dome-shaped.</a:t>
            </a:r>
            <a:endParaRPr lang="en-US" altLang="en-US" sz="8800" dirty="0"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8800" dirty="0">
                <a:latin typeface="Calibri" panose="020F0502020204030204" pitchFamily="34" charset="0"/>
              </a:rPr>
              <a:t>Form row near back of </a:t>
            </a:r>
            <a:r>
              <a:rPr lang="en-US" altLang="en-US" sz="8800" dirty="0" smtClean="0">
                <a:latin typeface="Calibri" panose="020F0502020204030204" pitchFamily="34" charset="0"/>
              </a:rPr>
              <a:t>tongue.</a:t>
            </a:r>
            <a:endParaRPr lang="en-US" altLang="en-US" sz="8800" dirty="0"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8800" b="1" dirty="0" smtClean="0">
                <a:latin typeface="Calibri" panose="020F0502020204030204" pitchFamily="34" charset="0"/>
              </a:rPr>
              <a:t>Contain approximately 100 taste </a:t>
            </a:r>
            <a:r>
              <a:rPr lang="en-US" altLang="en-US" sz="8800" b="1" dirty="0" smtClean="0">
                <a:latin typeface="Calibri" panose="020F0502020204030204" pitchFamily="34" charset="0"/>
              </a:rPr>
              <a:t>buds.</a:t>
            </a:r>
            <a:endParaRPr lang="en-US" altLang="en-US" sz="8800" b="1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sz="92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Foliate</a:t>
            </a:r>
            <a:r>
              <a:rPr lang="en-US" altLang="en-US" sz="9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altLang="en-US" sz="8200" dirty="0" smtClean="0">
                <a:latin typeface="Calibri" panose="020F0502020204030204" pitchFamily="34" charset="0"/>
              </a:rPr>
              <a:t>Leaf-like</a:t>
            </a:r>
            <a:endParaRPr lang="en-US" altLang="en-US" sz="8200" dirty="0">
              <a:latin typeface="Calibri" panose="020F0502020204030204" pitchFamily="34" charset="0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</a:pPr>
            <a:r>
              <a:rPr lang="en-US" altLang="en-US" sz="8800" dirty="0" smtClean="0">
                <a:latin typeface="Calibri" panose="020F0502020204030204" pitchFamily="34" charset="0"/>
              </a:rPr>
              <a:t>Lateral </a:t>
            </a:r>
            <a:r>
              <a:rPr lang="en-US" altLang="en-US" sz="8800" u="sng" dirty="0">
                <a:latin typeface="Calibri" panose="020F0502020204030204" pitchFamily="34" charset="0"/>
              </a:rPr>
              <a:t>edges</a:t>
            </a:r>
            <a:r>
              <a:rPr lang="en-US" altLang="en-US" sz="8800" dirty="0">
                <a:latin typeface="Calibri" panose="020F0502020204030204" pitchFamily="34" charset="0"/>
              </a:rPr>
              <a:t> of posterior </a:t>
            </a:r>
            <a:r>
              <a:rPr lang="en-US" altLang="en-US" sz="8800" dirty="0" smtClean="0">
                <a:latin typeface="Calibri" panose="020F0502020204030204" pitchFamily="34" charset="0"/>
              </a:rPr>
              <a:t>tongue.</a:t>
            </a:r>
            <a:endParaRPr lang="en-US" altLang="en-US" sz="8800" dirty="0">
              <a:latin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8800" b="1" dirty="0">
                <a:solidFill>
                  <a:srgbClr val="00B0F0"/>
                </a:solidFill>
                <a:latin typeface="Calibri" panose="020F0502020204030204" pitchFamily="34" charset="0"/>
              </a:rPr>
              <a:t>Filiform</a:t>
            </a:r>
            <a:r>
              <a:rPr lang="en-US" altLang="en-US" sz="8800" dirty="0">
                <a:latin typeface="Calibri" panose="020F0502020204030204" pitchFamily="34" charset="0"/>
              </a:rPr>
              <a:t> (</a:t>
            </a:r>
            <a:r>
              <a:rPr lang="en-US" altLang="en-US" sz="8800" b="1" i="1" dirty="0">
                <a:latin typeface="Calibri" panose="020F0502020204030204" pitchFamily="34" charset="0"/>
              </a:rPr>
              <a:t>no taste buds/</a:t>
            </a:r>
            <a:r>
              <a:rPr lang="en-US" altLang="en-US" sz="8800" b="1" dirty="0">
                <a:latin typeface="Calibri" panose="020F0502020204030204" pitchFamily="34" charset="0"/>
              </a:rPr>
              <a:t>texture</a:t>
            </a:r>
            <a:r>
              <a:rPr lang="en-US" altLang="en-US" sz="8800" dirty="0">
                <a:latin typeface="Calibri" panose="020F0502020204030204" pitchFamily="34" charset="0"/>
              </a:rPr>
              <a:t>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8800" dirty="0">
                <a:latin typeface="Calibri" panose="020F0502020204030204" pitchFamily="34" charset="0"/>
              </a:rPr>
              <a:t>Threadlike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8800" dirty="0">
                <a:latin typeface="Calibri" panose="020F0502020204030204" pitchFamily="34" charset="0"/>
              </a:rPr>
              <a:t>Scattered among fungiform </a:t>
            </a:r>
            <a:r>
              <a:rPr lang="en-US" altLang="en-US" sz="8800" dirty="0" smtClean="0">
                <a:latin typeface="Calibri" panose="020F0502020204030204" pitchFamily="34" charset="0"/>
              </a:rPr>
              <a:t>papillae.</a:t>
            </a:r>
            <a:endParaRPr lang="en-US" sz="8800" dirty="0">
              <a:latin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200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36777" y="1337481"/>
            <a:ext cx="5854890" cy="5227092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E359737-7D22-4A4C-A4EE-399810F4612E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27760" y="5863064"/>
            <a:ext cx="914400" cy="27295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26578" y="5878984"/>
            <a:ext cx="914400" cy="27295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691355" y="5878984"/>
            <a:ext cx="914400" cy="27295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609465" y="2579426"/>
            <a:ext cx="1175979" cy="24566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775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5883</TotalTime>
  <Words>2374</Words>
  <Application>Microsoft Office PowerPoint</Application>
  <PresentationFormat>Widescreen</PresentationFormat>
  <Paragraphs>393</Paragraphs>
  <Slides>46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Gill Sans MT</vt:lpstr>
      <vt:lpstr>Tahoma</vt:lpstr>
      <vt:lpstr>Wingdings</vt:lpstr>
      <vt:lpstr>Wingdings 2</vt:lpstr>
      <vt:lpstr>HDOfficeLightV0</vt:lpstr>
      <vt:lpstr>Clarity</vt:lpstr>
      <vt:lpstr>BI 232 Laboratory  Special Senses: Olfaction-Gustation and Hearing-Equilibrium   </vt:lpstr>
      <vt:lpstr> Chemical Senses and Chemoreceptors: Smell and Taste </vt:lpstr>
      <vt:lpstr>Olfaction: Sense of Smell</vt:lpstr>
      <vt:lpstr> Olfactory Epithelial Cells </vt:lpstr>
      <vt:lpstr>Olfactory Epithelial Cells</vt:lpstr>
      <vt:lpstr>PowerPoint Presentation</vt:lpstr>
      <vt:lpstr>Olfactory Pathway</vt:lpstr>
      <vt:lpstr>Gustation: Sense of Taste</vt:lpstr>
      <vt:lpstr>Taste Buds and Structure</vt:lpstr>
      <vt:lpstr>Histology of a Taste Bud: Contain Spindle-Shaped Cells</vt:lpstr>
      <vt:lpstr>PowerPoint Presentation</vt:lpstr>
      <vt:lpstr>Projection Pathways for Taste</vt:lpstr>
      <vt:lpstr>Activities</vt:lpstr>
      <vt:lpstr>Sense of Hearing and Equilibrium</vt:lpstr>
      <vt:lpstr>External/Outer Ear</vt:lpstr>
      <vt:lpstr>Middle Ear Cavity</vt:lpstr>
      <vt:lpstr>Structures of Middle Ear Cavity</vt:lpstr>
      <vt:lpstr>PowerPoint Presentation</vt:lpstr>
      <vt:lpstr>PowerPoint Presentation</vt:lpstr>
      <vt:lpstr>Inner Ear</vt:lpstr>
      <vt:lpstr>Structures of Inner Ear</vt:lpstr>
      <vt:lpstr>Structures of Inner Ear</vt:lpstr>
      <vt:lpstr>Vestibular Complex</vt:lpstr>
      <vt:lpstr>Vestibular Complex</vt:lpstr>
      <vt:lpstr>Ampulla: Crista Ampullaris and Cupula Dynamic Equilibrium</vt:lpstr>
      <vt:lpstr>Roman Ampulla</vt:lpstr>
      <vt:lpstr>Otolithic Organs: Saccule and Utricle</vt:lpstr>
      <vt:lpstr>PowerPoint Presentation</vt:lpstr>
      <vt:lpstr>Otolithic Organs: Saccule and Utricle Maculae Static Equilibrium</vt:lpstr>
      <vt:lpstr>Physiology of Equilibrium (Balance)</vt:lpstr>
      <vt:lpstr>Cochlea</vt:lpstr>
      <vt:lpstr>The Organ of Hearing: Cochlea</vt:lpstr>
      <vt:lpstr>Structures of the Cochlea</vt:lpstr>
      <vt:lpstr>PowerPoint Presentation</vt:lpstr>
      <vt:lpstr>Cochlea</vt:lpstr>
      <vt:lpstr>Structures of the Cochlea</vt:lpstr>
      <vt:lpstr>Anatomy of the Spiral Organ</vt:lpstr>
      <vt:lpstr>Tubular Structures of the Cochlea</vt:lpstr>
      <vt:lpstr>Innervation of Internal Ear</vt:lpstr>
      <vt:lpstr>Physiology of Hearing</vt:lpstr>
      <vt:lpstr>PowerPoint Presentation</vt:lpstr>
      <vt:lpstr>Activities</vt:lpstr>
      <vt:lpstr>Deciphering Types of Hearing Loss</vt:lpstr>
      <vt:lpstr>Understanding Weber and Rinne Tests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Schuldt</dc:creator>
  <cp:lastModifiedBy>Windows User</cp:lastModifiedBy>
  <cp:revision>563</cp:revision>
  <dcterms:created xsi:type="dcterms:W3CDTF">2015-10-26T14:33:33Z</dcterms:created>
  <dcterms:modified xsi:type="dcterms:W3CDTF">2017-10-20T02:54:51Z</dcterms:modified>
</cp:coreProperties>
</file>