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 showSpecialPlsOnTitleSld="0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</p:sldIdLst>
  <p:sldSz cy="6858000" cx="9144000"/>
  <p:notesSz cx="7315200" cy="96012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73" Type="http://schemas.openxmlformats.org/officeDocument/2006/relationships/slide" Target="slides/slide69.xml"/><Relationship Id="rId72" Type="http://schemas.openxmlformats.org/officeDocument/2006/relationships/slide" Target="slides/slide68.xml"/><Relationship Id="rId31" Type="http://schemas.openxmlformats.org/officeDocument/2006/relationships/slide" Target="slides/slide27.xml"/><Relationship Id="rId75" Type="http://schemas.openxmlformats.org/officeDocument/2006/relationships/slide" Target="slides/slide71.xml"/><Relationship Id="rId30" Type="http://schemas.openxmlformats.org/officeDocument/2006/relationships/slide" Target="slides/slide26.xml"/><Relationship Id="rId74" Type="http://schemas.openxmlformats.org/officeDocument/2006/relationships/slide" Target="slides/slide7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71" Type="http://schemas.openxmlformats.org/officeDocument/2006/relationships/slide" Target="slides/slide67.xml"/><Relationship Id="rId70" Type="http://schemas.openxmlformats.org/officeDocument/2006/relationships/slide" Target="slides/slide66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20" Type="http://schemas.openxmlformats.org/officeDocument/2006/relationships/slide" Target="slides/slide16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22" Type="http://schemas.openxmlformats.org/officeDocument/2006/relationships/slide" Target="slides/slide18.xml"/><Relationship Id="rId66" Type="http://schemas.openxmlformats.org/officeDocument/2006/relationships/slide" Target="slides/slide62.xml"/><Relationship Id="rId21" Type="http://schemas.openxmlformats.org/officeDocument/2006/relationships/slide" Target="slides/slide17.xml"/><Relationship Id="rId65" Type="http://schemas.openxmlformats.org/officeDocument/2006/relationships/slide" Target="slides/slide61.xml"/><Relationship Id="rId24" Type="http://schemas.openxmlformats.org/officeDocument/2006/relationships/slide" Target="slides/slide20.xml"/><Relationship Id="rId68" Type="http://schemas.openxmlformats.org/officeDocument/2006/relationships/slide" Target="slides/slide64.xml"/><Relationship Id="rId23" Type="http://schemas.openxmlformats.org/officeDocument/2006/relationships/slide" Target="slides/slide19.xml"/><Relationship Id="rId67" Type="http://schemas.openxmlformats.org/officeDocument/2006/relationships/slide" Target="slides/slide63.xml"/><Relationship Id="rId60" Type="http://schemas.openxmlformats.org/officeDocument/2006/relationships/slide" Target="slides/slide56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69" Type="http://schemas.openxmlformats.org/officeDocument/2006/relationships/slide" Target="slides/slide6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slide" Target="slides/slide53.xml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15" Type="http://schemas.openxmlformats.org/officeDocument/2006/relationships/slide" Target="slides/slide11.xml"/><Relationship Id="rId59" Type="http://schemas.openxmlformats.org/officeDocument/2006/relationships/slide" Target="slides/slide55.xml"/><Relationship Id="rId14" Type="http://schemas.openxmlformats.org/officeDocument/2006/relationships/slide" Target="slides/slide10.xml"/><Relationship Id="rId58" Type="http://schemas.openxmlformats.org/officeDocument/2006/relationships/slide" Target="slides/slide5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/>
          <p:nvPr>
            <p:ph idx="2" type="hdr"/>
          </p:nvPr>
        </p:nvSpPr>
        <p:spPr>
          <a:xfrm>
            <a:off x="0" y="0"/>
            <a:ext cx="3170237" cy="4794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" name="Shape 4"/>
          <p:cNvSpPr txBox="1"/>
          <p:nvPr>
            <p:ph idx="10" type="dt"/>
          </p:nvPr>
        </p:nvSpPr>
        <p:spPr>
          <a:xfrm>
            <a:off x="4144962" y="0"/>
            <a:ext cx="3170237" cy="4794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5" name="Shape 5"/>
          <p:cNvSpPr/>
          <p:nvPr>
            <p:ph idx="3" type="sldImg"/>
          </p:nvPr>
        </p:nvSpPr>
        <p:spPr>
          <a:xfrm>
            <a:off x="1257300" y="720725"/>
            <a:ext cx="4800600" cy="36004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974725" y="4560887"/>
            <a:ext cx="5365750" cy="43195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88899" lvl="0" marL="0" marR="0" rtl="0" algn="l">
              <a:spcBef>
                <a:spcPts val="0"/>
              </a:spcBef>
              <a:buClr>
                <a:schemeClr val="dk1"/>
              </a:buClr>
              <a:buSzPct val="77777"/>
              <a:buFont typeface="Arial"/>
              <a:buChar char="●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88899" lvl="1" marL="0" marR="0" rtl="0" algn="l">
              <a:spcBef>
                <a:spcPts val="0"/>
              </a:spcBef>
              <a:buClr>
                <a:schemeClr val="dk1"/>
              </a:buClr>
              <a:buSzPct val="77777"/>
              <a:buFont typeface="Arial"/>
              <a:buChar char="○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88899" lvl="2" marL="0" marR="0" rtl="0" algn="l">
              <a:spcBef>
                <a:spcPts val="0"/>
              </a:spcBef>
              <a:buClr>
                <a:schemeClr val="dk1"/>
              </a:buClr>
              <a:buSzPct val="77777"/>
              <a:buFont typeface="Arial"/>
              <a:buChar char="■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88899" lvl="3" marL="0" marR="0" rtl="0" algn="l">
              <a:spcBef>
                <a:spcPts val="0"/>
              </a:spcBef>
              <a:buClr>
                <a:schemeClr val="dk1"/>
              </a:buClr>
              <a:buSzPct val="77777"/>
              <a:buFont typeface="Arial"/>
              <a:buChar char="●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88899" lvl="4" marL="0" marR="0" rtl="0" algn="l">
              <a:spcBef>
                <a:spcPts val="0"/>
              </a:spcBef>
              <a:buClr>
                <a:schemeClr val="dk1"/>
              </a:buClr>
              <a:buSzPct val="77777"/>
              <a:buFont typeface="Arial"/>
              <a:buChar char="○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88899" lvl="5" marL="0" marR="0" rtl="0" algn="l">
              <a:spcBef>
                <a:spcPts val="0"/>
              </a:spcBef>
              <a:buClr>
                <a:schemeClr val="dk1"/>
              </a:buClr>
              <a:buSzPct val="77777"/>
              <a:buFont typeface="Arial"/>
              <a:buChar char="■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88899" lvl="6" marL="0" marR="0" rtl="0" algn="l">
              <a:spcBef>
                <a:spcPts val="0"/>
              </a:spcBef>
              <a:buClr>
                <a:schemeClr val="dk1"/>
              </a:buClr>
              <a:buSzPct val="77777"/>
              <a:buFont typeface="Arial"/>
              <a:buChar char="●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88899" lvl="7" marL="0" marR="0" rtl="0" algn="l">
              <a:spcBef>
                <a:spcPts val="0"/>
              </a:spcBef>
              <a:buClr>
                <a:schemeClr val="dk1"/>
              </a:buClr>
              <a:buSzPct val="77777"/>
              <a:buFont typeface="Arial"/>
              <a:buChar char="○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88899" lvl="8" marL="0" marR="0" rtl="0" algn="l">
              <a:spcBef>
                <a:spcPts val="0"/>
              </a:spcBef>
              <a:buClr>
                <a:schemeClr val="dk1"/>
              </a:buClr>
              <a:buSzPct val="77777"/>
              <a:buFont typeface="Arial"/>
              <a:buChar char="■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1" type="ftr"/>
          </p:nvPr>
        </p:nvSpPr>
        <p:spPr>
          <a:xfrm>
            <a:off x="0" y="9121775"/>
            <a:ext cx="3170237" cy="47942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4144962" y="9121775"/>
            <a:ext cx="3170237" cy="479425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rIns="96650" wrap="square" tIns="48325">
            <a:noAutofit/>
          </a:bodyPr>
          <a:lstStyle/>
          <a:p>
            <a:pPr indent="-8255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None/>
            </a:pPr>
            <a:fld id="{00000000-1234-1234-1234-123412341234}" type="slidenum">
              <a:rPr b="0" i="0" lang="en-US" sz="13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/>
          <p:nvPr>
            <p:ph idx="1" type="body"/>
          </p:nvPr>
        </p:nvSpPr>
        <p:spPr>
          <a:xfrm>
            <a:off x="974725" y="4560887"/>
            <a:ext cx="5365750" cy="43195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88899" lvl="0" marL="0" marR="0" rtl="0" algn="l">
              <a:spcBef>
                <a:spcPts val="0"/>
              </a:spcBef>
              <a:buClr>
                <a:schemeClr val="dk1"/>
              </a:buClr>
              <a:buSzPct val="77777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Shape 86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/>
          <p:nvPr>
            <p:ph idx="1" type="body"/>
          </p:nvPr>
        </p:nvSpPr>
        <p:spPr>
          <a:xfrm>
            <a:off x="974725" y="4560887"/>
            <a:ext cx="5365750" cy="43195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88899" lvl="0" marL="0" marR="0" rtl="0" algn="l">
              <a:spcBef>
                <a:spcPts val="0"/>
              </a:spcBef>
              <a:buClr>
                <a:schemeClr val="dk1"/>
              </a:buClr>
              <a:buSzPct val="77777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Shape 149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/>
          <p:nvPr>
            <p:ph idx="1" type="body"/>
          </p:nvPr>
        </p:nvSpPr>
        <p:spPr>
          <a:xfrm>
            <a:off x="974725" y="4560887"/>
            <a:ext cx="5365750" cy="43195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88899" lvl="0" marL="0" marR="0" rtl="0" algn="l">
              <a:spcBef>
                <a:spcPts val="0"/>
              </a:spcBef>
              <a:buClr>
                <a:schemeClr val="dk1"/>
              </a:buClr>
              <a:buSzPct val="77777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Shape 157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/>
          <p:nvPr>
            <p:ph idx="1" type="body"/>
          </p:nvPr>
        </p:nvSpPr>
        <p:spPr>
          <a:xfrm>
            <a:off x="974725" y="4560887"/>
            <a:ext cx="5365750" cy="43195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88899" lvl="0" marL="0" marR="0" rtl="0" algn="l">
              <a:spcBef>
                <a:spcPts val="0"/>
              </a:spcBef>
              <a:buClr>
                <a:schemeClr val="dk1"/>
              </a:buClr>
              <a:buSzPct val="77777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Shape 164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/>
          <p:nvPr>
            <p:ph idx="1" type="body"/>
          </p:nvPr>
        </p:nvSpPr>
        <p:spPr>
          <a:xfrm>
            <a:off x="974725" y="4560887"/>
            <a:ext cx="5365750" cy="43195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88899" lvl="0" marL="0" marR="0" rtl="0" algn="l">
              <a:spcBef>
                <a:spcPts val="0"/>
              </a:spcBef>
              <a:buClr>
                <a:schemeClr val="dk1"/>
              </a:buClr>
              <a:buSzPct val="77777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Shape 172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/>
          <p:nvPr>
            <p:ph idx="1" type="body"/>
          </p:nvPr>
        </p:nvSpPr>
        <p:spPr>
          <a:xfrm>
            <a:off x="974725" y="4560887"/>
            <a:ext cx="5365750" cy="43195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88899" lvl="0" marL="0" marR="0" rtl="0" algn="l">
              <a:spcBef>
                <a:spcPts val="0"/>
              </a:spcBef>
              <a:buClr>
                <a:schemeClr val="dk1"/>
              </a:buClr>
              <a:buSzPct val="77777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Shape 180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/>
          <p:nvPr>
            <p:ph idx="1" type="body"/>
          </p:nvPr>
        </p:nvSpPr>
        <p:spPr>
          <a:xfrm>
            <a:off x="974725" y="4560887"/>
            <a:ext cx="5365750" cy="43195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88899" lvl="0" marL="0" marR="0" rtl="0" algn="l">
              <a:spcBef>
                <a:spcPts val="0"/>
              </a:spcBef>
              <a:buClr>
                <a:schemeClr val="dk1"/>
              </a:buClr>
              <a:buSzPct val="77777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Shape 188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/>
          <p:nvPr>
            <p:ph idx="1" type="body"/>
          </p:nvPr>
        </p:nvSpPr>
        <p:spPr>
          <a:xfrm>
            <a:off x="974725" y="4560887"/>
            <a:ext cx="5365750" cy="43195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88899" lvl="0" marL="0" marR="0" rtl="0" algn="l">
              <a:spcBef>
                <a:spcPts val="0"/>
              </a:spcBef>
              <a:buClr>
                <a:schemeClr val="dk1"/>
              </a:buClr>
              <a:buSzPct val="77777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Shape 196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/>
          <p:nvPr>
            <p:ph idx="1" type="body"/>
          </p:nvPr>
        </p:nvSpPr>
        <p:spPr>
          <a:xfrm>
            <a:off x="974725" y="4560887"/>
            <a:ext cx="5365750" cy="43195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88899" lvl="0" marL="0" marR="0" rtl="0" algn="l">
              <a:spcBef>
                <a:spcPts val="0"/>
              </a:spcBef>
              <a:buClr>
                <a:schemeClr val="dk1"/>
              </a:buClr>
              <a:buSzPct val="77777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Shape 204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/>
          <p:nvPr>
            <p:ph idx="1" type="body"/>
          </p:nvPr>
        </p:nvSpPr>
        <p:spPr>
          <a:xfrm>
            <a:off x="974725" y="4560887"/>
            <a:ext cx="5365750" cy="43195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88899" lvl="0" marL="0" marR="0" rtl="0" algn="l">
              <a:spcBef>
                <a:spcPts val="0"/>
              </a:spcBef>
              <a:buClr>
                <a:schemeClr val="dk1"/>
              </a:buClr>
              <a:buSzPct val="77777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Shape 212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/>
          <p:nvPr>
            <p:ph idx="1" type="body"/>
          </p:nvPr>
        </p:nvSpPr>
        <p:spPr>
          <a:xfrm>
            <a:off x="974725" y="4560887"/>
            <a:ext cx="5365750" cy="43195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88899" lvl="0" marL="0" marR="0" rtl="0" algn="l">
              <a:spcBef>
                <a:spcPts val="0"/>
              </a:spcBef>
              <a:buClr>
                <a:schemeClr val="dk1"/>
              </a:buClr>
              <a:buSzPct val="77777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Shape 220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/>
          <p:nvPr>
            <p:ph idx="1" type="body"/>
          </p:nvPr>
        </p:nvSpPr>
        <p:spPr>
          <a:xfrm>
            <a:off x="974725" y="4560887"/>
            <a:ext cx="5365750" cy="43195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88899" lvl="0" marL="0" marR="0" rtl="0" algn="l">
              <a:spcBef>
                <a:spcPts val="0"/>
              </a:spcBef>
              <a:buClr>
                <a:schemeClr val="dk1"/>
              </a:buClr>
              <a:buSzPct val="77777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Shape 93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/>
          <p:nvPr>
            <p:ph idx="1" type="body"/>
          </p:nvPr>
        </p:nvSpPr>
        <p:spPr>
          <a:xfrm>
            <a:off x="974725" y="4560887"/>
            <a:ext cx="5365750" cy="43195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88899" lvl="0" marL="0" marR="0" rtl="0" algn="l">
              <a:spcBef>
                <a:spcPts val="0"/>
              </a:spcBef>
              <a:buClr>
                <a:schemeClr val="dk1"/>
              </a:buClr>
              <a:buSzPct val="77777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Shape 228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/>
          <p:nvPr>
            <p:ph idx="1" type="body"/>
          </p:nvPr>
        </p:nvSpPr>
        <p:spPr>
          <a:xfrm>
            <a:off x="974725" y="4560887"/>
            <a:ext cx="5365750" cy="43195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88899" lvl="0" marL="0" marR="0" rtl="0" algn="l">
              <a:spcBef>
                <a:spcPts val="0"/>
              </a:spcBef>
              <a:buClr>
                <a:schemeClr val="dk1"/>
              </a:buClr>
              <a:buSzPct val="77777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Shape 236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/>
          <p:nvPr>
            <p:ph idx="1" type="body"/>
          </p:nvPr>
        </p:nvSpPr>
        <p:spPr>
          <a:xfrm>
            <a:off x="974725" y="4560887"/>
            <a:ext cx="5365750" cy="43195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88899" lvl="0" marL="0" marR="0" rtl="0" algn="l">
              <a:spcBef>
                <a:spcPts val="0"/>
              </a:spcBef>
              <a:buClr>
                <a:schemeClr val="dk1"/>
              </a:buClr>
              <a:buSzPct val="77777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Shape 244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 txBox="1"/>
          <p:nvPr>
            <p:ph idx="1" type="body"/>
          </p:nvPr>
        </p:nvSpPr>
        <p:spPr>
          <a:xfrm>
            <a:off x="974725" y="4560887"/>
            <a:ext cx="5365750" cy="43195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88899" lvl="0" marL="0" marR="0" rtl="0" algn="l">
              <a:spcBef>
                <a:spcPts val="0"/>
              </a:spcBef>
              <a:buClr>
                <a:schemeClr val="dk1"/>
              </a:buClr>
              <a:buSzPct val="77777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Shape 254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/>
          <p:nvPr>
            <p:ph idx="1" type="body"/>
          </p:nvPr>
        </p:nvSpPr>
        <p:spPr>
          <a:xfrm>
            <a:off x="974725" y="4560887"/>
            <a:ext cx="5365750" cy="43195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88899" lvl="0" marL="0" marR="0" rtl="0" algn="l">
              <a:spcBef>
                <a:spcPts val="0"/>
              </a:spcBef>
              <a:buClr>
                <a:schemeClr val="dk1"/>
              </a:buClr>
              <a:buSzPct val="77777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Shape 263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 txBox="1"/>
          <p:nvPr>
            <p:ph idx="1" type="body"/>
          </p:nvPr>
        </p:nvSpPr>
        <p:spPr>
          <a:xfrm>
            <a:off x="974725" y="4560887"/>
            <a:ext cx="5365750" cy="43195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88899" lvl="0" marL="0" marR="0" rtl="0" algn="l">
              <a:spcBef>
                <a:spcPts val="0"/>
              </a:spcBef>
              <a:buClr>
                <a:schemeClr val="dk1"/>
              </a:buClr>
              <a:buSzPct val="77777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Shape 272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 txBox="1"/>
          <p:nvPr>
            <p:ph idx="1" type="body"/>
          </p:nvPr>
        </p:nvSpPr>
        <p:spPr>
          <a:xfrm>
            <a:off x="974725" y="4560887"/>
            <a:ext cx="5365750" cy="43195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88899" lvl="0" marL="0" marR="0" rtl="0" algn="l">
              <a:spcBef>
                <a:spcPts val="0"/>
              </a:spcBef>
              <a:buClr>
                <a:schemeClr val="dk1"/>
              </a:buClr>
              <a:buSzPct val="77777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Shape 281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/>
          <p:nvPr>
            <p:ph idx="1" type="body"/>
          </p:nvPr>
        </p:nvSpPr>
        <p:spPr>
          <a:xfrm>
            <a:off x="974725" y="4560887"/>
            <a:ext cx="5365750" cy="43195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88899" lvl="0" marL="0" marR="0" rtl="0" algn="l">
              <a:spcBef>
                <a:spcPts val="0"/>
              </a:spcBef>
              <a:buClr>
                <a:schemeClr val="dk1"/>
              </a:buClr>
              <a:buSzPct val="77777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Shape 290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 txBox="1"/>
          <p:nvPr>
            <p:ph idx="1" type="body"/>
          </p:nvPr>
        </p:nvSpPr>
        <p:spPr>
          <a:xfrm>
            <a:off x="974725" y="4560887"/>
            <a:ext cx="5365750" cy="43195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88899" lvl="0" marL="0" marR="0" rtl="0" algn="l">
              <a:spcBef>
                <a:spcPts val="0"/>
              </a:spcBef>
              <a:buClr>
                <a:schemeClr val="dk1"/>
              </a:buClr>
              <a:buSzPct val="77777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Shape 299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/>
          <p:nvPr>
            <p:ph idx="1" type="body"/>
          </p:nvPr>
        </p:nvSpPr>
        <p:spPr>
          <a:xfrm>
            <a:off x="974725" y="4560887"/>
            <a:ext cx="5365750" cy="43195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88899" lvl="0" marL="0" marR="0" rtl="0" algn="l">
              <a:spcBef>
                <a:spcPts val="0"/>
              </a:spcBef>
              <a:buClr>
                <a:schemeClr val="dk1"/>
              </a:buClr>
              <a:buSzPct val="77777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Shape 308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/>
          <p:nvPr>
            <p:ph idx="1" type="body"/>
          </p:nvPr>
        </p:nvSpPr>
        <p:spPr>
          <a:xfrm>
            <a:off x="974725" y="4560887"/>
            <a:ext cx="5365750" cy="43195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88899" lvl="0" marL="0" marR="0" rtl="0" algn="l">
              <a:spcBef>
                <a:spcPts val="0"/>
              </a:spcBef>
              <a:buClr>
                <a:schemeClr val="dk1"/>
              </a:buClr>
              <a:buSzPct val="77777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Shape 100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 txBox="1"/>
          <p:nvPr>
            <p:ph idx="1" type="body"/>
          </p:nvPr>
        </p:nvSpPr>
        <p:spPr>
          <a:xfrm>
            <a:off x="974725" y="4560887"/>
            <a:ext cx="5365750" cy="43195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88899" lvl="0" marL="0" marR="0" rtl="0" algn="l">
              <a:spcBef>
                <a:spcPts val="0"/>
              </a:spcBef>
              <a:buClr>
                <a:schemeClr val="dk1"/>
              </a:buClr>
              <a:buSzPct val="77777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Shape 317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 txBox="1"/>
          <p:nvPr>
            <p:ph idx="1" type="body"/>
          </p:nvPr>
        </p:nvSpPr>
        <p:spPr>
          <a:xfrm>
            <a:off x="974725" y="4560887"/>
            <a:ext cx="5365750" cy="43195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88899" lvl="0" marL="0" marR="0" rtl="0" algn="l">
              <a:spcBef>
                <a:spcPts val="0"/>
              </a:spcBef>
              <a:buClr>
                <a:schemeClr val="dk1"/>
              </a:buClr>
              <a:buSzPct val="77777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Shape 327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 txBox="1"/>
          <p:nvPr>
            <p:ph idx="1" type="body"/>
          </p:nvPr>
        </p:nvSpPr>
        <p:spPr>
          <a:xfrm>
            <a:off x="974725" y="4560887"/>
            <a:ext cx="5365750" cy="43195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88899" lvl="0" marL="0" marR="0" rtl="0" algn="l">
              <a:spcBef>
                <a:spcPts val="0"/>
              </a:spcBef>
              <a:buClr>
                <a:schemeClr val="dk1"/>
              </a:buClr>
              <a:buSzPct val="77777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Shape 337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 txBox="1"/>
          <p:nvPr>
            <p:ph idx="1" type="body"/>
          </p:nvPr>
        </p:nvSpPr>
        <p:spPr>
          <a:xfrm>
            <a:off x="974725" y="4560887"/>
            <a:ext cx="5365750" cy="43195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88899" lvl="0" marL="0" marR="0" rtl="0" algn="l">
              <a:spcBef>
                <a:spcPts val="0"/>
              </a:spcBef>
              <a:buClr>
                <a:schemeClr val="dk1"/>
              </a:buClr>
              <a:buSzPct val="77777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Shape 346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 txBox="1"/>
          <p:nvPr>
            <p:ph idx="1" type="body"/>
          </p:nvPr>
        </p:nvSpPr>
        <p:spPr>
          <a:xfrm>
            <a:off x="974725" y="4560887"/>
            <a:ext cx="5365750" cy="43195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88899" lvl="0" marL="0" marR="0" rtl="0" algn="l">
              <a:spcBef>
                <a:spcPts val="0"/>
              </a:spcBef>
              <a:buClr>
                <a:schemeClr val="dk1"/>
              </a:buClr>
              <a:buSzPct val="77777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Shape 355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/>
          <p:nvPr>
            <p:ph idx="1" type="body"/>
          </p:nvPr>
        </p:nvSpPr>
        <p:spPr>
          <a:xfrm>
            <a:off x="974725" y="4560887"/>
            <a:ext cx="5365750" cy="43195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88899" lvl="0" marL="0" marR="0" rtl="0" algn="l">
              <a:spcBef>
                <a:spcPts val="0"/>
              </a:spcBef>
              <a:buClr>
                <a:schemeClr val="dk1"/>
              </a:buClr>
              <a:buSzPct val="77777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Shape 364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 txBox="1"/>
          <p:nvPr>
            <p:ph idx="1" type="body"/>
          </p:nvPr>
        </p:nvSpPr>
        <p:spPr>
          <a:xfrm>
            <a:off x="974725" y="4560887"/>
            <a:ext cx="5365750" cy="43195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88899" lvl="0" marL="0" marR="0" rtl="0" algn="l">
              <a:spcBef>
                <a:spcPts val="0"/>
              </a:spcBef>
              <a:buClr>
                <a:schemeClr val="dk1"/>
              </a:buClr>
              <a:buSzPct val="77777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Shape 373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 txBox="1"/>
          <p:nvPr>
            <p:ph idx="1" type="body"/>
          </p:nvPr>
        </p:nvSpPr>
        <p:spPr>
          <a:xfrm>
            <a:off x="974725" y="4560887"/>
            <a:ext cx="5365750" cy="43195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88899" lvl="0" marL="0" marR="0" rtl="0" algn="l">
              <a:spcBef>
                <a:spcPts val="0"/>
              </a:spcBef>
              <a:buClr>
                <a:schemeClr val="dk1"/>
              </a:buClr>
              <a:buSzPct val="77777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Shape 384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 txBox="1"/>
          <p:nvPr>
            <p:ph idx="1" type="body"/>
          </p:nvPr>
        </p:nvSpPr>
        <p:spPr>
          <a:xfrm>
            <a:off x="974725" y="4560887"/>
            <a:ext cx="5365750" cy="43195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88899" lvl="0" marL="0" marR="0" rtl="0" algn="l">
              <a:spcBef>
                <a:spcPts val="0"/>
              </a:spcBef>
              <a:buClr>
                <a:schemeClr val="dk1"/>
              </a:buClr>
              <a:buSzPct val="77777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Shape 393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 txBox="1"/>
          <p:nvPr>
            <p:ph idx="1" type="body"/>
          </p:nvPr>
        </p:nvSpPr>
        <p:spPr>
          <a:xfrm>
            <a:off x="974725" y="4560887"/>
            <a:ext cx="5365750" cy="43195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88899" lvl="0" marL="0" marR="0" rtl="0" algn="l">
              <a:spcBef>
                <a:spcPts val="0"/>
              </a:spcBef>
              <a:buClr>
                <a:schemeClr val="dk1"/>
              </a:buClr>
              <a:buSzPct val="77777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Shape 404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/>
          <p:nvPr>
            <p:ph idx="1" type="body"/>
          </p:nvPr>
        </p:nvSpPr>
        <p:spPr>
          <a:xfrm>
            <a:off x="974725" y="4560887"/>
            <a:ext cx="5365750" cy="43195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88899" lvl="0" marL="0" marR="0" rtl="0" algn="l">
              <a:spcBef>
                <a:spcPts val="0"/>
              </a:spcBef>
              <a:buClr>
                <a:schemeClr val="dk1"/>
              </a:buClr>
              <a:buSzPct val="77777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Shape 107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 txBox="1"/>
          <p:nvPr>
            <p:ph idx="1" type="body"/>
          </p:nvPr>
        </p:nvSpPr>
        <p:spPr>
          <a:xfrm>
            <a:off x="974725" y="4560887"/>
            <a:ext cx="5365750" cy="43195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88899" lvl="0" marL="0" marR="0" rtl="0" algn="l">
              <a:spcBef>
                <a:spcPts val="0"/>
              </a:spcBef>
              <a:buClr>
                <a:schemeClr val="dk1"/>
              </a:buClr>
              <a:buSzPct val="77777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Shape 413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 txBox="1"/>
          <p:nvPr>
            <p:ph idx="1" type="body"/>
          </p:nvPr>
        </p:nvSpPr>
        <p:spPr>
          <a:xfrm>
            <a:off x="974725" y="4560887"/>
            <a:ext cx="5365750" cy="43195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88899" lvl="0" marL="0" marR="0" rtl="0" algn="l">
              <a:spcBef>
                <a:spcPts val="0"/>
              </a:spcBef>
              <a:buClr>
                <a:schemeClr val="dk1"/>
              </a:buClr>
              <a:buSzPct val="77777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Shape 422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 txBox="1"/>
          <p:nvPr>
            <p:ph idx="1" type="body"/>
          </p:nvPr>
        </p:nvSpPr>
        <p:spPr>
          <a:xfrm>
            <a:off x="974725" y="4560887"/>
            <a:ext cx="5365750" cy="43195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88899" lvl="0" marL="0" marR="0" rtl="0" algn="l">
              <a:spcBef>
                <a:spcPts val="0"/>
              </a:spcBef>
              <a:buClr>
                <a:schemeClr val="dk1"/>
              </a:buClr>
              <a:buSzPct val="77777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Shape 434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/>
          <p:nvPr>
            <p:ph idx="1" type="body"/>
          </p:nvPr>
        </p:nvSpPr>
        <p:spPr>
          <a:xfrm>
            <a:off x="974725" y="4560887"/>
            <a:ext cx="5365750" cy="43195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88899" lvl="0" marL="0" marR="0" rtl="0" algn="l">
              <a:spcBef>
                <a:spcPts val="0"/>
              </a:spcBef>
              <a:buClr>
                <a:schemeClr val="dk1"/>
              </a:buClr>
              <a:buSzPct val="77777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Shape 441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Shape 451"/>
          <p:cNvSpPr txBox="1"/>
          <p:nvPr>
            <p:ph idx="1" type="body"/>
          </p:nvPr>
        </p:nvSpPr>
        <p:spPr>
          <a:xfrm>
            <a:off x="974725" y="4560887"/>
            <a:ext cx="5365750" cy="43195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88899" lvl="0" marL="0" marR="0" rtl="0" algn="l">
              <a:spcBef>
                <a:spcPts val="0"/>
              </a:spcBef>
              <a:buClr>
                <a:schemeClr val="dk1"/>
              </a:buClr>
              <a:buSzPct val="77777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Shape 452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Shape 460"/>
          <p:cNvSpPr txBox="1"/>
          <p:nvPr>
            <p:ph idx="1" type="body"/>
          </p:nvPr>
        </p:nvSpPr>
        <p:spPr>
          <a:xfrm>
            <a:off x="974725" y="4560887"/>
            <a:ext cx="5365750" cy="43195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88899" lvl="0" marL="0" marR="0" rtl="0" algn="l">
              <a:spcBef>
                <a:spcPts val="0"/>
              </a:spcBef>
              <a:buClr>
                <a:schemeClr val="dk1"/>
              </a:buClr>
              <a:buSzPct val="77777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Shape 461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Shape 469"/>
          <p:cNvSpPr txBox="1"/>
          <p:nvPr>
            <p:ph idx="1" type="body"/>
          </p:nvPr>
        </p:nvSpPr>
        <p:spPr>
          <a:xfrm>
            <a:off x="974725" y="4560887"/>
            <a:ext cx="5365750" cy="43195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88899" lvl="0" marL="0" marR="0" rtl="0" algn="l">
              <a:spcBef>
                <a:spcPts val="0"/>
              </a:spcBef>
              <a:buClr>
                <a:schemeClr val="dk1"/>
              </a:buClr>
              <a:buSzPct val="77777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Shape 470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Shape 478"/>
          <p:cNvSpPr txBox="1"/>
          <p:nvPr>
            <p:ph idx="1" type="body"/>
          </p:nvPr>
        </p:nvSpPr>
        <p:spPr>
          <a:xfrm>
            <a:off x="974725" y="4560887"/>
            <a:ext cx="5365750" cy="43195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88899" lvl="0" marL="0" marR="0" rtl="0" algn="l">
              <a:spcBef>
                <a:spcPts val="0"/>
              </a:spcBef>
              <a:buClr>
                <a:schemeClr val="dk1"/>
              </a:buClr>
              <a:buSzPct val="77777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Shape 479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Shape 487"/>
          <p:cNvSpPr txBox="1"/>
          <p:nvPr>
            <p:ph idx="1" type="body"/>
          </p:nvPr>
        </p:nvSpPr>
        <p:spPr>
          <a:xfrm>
            <a:off x="974725" y="4560887"/>
            <a:ext cx="5365750" cy="43195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88899" lvl="0" marL="0" marR="0" rtl="0" algn="l">
              <a:spcBef>
                <a:spcPts val="0"/>
              </a:spcBef>
              <a:buClr>
                <a:schemeClr val="dk1"/>
              </a:buClr>
              <a:buSzPct val="77777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Shape 488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Shape 494"/>
          <p:cNvSpPr txBox="1"/>
          <p:nvPr>
            <p:ph idx="1" type="body"/>
          </p:nvPr>
        </p:nvSpPr>
        <p:spPr>
          <a:xfrm>
            <a:off x="974725" y="4560887"/>
            <a:ext cx="5365750" cy="43195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88899" lvl="0" marL="0" marR="0" rtl="0" algn="l">
              <a:spcBef>
                <a:spcPts val="0"/>
              </a:spcBef>
              <a:buClr>
                <a:schemeClr val="dk1"/>
              </a:buClr>
              <a:buSzPct val="77777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Shape 495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>
            <p:ph idx="1" type="body"/>
          </p:nvPr>
        </p:nvSpPr>
        <p:spPr>
          <a:xfrm>
            <a:off x="974725" y="4560887"/>
            <a:ext cx="5365750" cy="43195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88899" lvl="0" marL="0" marR="0" rtl="0" algn="l">
              <a:spcBef>
                <a:spcPts val="0"/>
              </a:spcBef>
              <a:buClr>
                <a:schemeClr val="dk1"/>
              </a:buClr>
              <a:buSzPct val="77777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Shape 114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/>
          <p:nvPr>
            <p:ph idx="1" type="body"/>
          </p:nvPr>
        </p:nvSpPr>
        <p:spPr>
          <a:xfrm>
            <a:off x="974725" y="4560887"/>
            <a:ext cx="5365750" cy="43195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88899" lvl="0" marL="0" marR="0" rtl="0" algn="l">
              <a:spcBef>
                <a:spcPts val="0"/>
              </a:spcBef>
              <a:buClr>
                <a:schemeClr val="dk1"/>
              </a:buClr>
              <a:buSzPct val="77777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Shape 504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Shape 512"/>
          <p:cNvSpPr txBox="1"/>
          <p:nvPr>
            <p:ph idx="1" type="body"/>
          </p:nvPr>
        </p:nvSpPr>
        <p:spPr>
          <a:xfrm>
            <a:off x="974725" y="4560887"/>
            <a:ext cx="5365750" cy="43195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88899" lvl="0" marL="0" marR="0" rtl="0" algn="l">
              <a:spcBef>
                <a:spcPts val="0"/>
              </a:spcBef>
              <a:buClr>
                <a:schemeClr val="dk1"/>
              </a:buClr>
              <a:buSzPct val="77777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Shape 513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Shape 521"/>
          <p:cNvSpPr txBox="1"/>
          <p:nvPr>
            <p:ph idx="1" type="body"/>
          </p:nvPr>
        </p:nvSpPr>
        <p:spPr>
          <a:xfrm>
            <a:off x="974725" y="4560887"/>
            <a:ext cx="5365750" cy="43195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88899" lvl="0" marL="0" marR="0" rtl="0" algn="l">
              <a:spcBef>
                <a:spcPts val="0"/>
              </a:spcBef>
              <a:buClr>
                <a:schemeClr val="dk1"/>
              </a:buClr>
              <a:buSzPct val="77777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Shape 522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Shape 530"/>
          <p:cNvSpPr txBox="1"/>
          <p:nvPr>
            <p:ph idx="1" type="body"/>
          </p:nvPr>
        </p:nvSpPr>
        <p:spPr>
          <a:xfrm>
            <a:off x="974725" y="4560887"/>
            <a:ext cx="5365750" cy="43195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88899" lvl="0" marL="0" marR="0" rtl="0" algn="l">
              <a:spcBef>
                <a:spcPts val="0"/>
              </a:spcBef>
              <a:buClr>
                <a:schemeClr val="dk1"/>
              </a:buClr>
              <a:buSzPct val="77777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Shape 531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Shape 537"/>
          <p:cNvSpPr txBox="1"/>
          <p:nvPr>
            <p:ph idx="1" type="body"/>
          </p:nvPr>
        </p:nvSpPr>
        <p:spPr>
          <a:xfrm>
            <a:off x="974725" y="4560887"/>
            <a:ext cx="5365750" cy="43195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88899" lvl="0" marL="0" marR="0" rtl="0" algn="l">
              <a:spcBef>
                <a:spcPts val="0"/>
              </a:spcBef>
              <a:buClr>
                <a:schemeClr val="dk1"/>
              </a:buClr>
              <a:buSzPct val="77777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Shape 538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Shape 546"/>
          <p:cNvSpPr txBox="1"/>
          <p:nvPr>
            <p:ph idx="1" type="body"/>
          </p:nvPr>
        </p:nvSpPr>
        <p:spPr>
          <a:xfrm>
            <a:off x="974725" y="4560887"/>
            <a:ext cx="5365750" cy="43195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88899" lvl="0" marL="0" marR="0" rtl="0" algn="l">
              <a:spcBef>
                <a:spcPts val="0"/>
              </a:spcBef>
              <a:buClr>
                <a:schemeClr val="dk1"/>
              </a:buClr>
              <a:buSzPct val="77777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Shape 547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 txBox="1"/>
          <p:nvPr>
            <p:ph idx="1" type="body"/>
          </p:nvPr>
        </p:nvSpPr>
        <p:spPr>
          <a:xfrm>
            <a:off x="974725" y="4560887"/>
            <a:ext cx="5365750" cy="43195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88899" lvl="0" marL="0" marR="0" rtl="0" algn="l">
              <a:spcBef>
                <a:spcPts val="0"/>
              </a:spcBef>
              <a:buClr>
                <a:schemeClr val="dk1"/>
              </a:buClr>
              <a:buSzPct val="77777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Shape 556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Shape 564"/>
          <p:cNvSpPr txBox="1"/>
          <p:nvPr>
            <p:ph idx="1" type="body"/>
          </p:nvPr>
        </p:nvSpPr>
        <p:spPr>
          <a:xfrm>
            <a:off x="974725" y="4560887"/>
            <a:ext cx="5365750" cy="43195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88899" lvl="0" marL="0" marR="0" rtl="0" algn="l">
              <a:spcBef>
                <a:spcPts val="0"/>
              </a:spcBef>
              <a:buClr>
                <a:schemeClr val="dk1"/>
              </a:buClr>
              <a:buSzPct val="77777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Shape 565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Shape 573"/>
          <p:cNvSpPr txBox="1"/>
          <p:nvPr>
            <p:ph idx="1" type="body"/>
          </p:nvPr>
        </p:nvSpPr>
        <p:spPr>
          <a:xfrm>
            <a:off x="974725" y="4560887"/>
            <a:ext cx="5365750" cy="43195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88899" lvl="0" marL="0" marR="0" rtl="0" algn="l">
              <a:spcBef>
                <a:spcPts val="0"/>
              </a:spcBef>
              <a:buClr>
                <a:schemeClr val="dk1"/>
              </a:buClr>
              <a:buSzPct val="77777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Shape 574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Shape 582"/>
          <p:cNvSpPr txBox="1"/>
          <p:nvPr>
            <p:ph idx="1" type="body"/>
          </p:nvPr>
        </p:nvSpPr>
        <p:spPr>
          <a:xfrm>
            <a:off x="974725" y="4560887"/>
            <a:ext cx="5365750" cy="43195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88899" lvl="0" marL="0" marR="0" rtl="0" algn="l">
              <a:spcBef>
                <a:spcPts val="0"/>
              </a:spcBef>
              <a:buClr>
                <a:schemeClr val="dk1"/>
              </a:buClr>
              <a:buSzPct val="77777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Shape 583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/>
          <p:nvPr>
            <p:ph idx="1" type="body"/>
          </p:nvPr>
        </p:nvSpPr>
        <p:spPr>
          <a:xfrm>
            <a:off x="974725" y="4560887"/>
            <a:ext cx="5365750" cy="43195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88899" lvl="0" marL="0" marR="0" rtl="0" algn="l">
              <a:spcBef>
                <a:spcPts val="0"/>
              </a:spcBef>
              <a:buClr>
                <a:schemeClr val="dk1"/>
              </a:buClr>
              <a:buSzPct val="77777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Shape 121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Shape 591"/>
          <p:cNvSpPr txBox="1"/>
          <p:nvPr>
            <p:ph idx="1" type="body"/>
          </p:nvPr>
        </p:nvSpPr>
        <p:spPr>
          <a:xfrm>
            <a:off x="974725" y="4560887"/>
            <a:ext cx="5365750" cy="43195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88899" lvl="0" marL="0" marR="0" rtl="0" algn="l">
              <a:spcBef>
                <a:spcPts val="0"/>
              </a:spcBef>
              <a:buClr>
                <a:schemeClr val="dk1"/>
              </a:buClr>
              <a:buSzPct val="77777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Shape 592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Shape 600"/>
          <p:cNvSpPr txBox="1"/>
          <p:nvPr>
            <p:ph idx="1" type="body"/>
          </p:nvPr>
        </p:nvSpPr>
        <p:spPr>
          <a:xfrm>
            <a:off x="974725" y="4560887"/>
            <a:ext cx="5365750" cy="43195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88899" lvl="0" marL="0" marR="0" rtl="0" algn="l">
              <a:spcBef>
                <a:spcPts val="0"/>
              </a:spcBef>
              <a:buClr>
                <a:schemeClr val="dk1"/>
              </a:buClr>
              <a:buSzPct val="77777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Shape 601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 txBox="1"/>
          <p:nvPr>
            <p:ph idx="1" type="body"/>
          </p:nvPr>
        </p:nvSpPr>
        <p:spPr>
          <a:xfrm>
            <a:off x="974725" y="4560887"/>
            <a:ext cx="5365750" cy="4319587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09" name="Shape 609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Shape 617"/>
          <p:cNvSpPr txBox="1"/>
          <p:nvPr>
            <p:ph idx="1" type="body"/>
          </p:nvPr>
        </p:nvSpPr>
        <p:spPr>
          <a:xfrm>
            <a:off x="974725" y="4560887"/>
            <a:ext cx="5365750" cy="43195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88899" lvl="0" marL="0" marR="0" rtl="0" algn="l">
              <a:spcBef>
                <a:spcPts val="0"/>
              </a:spcBef>
              <a:buClr>
                <a:schemeClr val="dk1"/>
              </a:buClr>
              <a:buSzPct val="77777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Shape 618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Shape 625"/>
          <p:cNvSpPr txBox="1"/>
          <p:nvPr>
            <p:ph idx="1" type="body"/>
          </p:nvPr>
        </p:nvSpPr>
        <p:spPr>
          <a:xfrm>
            <a:off x="974725" y="4560887"/>
            <a:ext cx="5365750" cy="4319587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26" name="Shape 626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Shape 633"/>
          <p:cNvSpPr txBox="1"/>
          <p:nvPr>
            <p:ph idx="1" type="body"/>
          </p:nvPr>
        </p:nvSpPr>
        <p:spPr>
          <a:xfrm>
            <a:off x="974725" y="4560887"/>
            <a:ext cx="5365750" cy="43195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88899" lvl="0" marL="0" marR="0" rtl="0" algn="l">
              <a:spcBef>
                <a:spcPts val="0"/>
              </a:spcBef>
              <a:buClr>
                <a:schemeClr val="dk1"/>
              </a:buClr>
              <a:buSzPct val="77777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Shape 634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Shape 641"/>
          <p:cNvSpPr txBox="1"/>
          <p:nvPr>
            <p:ph idx="1" type="body"/>
          </p:nvPr>
        </p:nvSpPr>
        <p:spPr>
          <a:xfrm>
            <a:off x="974725" y="4560887"/>
            <a:ext cx="5365750" cy="43195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88899" lvl="0" marL="0" marR="0" rtl="0" algn="l">
              <a:spcBef>
                <a:spcPts val="0"/>
              </a:spcBef>
              <a:buClr>
                <a:schemeClr val="dk1"/>
              </a:buClr>
              <a:buSzPct val="77777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Shape 642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 txBox="1"/>
          <p:nvPr>
            <p:ph idx="1" type="body"/>
          </p:nvPr>
        </p:nvSpPr>
        <p:spPr>
          <a:xfrm>
            <a:off x="974725" y="4560887"/>
            <a:ext cx="5365750" cy="43195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88899" lvl="0" marL="0" marR="0" rtl="0" algn="l">
              <a:spcBef>
                <a:spcPts val="0"/>
              </a:spcBef>
              <a:buClr>
                <a:schemeClr val="dk1"/>
              </a:buClr>
              <a:buSzPct val="77777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Shape 651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Shape 659"/>
          <p:cNvSpPr txBox="1"/>
          <p:nvPr>
            <p:ph idx="1" type="body"/>
          </p:nvPr>
        </p:nvSpPr>
        <p:spPr>
          <a:xfrm>
            <a:off x="974725" y="4560887"/>
            <a:ext cx="5365750" cy="43195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88899" lvl="0" marL="0" marR="0" rtl="0" algn="l">
              <a:spcBef>
                <a:spcPts val="0"/>
              </a:spcBef>
              <a:buClr>
                <a:schemeClr val="dk1"/>
              </a:buClr>
              <a:buSzPct val="77777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Shape 660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 txBox="1"/>
          <p:nvPr>
            <p:ph idx="1" type="body"/>
          </p:nvPr>
        </p:nvSpPr>
        <p:spPr>
          <a:xfrm>
            <a:off x="974725" y="4560887"/>
            <a:ext cx="5365750" cy="43195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88899" lvl="0" marL="0" marR="0" rtl="0" algn="l">
              <a:spcBef>
                <a:spcPts val="0"/>
              </a:spcBef>
              <a:buClr>
                <a:schemeClr val="dk1"/>
              </a:buClr>
              <a:buSzPct val="77777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8" name="Shape 668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/>
          <p:nvPr>
            <p:ph idx="1" type="body"/>
          </p:nvPr>
        </p:nvSpPr>
        <p:spPr>
          <a:xfrm>
            <a:off x="974725" y="4560887"/>
            <a:ext cx="5365750" cy="43195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88899" lvl="0" marL="0" marR="0" rtl="0" algn="l">
              <a:spcBef>
                <a:spcPts val="0"/>
              </a:spcBef>
              <a:buClr>
                <a:schemeClr val="dk1"/>
              </a:buClr>
              <a:buSzPct val="77777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Shape 128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Shape 675"/>
          <p:cNvSpPr txBox="1"/>
          <p:nvPr>
            <p:ph idx="1" type="body"/>
          </p:nvPr>
        </p:nvSpPr>
        <p:spPr>
          <a:xfrm>
            <a:off x="974725" y="4560887"/>
            <a:ext cx="5365750" cy="43195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88899" lvl="0" marL="0" marR="0" rtl="0" algn="l">
              <a:spcBef>
                <a:spcPts val="0"/>
              </a:spcBef>
              <a:buClr>
                <a:schemeClr val="dk1"/>
              </a:buClr>
              <a:buSzPct val="77777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6" name="Shape 676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Shape 683"/>
          <p:cNvSpPr txBox="1"/>
          <p:nvPr>
            <p:ph idx="1" type="body"/>
          </p:nvPr>
        </p:nvSpPr>
        <p:spPr>
          <a:xfrm>
            <a:off x="974725" y="4560887"/>
            <a:ext cx="5365750" cy="43195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88899" lvl="0" marL="0" marR="0" rtl="0" algn="l">
              <a:spcBef>
                <a:spcPts val="0"/>
              </a:spcBef>
              <a:buClr>
                <a:schemeClr val="dk1"/>
              </a:buClr>
              <a:buSzPct val="77777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Shape 684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/>
          <p:nvPr>
            <p:ph idx="1" type="body"/>
          </p:nvPr>
        </p:nvSpPr>
        <p:spPr>
          <a:xfrm>
            <a:off x="974725" y="4560887"/>
            <a:ext cx="5365750" cy="43195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88899" lvl="0" marL="0" marR="0" rtl="0" algn="l">
              <a:spcBef>
                <a:spcPts val="0"/>
              </a:spcBef>
              <a:buClr>
                <a:schemeClr val="dk1"/>
              </a:buClr>
              <a:buSzPct val="77777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Shape 135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/>
          <p:nvPr>
            <p:ph idx="1" type="body"/>
          </p:nvPr>
        </p:nvSpPr>
        <p:spPr>
          <a:xfrm>
            <a:off x="974725" y="4560887"/>
            <a:ext cx="5365750" cy="43195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88899" lvl="0" marL="0" marR="0" rtl="0" algn="l">
              <a:spcBef>
                <a:spcPts val="0"/>
              </a:spcBef>
              <a:buClr>
                <a:schemeClr val="dk1"/>
              </a:buClr>
              <a:buSzPct val="77777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Shape 142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/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" name="Shape 17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" name="Shape 18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9" name="Shape 19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20" name="Shape 20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762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100000"/>
              <a:buFont typeface="Times New Roman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TxTwoObj">
  <p:cSld name="Comparison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/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Shape 71"/>
          <p:cNvSpPr txBox="1"/>
          <p:nvPr>
            <p:ph idx="1" type="body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Shape 72"/>
          <p:cNvSpPr txBox="1"/>
          <p:nvPr>
            <p:ph idx="2" type="body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1270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762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25400" lvl="2" marL="1143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600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2057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514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971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429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886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Shape 73"/>
          <p:cNvSpPr txBox="1"/>
          <p:nvPr>
            <p:ph idx="3" type="body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" name="Shape 74"/>
          <p:cNvSpPr txBox="1"/>
          <p:nvPr>
            <p:ph idx="4" type="body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1270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762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25400" lvl="2" marL="1143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600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2057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514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971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429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886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" name="Shape 75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76" name="Shape 76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77" name="Shape 77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762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100000"/>
              <a:buFont typeface="Times New Roman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/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Shape 80"/>
          <p:cNvSpPr txBox="1"/>
          <p:nvPr>
            <p:ph idx="1" type="body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" name="Shape 81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82" name="Shape 82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83" name="Shape 83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762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100000"/>
              <a:buFont typeface="Times New Roman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">
  <p:cSld name="Title and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/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" name="Shape 23"/>
          <p:cNvSpPr txBox="1"/>
          <p:nvPr>
            <p:ph idx="1" type="body"/>
          </p:nvPr>
        </p:nvSpPr>
        <p:spPr>
          <a:xfrm>
            <a:off x="628650" y="1825625"/>
            <a:ext cx="7886700" cy="435133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1270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762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25400" lvl="2" marL="1143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600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2057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514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971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429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886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" name="Shape 24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25" name="Shape 25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26" name="Shape 26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762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100000"/>
              <a:buFont typeface="Times New Roman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Obj">
  <p:cSld name="Two Conten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/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" name="Shape 29"/>
          <p:cNvSpPr txBox="1"/>
          <p:nvPr>
            <p:ph idx="1" type="body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1270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762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25400" lvl="2" marL="1143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600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2057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514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971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429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886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" name="Shape 30"/>
          <p:cNvSpPr txBox="1"/>
          <p:nvPr>
            <p:ph idx="2" type="body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1270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762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25400" lvl="2" marL="1143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600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2057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514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971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429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886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" name="Shape 31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32" name="Shape 32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33" name="Shape 33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762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100000"/>
              <a:buFont typeface="Times New Roman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vertTitleAndTx">
  <p:cSld name="Vertical Title and 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/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" name="Shape 36"/>
          <p:cNvSpPr txBox="1"/>
          <p:nvPr>
            <p:ph idx="1" type="body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1270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762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25400" lvl="2" marL="1143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600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2057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514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971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429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886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" name="Shape 37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38" name="Shape 38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39" name="Shape 39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762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100000"/>
              <a:buFont typeface="Times New Roman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vertTx">
  <p:cSld name="Title and Vertical 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/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" name="Shape 42"/>
          <p:cNvSpPr txBox="1"/>
          <p:nvPr>
            <p:ph idx="1" type="body"/>
          </p:nvPr>
        </p:nvSpPr>
        <p:spPr>
          <a:xfrm rot="5400000">
            <a:off x="2396331" y="57943"/>
            <a:ext cx="4351337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1270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762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25400" lvl="2" marL="1143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600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2057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514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971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429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886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" name="Shape 43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4" name="Shape 44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5" name="Shape 45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762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100000"/>
              <a:buFont typeface="Times New Roman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picTx">
  <p:cSld name="Picture with Caption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3750"/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" name="Shape 48"/>
          <p:cNvSpPr/>
          <p:nvPr>
            <p:ph idx="2" type="pic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" name="Shape 49"/>
          <p:cNvSpPr txBox="1"/>
          <p:nvPr>
            <p:ph idx="1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" name="Shape 50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51" name="Shape 51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52" name="Shape 52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762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100000"/>
              <a:buFont typeface="Times New Roman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Tx">
  <p:cSld name="Content with Caption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3750"/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Shape 55"/>
          <p:cNvSpPr txBox="1"/>
          <p:nvPr>
            <p:ph idx="1" type="body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1778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1270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76200" lvl="2" marL="1143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25400" lvl="3" marL="1600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25400" lvl="4" marL="2057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25400" lvl="5" marL="2514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25400" lvl="6" marL="2971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25400" lvl="7" marL="3429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25400" lvl="8" marL="3886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Shape 56"/>
          <p:cNvSpPr txBox="1"/>
          <p:nvPr>
            <p:ph idx="2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Shape 57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58" name="Shape 58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59" name="Shape 59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762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100000"/>
              <a:buFont typeface="Times New Roman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62" name="Shape 62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63" name="Shape 63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762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100000"/>
              <a:buFont typeface="Times New Roman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/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Shape 66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67" name="Shape 67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68" name="Shape 68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762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100000"/>
              <a:buFont typeface="Times New Roman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" name="Shape 11"/>
          <p:cNvSpPr txBox="1"/>
          <p:nvPr>
            <p:ph idx="1" type="body"/>
          </p:nvPr>
        </p:nvSpPr>
        <p:spPr>
          <a:xfrm>
            <a:off x="628650" y="1825625"/>
            <a:ext cx="7886700" cy="435133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1270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762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25400" lvl="2" marL="1143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600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2057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514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971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429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886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Shape 12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3" name="Shape 13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762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100000"/>
              <a:buFont typeface="Times New Roman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g"/><Relationship Id="rId4" Type="http://schemas.openxmlformats.org/officeDocument/2006/relationships/image" Target="../media/image10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9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9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9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2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2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3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3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3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3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3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3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5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5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4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4.png"/><Relationship Id="rId4" Type="http://schemas.openxmlformats.org/officeDocument/2006/relationships/image" Target="../media/image27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0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6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1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1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8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1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29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2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7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27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27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33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32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32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32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32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34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3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35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39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41.jp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38.jp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47.png"/><Relationship Id="rId4" Type="http://schemas.openxmlformats.org/officeDocument/2006/relationships/image" Target="../media/image48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36.jpg"/><Relationship Id="rId4" Type="http://schemas.openxmlformats.org/officeDocument/2006/relationships/image" Target="../media/image42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37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40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45.png"/><Relationship Id="rId4" Type="http://schemas.openxmlformats.org/officeDocument/2006/relationships/image" Target="../media/image44.jp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4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43.jpg"/><Relationship Id="rId4" Type="http://schemas.openxmlformats.org/officeDocument/2006/relationships/image" Target="../media/image46.jp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/>
          <p:nvPr>
            <p:ph type="ctrTitle"/>
          </p:nvPr>
        </p:nvSpPr>
        <p:spPr>
          <a:xfrm>
            <a:off x="685800" y="457200"/>
            <a:ext cx="7772400" cy="923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-34290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0" i="0" lang="en-US" sz="5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Lab 8: Muscles Group I</a:t>
            </a:r>
          </a:p>
        </p:txBody>
      </p:sp>
      <p:sp>
        <p:nvSpPr>
          <p:cNvPr id="89" name="Shape 89"/>
          <p:cNvSpPr txBox="1"/>
          <p:nvPr>
            <p:ph idx="1" type="subTitle"/>
          </p:nvPr>
        </p:nvSpPr>
        <p:spPr>
          <a:xfrm>
            <a:off x="1600200" y="1382712"/>
            <a:ext cx="6629400" cy="2733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Joint movements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Histology: structure of skeletal muscle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Origin, insertion, and action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Muscles of the head, neck, trunk, and shoulder</a:t>
            </a:r>
          </a:p>
          <a:p>
            <a:pPr indent="-15240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://philschatz.com/anatomy-book/resources/1111_Posterior_and_Side_Views_of_the_Neck.jpg" id="90" name="Shape 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6813" y="3200400"/>
            <a:ext cx="8756925" cy="347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/>
          <p:nvPr/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762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Times New Roman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pic>
        <p:nvPicPr>
          <p:cNvPr id="152" name="Shape 15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0600" y="1600200"/>
            <a:ext cx="7162800" cy="4665662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Shape 153"/>
          <p:cNvSpPr txBox="1"/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27940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Dorsiflexion and Plantar Flexion INversion and Eversion</a:t>
            </a:r>
          </a:p>
        </p:txBody>
      </p:sp>
      <p:sp>
        <p:nvSpPr>
          <p:cNvPr id="154" name="Shape 154"/>
          <p:cNvSpPr txBox="1"/>
          <p:nvPr/>
        </p:nvSpPr>
        <p:spPr>
          <a:xfrm>
            <a:off x="2376487" y="6096000"/>
            <a:ext cx="4786312" cy="5238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778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Movements Specific to the Foot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/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27940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Movements Specific to the Hand</a:t>
            </a:r>
          </a:p>
        </p:txBody>
      </p:sp>
      <p:pic>
        <p:nvPicPr>
          <p:cNvPr id="160" name="Shape 16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1100" y="1524000"/>
            <a:ext cx="6781800" cy="525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Shape 161"/>
          <p:cNvSpPr txBox="1"/>
          <p:nvPr/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762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100000"/>
              <a:buFont typeface="Times New Roman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Shape 1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14912" y="1371600"/>
            <a:ext cx="4253477" cy="3578535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Shape 167"/>
          <p:cNvSpPr txBox="1"/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6985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t/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8" name="Shape 168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8600" y="688975"/>
            <a:ext cx="4800600" cy="5667375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Shape 169"/>
          <p:cNvSpPr txBox="1"/>
          <p:nvPr/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762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100000"/>
              <a:buFont typeface="Times New Roman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/>
          <p:nvPr>
            <p:ph type="title"/>
          </p:nvPr>
        </p:nvSpPr>
        <p:spPr>
          <a:xfrm>
            <a:off x="38100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27940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Structure of skeletal muscle cells</a:t>
            </a:r>
          </a:p>
        </p:txBody>
      </p:sp>
      <p:sp>
        <p:nvSpPr>
          <p:cNvPr id="175" name="Shape 175"/>
          <p:cNvSpPr txBox="1"/>
          <p:nvPr>
            <p:ph idx="1" type="body"/>
          </p:nvPr>
        </p:nvSpPr>
        <p:spPr>
          <a:xfrm>
            <a:off x="381000" y="1447800"/>
            <a:ext cx="8439150" cy="4351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Plasma membrane of a </a:t>
            </a:r>
            <a:r>
              <a:rPr b="1" i="0" lang="en-US" sz="22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muscle fiber </a:t>
            </a: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called the </a:t>
            </a:r>
            <a:r>
              <a:rPr b="1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sarcolemma</a:t>
            </a: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its cytoplasm is called </a:t>
            </a:r>
            <a:r>
              <a:rPr b="1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sarcoplasm.</a:t>
            </a:r>
          </a:p>
          <a:p>
            <a:pPr indent="-228600" lvl="0" marL="2286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Sarcoplasm is occupied mainly by long protein cords called </a:t>
            </a:r>
            <a:r>
              <a:rPr b="1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myofibrils.</a:t>
            </a:r>
          </a:p>
        </p:txBody>
      </p:sp>
      <p:pic>
        <p:nvPicPr>
          <p:cNvPr id="176" name="Shape 176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04987" y="2627312"/>
            <a:ext cx="5591175" cy="4119562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Shape 177"/>
          <p:cNvSpPr txBox="1"/>
          <p:nvPr/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762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ct val="100000"/>
              <a:buFont typeface="Times New Roman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folHlin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/>
          <p:nvPr>
            <p:ph type="title"/>
          </p:nvPr>
        </p:nvSpPr>
        <p:spPr>
          <a:xfrm>
            <a:off x="628650" y="76200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27940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Structure of skeletal muscle</a:t>
            </a:r>
          </a:p>
        </p:txBody>
      </p:sp>
      <p:sp>
        <p:nvSpPr>
          <p:cNvPr id="183" name="Shape 183"/>
          <p:cNvSpPr txBox="1"/>
          <p:nvPr>
            <p:ph idx="1" type="body"/>
          </p:nvPr>
        </p:nvSpPr>
        <p:spPr>
          <a:xfrm>
            <a:off x="628650" y="1295400"/>
            <a:ext cx="7886700" cy="4351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Smooth endoplasmic reticulum is called </a:t>
            </a:r>
            <a:r>
              <a:rPr b="1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sarcoplasmic reticulum</a:t>
            </a: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(SR).</a:t>
            </a:r>
          </a:p>
          <a:p>
            <a:pPr indent="-228600" lvl="0" marL="2286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SR forms dilated sacs called </a:t>
            </a:r>
            <a:r>
              <a:rPr b="1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terminal cisternae</a:t>
            </a: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indent="-228600" lvl="0" marL="2286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Enfolding of sarcolemma form </a:t>
            </a:r>
            <a:r>
              <a:rPr b="1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transverse (T) tubules</a:t>
            </a: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indent="-228600" lvl="0" marL="2286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 tubule and 2 terminal cisternae form a </a:t>
            </a:r>
            <a:r>
              <a:rPr b="1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triad.</a:t>
            </a:r>
          </a:p>
        </p:txBody>
      </p:sp>
      <p:pic>
        <p:nvPicPr>
          <p:cNvPr id="184" name="Shape 184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28825" y="3200400"/>
            <a:ext cx="5086350" cy="3509962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Shape 185"/>
          <p:cNvSpPr txBox="1"/>
          <p:nvPr/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762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ct val="100000"/>
              <a:buFont typeface="Times New Roman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folHlin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/>
          <p:nvPr>
            <p:ph type="title"/>
          </p:nvPr>
        </p:nvSpPr>
        <p:spPr>
          <a:xfrm>
            <a:off x="628650" y="274637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27940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Structure of skeletal muscle</a:t>
            </a:r>
          </a:p>
        </p:txBody>
      </p:sp>
      <p:sp>
        <p:nvSpPr>
          <p:cNvPr id="191" name="Shape 191"/>
          <p:cNvSpPr txBox="1"/>
          <p:nvPr>
            <p:ph idx="1" type="body"/>
          </p:nvPr>
        </p:nvSpPr>
        <p:spPr>
          <a:xfrm>
            <a:off x="704850" y="1444625"/>
            <a:ext cx="7677150" cy="1755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Myofibrils are bundles of parallel protein microfilaments called </a:t>
            </a:r>
            <a:r>
              <a:rPr b="1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myofilaments.</a:t>
            </a:r>
          </a:p>
          <a:p>
            <a:pPr indent="-228600" lvl="0" marL="2286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1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Thick filaments:</a:t>
            </a: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made up of </a:t>
            </a:r>
            <a:r>
              <a:rPr b="1" i="0" lang="en-US" sz="22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myosin</a:t>
            </a: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indent="-228600" lvl="0" marL="2286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1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Thin filaments:</a:t>
            </a: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primarily composed of fibrous (F) </a:t>
            </a:r>
            <a:r>
              <a:rPr b="1" i="0" lang="en-US" sz="22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actin</a:t>
            </a: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  <p:pic>
        <p:nvPicPr>
          <p:cNvPr id="192" name="Shape 192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43100" y="3276600"/>
            <a:ext cx="52578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Shape 193"/>
          <p:cNvSpPr txBox="1"/>
          <p:nvPr/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762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ct val="100000"/>
              <a:buFont typeface="Times New Roman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folHlin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/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27940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Structure of skeletal muscle</a:t>
            </a:r>
          </a:p>
        </p:txBody>
      </p:sp>
      <p:sp>
        <p:nvSpPr>
          <p:cNvPr id="199" name="Shape 199"/>
          <p:cNvSpPr txBox="1"/>
          <p:nvPr>
            <p:ph idx="1" type="body"/>
          </p:nvPr>
        </p:nvSpPr>
        <p:spPr>
          <a:xfrm>
            <a:off x="657225" y="1690687"/>
            <a:ext cx="7829550" cy="21193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Each </a:t>
            </a:r>
            <a:r>
              <a:rPr b="1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 actin </a:t>
            </a: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like a bead necklace.</a:t>
            </a:r>
          </a:p>
          <a:p>
            <a:pPr indent="-228600" lvl="0" marL="2286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another protein called </a:t>
            </a:r>
            <a:r>
              <a:rPr b="1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tropomyosin</a:t>
            </a: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which blocks the active sites of six or seven G actins.</a:t>
            </a:r>
          </a:p>
          <a:p>
            <a:pPr indent="-228600" lvl="0" marL="2286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Each tropomyosin has a calcium-binding protein called </a:t>
            </a:r>
            <a:r>
              <a:rPr b="1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troponin</a:t>
            </a: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bound to it.</a:t>
            </a:r>
          </a:p>
        </p:txBody>
      </p:sp>
      <p:pic>
        <p:nvPicPr>
          <p:cNvPr id="200" name="Shape 200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11337" y="3810000"/>
            <a:ext cx="5521325" cy="213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Shape 201"/>
          <p:cNvSpPr txBox="1"/>
          <p:nvPr/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762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ct val="100000"/>
              <a:buFont typeface="Times New Roman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folHlin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/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27940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Structure of skeletal muscle</a:t>
            </a:r>
          </a:p>
        </p:txBody>
      </p:sp>
      <p:sp>
        <p:nvSpPr>
          <p:cNvPr id="207" name="Shape 207"/>
          <p:cNvSpPr txBox="1"/>
          <p:nvPr>
            <p:ph idx="1" type="body"/>
          </p:nvPr>
        </p:nvSpPr>
        <p:spPr>
          <a:xfrm>
            <a:off x="628650" y="1524000"/>
            <a:ext cx="7886700" cy="4351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1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Sarcomere</a:t>
            </a:r>
          </a:p>
          <a:p>
            <a:pPr indent="-228600" lvl="1" marL="6858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‒"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Structural and functional contractile unit of the muscle fiber.</a:t>
            </a:r>
          </a:p>
          <a:p>
            <a:pPr indent="-228600" lvl="0" marL="2286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1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 discs </a:t>
            </a: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 the boundaries for a </a:t>
            </a:r>
            <a:r>
              <a:rPr b="1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single </a:t>
            </a:r>
            <a:r>
              <a:rPr b="1" i="0" lang="en-US" sz="22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sarcomere</a:t>
            </a:r>
            <a:r>
              <a:rPr b="1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the striation pattern.</a:t>
            </a:r>
          </a:p>
          <a:p>
            <a:pPr indent="-3683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8" name="Shape 208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3017837"/>
            <a:ext cx="6553200" cy="3703637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Shape 209"/>
          <p:cNvSpPr txBox="1"/>
          <p:nvPr/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762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ct val="100000"/>
              <a:buFont typeface="Times New Roman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folHlin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/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6985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t/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5" name="Shape 21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32412" y="1720850"/>
            <a:ext cx="3886200" cy="4189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Shape 216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828800"/>
            <a:ext cx="5586412" cy="434340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Shape 217"/>
          <p:cNvSpPr txBox="1"/>
          <p:nvPr/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762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100000"/>
              <a:buFont typeface="Times New Roman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/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27940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Structure of skeletal muscle</a:t>
            </a:r>
          </a:p>
        </p:txBody>
      </p:sp>
      <p:sp>
        <p:nvSpPr>
          <p:cNvPr id="223" name="Shape 223"/>
          <p:cNvSpPr txBox="1"/>
          <p:nvPr>
            <p:ph idx="1" type="body"/>
          </p:nvPr>
        </p:nvSpPr>
        <p:spPr>
          <a:xfrm>
            <a:off x="628650" y="1600200"/>
            <a:ext cx="7753350" cy="4351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1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band</a:t>
            </a: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dark bands where thick and thin filaments overlap.</a:t>
            </a:r>
          </a:p>
          <a:p>
            <a:pPr indent="-228600" lvl="0" marL="2286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1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 bands </a:t>
            </a: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are a lighter band within the A band where no overlapping occurs.</a:t>
            </a:r>
          </a:p>
          <a:p>
            <a:pPr indent="-228600" lvl="0" marL="2286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1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 line</a:t>
            </a: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protein that links the myosin together.</a:t>
            </a:r>
          </a:p>
        </p:txBody>
      </p:sp>
      <p:pic>
        <p:nvPicPr>
          <p:cNvPr id="224" name="Shape 224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52600" y="3429000"/>
            <a:ext cx="50673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Shape 225"/>
          <p:cNvSpPr txBox="1"/>
          <p:nvPr/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762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ct val="100000"/>
              <a:buFont typeface="Times New Roman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folHlin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/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27940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Joint Movements Defined</a:t>
            </a:r>
          </a:p>
        </p:txBody>
      </p:sp>
      <p:sp>
        <p:nvSpPr>
          <p:cNvPr id="96" name="Shape 96"/>
          <p:cNvSpPr txBox="1"/>
          <p:nvPr>
            <p:ph idx="1" type="body"/>
          </p:nvPr>
        </p:nvSpPr>
        <p:spPr>
          <a:xfrm>
            <a:off x="628650" y="1825625"/>
            <a:ext cx="7886700" cy="4351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1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Flexion</a:t>
            </a: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decrease in angle between articulating bones</a:t>
            </a:r>
          </a:p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1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Extension</a:t>
            </a: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increase in angle between articulating bones</a:t>
            </a:r>
          </a:p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1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Hyperextension</a:t>
            </a: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extension past the anatomical position</a:t>
            </a:r>
          </a:p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1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Adduction</a:t>
            </a: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(ad = to) – movement towards longitudinal axis of body</a:t>
            </a:r>
          </a:p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1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Abduction</a:t>
            </a: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(ab = from) - movement away from longitudinal axis of body</a:t>
            </a:r>
          </a:p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1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Circumduction</a:t>
            </a: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angular movement incorporating flexion, abduction, extension, and adduction</a:t>
            </a:r>
          </a:p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1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Rotation</a:t>
            </a: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action of rotating around an axis or center</a:t>
            </a:r>
          </a:p>
          <a:p>
            <a:pPr indent="-228600" lvl="1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‒"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Head rotates to left or right, limb rotates internally (medial) or externally (lateral)</a:t>
            </a:r>
          </a:p>
          <a:p>
            <a:pPr indent="-3683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Shape 97"/>
          <p:cNvSpPr txBox="1"/>
          <p:nvPr/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762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100000"/>
              <a:buFont typeface="Times New Roman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/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27940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Structure of skeletal muscle</a:t>
            </a:r>
          </a:p>
        </p:txBody>
      </p:sp>
      <p:sp>
        <p:nvSpPr>
          <p:cNvPr id="231" name="Shape 231"/>
          <p:cNvSpPr txBox="1"/>
          <p:nvPr>
            <p:ph idx="1" type="body"/>
          </p:nvPr>
        </p:nvSpPr>
        <p:spPr>
          <a:xfrm>
            <a:off x="628650" y="1600200"/>
            <a:ext cx="7886700" cy="16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1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 disc</a:t>
            </a: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provides anchorage for the thin filaments.</a:t>
            </a:r>
          </a:p>
          <a:p>
            <a:pPr indent="-228600" lvl="0" marL="2286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Each light </a:t>
            </a:r>
            <a:r>
              <a:rPr b="1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band </a:t>
            </a: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bisected by the dark narrow </a:t>
            </a:r>
            <a:r>
              <a:rPr b="1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 disc (Z line)</a:t>
            </a: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indent="-228600" lvl="0" marL="2286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muscle shortens because its individual sarcomeres shorten and pull z discs closer to each other.</a:t>
            </a:r>
          </a:p>
        </p:txBody>
      </p:sp>
      <p:pic>
        <p:nvPicPr>
          <p:cNvPr id="232" name="Shape 232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3543300"/>
            <a:ext cx="4838700" cy="2454275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Shape 233"/>
          <p:cNvSpPr txBox="1"/>
          <p:nvPr/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762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ct val="100000"/>
              <a:buFont typeface="Times New Roman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folHlin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/>
          <p:nvPr>
            <p:ph idx="1" type="body"/>
          </p:nvPr>
        </p:nvSpPr>
        <p:spPr>
          <a:xfrm>
            <a:off x="762000" y="4068762"/>
            <a:ext cx="7886700" cy="2179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1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Origin</a:t>
            </a:r>
          </a:p>
          <a:p>
            <a:pPr indent="-228600" lvl="1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‒"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Fixed end attaches to a bone, cartilage, or connective tissue.</a:t>
            </a:r>
          </a:p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1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Insertion</a:t>
            </a:r>
          </a:p>
          <a:p>
            <a:pPr indent="-228600" lvl="1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‒"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Movable end attaching to another structure.</a:t>
            </a:r>
          </a:p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1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Action</a:t>
            </a:r>
          </a:p>
          <a:p>
            <a:pPr indent="-228600" lvl="1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‒"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Movement caused by shortening of muscle.</a:t>
            </a:r>
          </a:p>
        </p:txBody>
      </p:sp>
      <p:sp>
        <p:nvSpPr>
          <p:cNvPr id="239" name="Shape 239"/>
          <p:cNvSpPr txBox="1"/>
          <p:nvPr/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889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ct val="1000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chemeClr val="folHlin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pic>
        <p:nvPicPr>
          <p:cNvPr descr="http://studydroid.com/imageCards/00/p3/card-822310-back.jpg" id="240" name="Shape 2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19600" y="1450975"/>
            <a:ext cx="3187154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Shape 241"/>
          <p:cNvSpPr txBox="1"/>
          <p:nvPr>
            <p:ph type="title"/>
          </p:nvPr>
        </p:nvSpPr>
        <p:spPr>
          <a:xfrm>
            <a:off x="0" y="365125"/>
            <a:ext cx="91440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27940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Origin, Insertion, and Action of Muscle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/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27940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frontalis </a:t>
            </a:r>
          </a:p>
        </p:txBody>
      </p:sp>
      <p:sp>
        <p:nvSpPr>
          <p:cNvPr id="247" name="Shape 247"/>
          <p:cNvSpPr txBox="1"/>
          <p:nvPr/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889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ct val="1000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chemeClr val="folHlin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pic>
        <p:nvPicPr>
          <p:cNvPr descr="C:\Documents and Settings\Pam\My Documents\My Pictures\Martini\1104bMusclFacialExpr_U.bmp" id="248" name="Shape 248"/>
          <p:cNvPicPr preferRelativeResize="0"/>
          <p:nvPr/>
        </p:nvPicPr>
        <p:blipFill rotWithShape="1">
          <a:blip r:embed="rId3">
            <a:alphaModFix/>
          </a:blip>
          <a:srcRect b="48474" l="5882" r="50980" t="0"/>
          <a:stretch/>
        </p:blipFill>
        <p:spPr>
          <a:xfrm>
            <a:off x="4852987" y="0"/>
            <a:ext cx="4287580" cy="658439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9" name="Shape 249"/>
          <p:cNvCxnSpPr/>
          <p:nvPr/>
        </p:nvCxnSpPr>
        <p:spPr>
          <a:xfrm>
            <a:off x="4724400" y="685800"/>
            <a:ext cx="1447800" cy="9144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med" w="med" type="none"/>
            <a:tailEnd len="lg" w="lg" type="triangle"/>
          </a:ln>
        </p:spPr>
      </p:cxnSp>
      <p:sp>
        <p:nvSpPr>
          <p:cNvPr id="250" name="Shape 250"/>
          <p:cNvSpPr txBox="1"/>
          <p:nvPr/>
        </p:nvSpPr>
        <p:spPr>
          <a:xfrm>
            <a:off x="6400800" y="304800"/>
            <a:ext cx="1339850" cy="6413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Epicranial </a:t>
            </a:r>
            <a:br>
              <a:rPr b="0" i="0" lang="en-US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0" i="0" lang="en-US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Aponeurosis</a:t>
            </a:r>
          </a:p>
        </p:txBody>
      </p:sp>
      <p:sp>
        <p:nvSpPr>
          <p:cNvPr id="251" name="Shape 251"/>
          <p:cNvSpPr txBox="1"/>
          <p:nvPr>
            <p:ph idx="1" type="body"/>
          </p:nvPr>
        </p:nvSpPr>
        <p:spPr>
          <a:xfrm>
            <a:off x="381000" y="1701800"/>
            <a:ext cx="4876800" cy="47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82562" lvl="0" marL="18256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Frontal belly</a:t>
            </a:r>
          </a:p>
          <a:p>
            <a:pPr indent="-1825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Action: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Elevates eyebrows and wrinkles skin of forehead</a:t>
            </a:r>
          </a:p>
          <a:p>
            <a:pPr indent="-1825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6745A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16745A"/>
                </a:solidFill>
                <a:latin typeface="Calibri"/>
                <a:ea typeface="Calibri"/>
                <a:cs typeface="Calibri"/>
                <a:sym typeface="Calibri"/>
              </a:rPr>
              <a:t>Origin: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Epicranial </a:t>
            </a:r>
            <a:r>
              <a:rPr b="0" i="0" lang="en-US" sz="28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aponeurosis</a:t>
            </a:r>
          </a:p>
          <a:p>
            <a:pPr indent="-1825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6745A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16745A"/>
                </a:solidFill>
                <a:latin typeface="Calibri"/>
                <a:ea typeface="Calibri"/>
                <a:cs typeface="Calibri"/>
                <a:sym typeface="Calibri"/>
              </a:rPr>
              <a:t>Insertion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b="0" i="0" lang="en-US" sz="28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skin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eyebrow and bridge of nose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/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27940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Occipitalis</a:t>
            </a:r>
          </a:p>
        </p:txBody>
      </p:sp>
      <p:sp>
        <p:nvSpPr>
          <p:cNvPr id="257" name="Shape 257"/>
          <p:cNvSpPr txBox="1"/>
          <p:nvPr>
            <p:ph idx="1" type="body"/>
          </p:nvPr>
        </p:nvSpPr>
        <p:spPr>
          <a:xfrm>
            <a:off x="533400" y="1701800"/>
            <a:ext cx="3886200" cy="47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82562" lvl="0" marL="18256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Occipital belly</a:t>
            </a:r>
          </a:p>
          <a:p>
            <a:pPr indent="-1825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Action: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Pulls scalp posteriorly; wrinkles skin on posterior surface of neck</a:t>
            </a:r>
          </a:p>
          <a:p>
            <a:pPr indent="-1825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6745A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16745A"/>
                </a:solidFill>
                <a:latin typeface="Calibri"/>
                <a:ea typeface="Calibri"/>
                <a:cs typeface="Calibri"/>
                <a:sym typeface="Calibri"/>
              </a:rPr>
              <a:t>Origin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Superior nuchal line on occipital bone and temporal bone</a:t>
            </a:r>
          </a:p>
          <a:p>
            <a:pPr indent="-1825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6745A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16745A"/>
                </a:solidFill>
                <a:latin typeface="Calibri"/>
                <a:ea typeface="Calibri"/>
                <a:cs typeface="Calibri"/>
                <a:sym typeface="Calibri"/>
              </a:rPr>
              <a:t>Insertion: 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Epicranial aponeurosis (Galea aponeurotica)</a:t>
            </a:r>
          </a:p>
        </p:txBody>
      </p:sp>
      <p:sp>
        <p:nvSpPr>
          <p:cNvPr id="258" name="Shape 258"/>
          <p:cNvSpPr txBox="1"/>
          <p:nvPr/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889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ct val="1000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chemeClr val="folHlin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pic>
        <p:nvPicPr>
          <p:cNvPr descr="C:\Documents and Settings\Pam\My Documents\My Pictures\Martini\1104aMusclFacialExpr_U.jpg" id="259" name="Shape 259"/>
          <p:cNvPicPr preferRelativeResize="0"/>
          <p:nvPr/>
        </p:nvPicPr>
        <p:blipFill rotWithShape="1">
          <a:blip r:embed="rId3">
            <a:alphaModFix/>
          </a:blip>
          <a:srcRect b="22220" l="20915" r="20262" t="15151"/>
          <a:stretch/>
        </p:blipFill>
        <p:spPr>
          <a:xfrm>
            <a:off x="4378325" y="11112"/>
            <a:ext cx="4720621" cy="681144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0" name="Shape 260"/>
          <p:cNvCxnSpPr/>
          <p:nvPr/>
        </p:nvCxnSpPr>
        <p:spPr>
          <a:xfrm flipH="1">
            <a:off x="8458200" y="762000"/>
            <a:ext cx="381000" cy="17526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med" w="med" type="none"/>
            <a:tailEnd len="lg" w="lg" type="triangle"/>
          </a:ln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 txBox="1"/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27940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Orbicularis Oculi  </a:t>
            </a:r>
          </a:p>
        </p:txBody>
      </p:sp>
      <p:sp>
        <p:nvSpPr>
          <p:cNvPr id="266" name="Shape 266"/>
          <p:cNvSpPr txBox="1"/>
          <p:nvPr>
            <p:ph idx="1" type="body"/>
          </p:nvPr>
        </p:nvSpPr>
        <p:spPr>
          <a:xfrm>
            <a:off x="533400" y="1701800"/>
            <a:ext cx="4191000" cy="47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82562" lvl="0" marL="18256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Action: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Closes eyelids; acts during squinting and blinking</a:t>
            </a:r>
          </a:p>
          <a:p>
            <a:pPr indent="-3603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25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6745A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16745A"/>
                </a:solidFill>
                <a:latin typeface="Calibri"/>
                <a:ea typeface="Calibri"/>
                <a:cs typeface="Calibri"/>
                <a:sym typeface="Calibri"/>
              </a:rPr>
              <a:t>Origin: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Medial aspect of bony orbit</a:t>
            </a:r>
          </a:p>
          <a:p>
            <a:pPr indent="-3603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25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6745A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16745A"/>
                </a:solidFill>
                <a:latin typeface="Calibri"/>
                <a:ea typeface="Calibri"/>
                <a:cs typeface="Calibri"/>
                <a:sym typeface="Calibri"/>
              </a:rPr>
              <a:t>Insertion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skin around eyelids</a:t>
            </a:r>
          </a:p>
        </p:txBody>
      </p:sp>
      <p:sp>
        <p:nvSpPr>
          <p:cNvPr id="267" name="Shape 267"/>
          <p:cNvSpPr txBox="1"/>
          <p:nvPr/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889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ct val="1000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chemeClr val="folHlin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pic>
        <p:nvPicPr>
          <p:cNvPr descr="C:\Documents and Settings\Pam\My Documents\My Pictures\Martini\1104bMusclFacialExpr_U.bmp" id="268" name="Shape 268"/>
          <p:cNvPicPr preferRelativeResize="0"/>
          <p:nvPr/>
        </p:nvPicPr>
        <p:blipFill rotWithShape="1">
          <a:blip r:embed="rId3">
            <a:alphaModFix/>
          </a:blip>
          <a:srcRect b="48474" l="5882" r="50980" t="0"/>
          <a:stretch/>
        </p:blipFill>
        <p:spPr>
          <a:xfrm>
            <a:off x="4770437" y="76200"/>
            <a:ext cx="4287580" cy="658439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9" name="Shape 269"/>
          <p:cNvCxnSpPr/>
          <p:nvPr/>
        </p:nvCxnSpPr>
        <p:spPr>
          <a:xfrm>
            <a:off x="4800600" y="1447800"/>
            <a:ext cx="1447800" cy="9144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med" w="med" type="none"/>
            <a:tailEnd len="lg" w="lg" type="triangle"/>
          </a:ln>
        </p:spPr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/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27940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Temporalis  </a:t>
            </a:r>
          </a:p>
        </p:txBody>
      </p:sp>
      <p:sp>
        <p:nvSpPr>
          <p:cNvPr id="275" name="Shape 275"/>
          <p:cNvSpPr txBox="1"/>
          <p:nvPr>
            <p:ph idx="1" type="body"/>
          </p:nvPr>
        </p:nvSpPr>
        <p:spPr>
          <a:xfrm>
            <a:off x="533400" y="1701800"/>
            <a:ext cx="3429000" cy="47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82562" lvl="0" marL="18256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Action: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Elevates and retracts mandible to close jaw </a:t>
            </a:r>
          </a:p>
          <a:p>
            <a:pPr indent="-3603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25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6745A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16745A"/>
                </a:solidFill>
                <a:latin typeface="Calibri"/>
                <a:ea typeface="Calibri"/>
                <a:cs typeface="Calibri"/>
                <a:sym typeface="Calibri"/>
              </a:rPr>
              <a:t>Origin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Temporal bone</a:t>
            </a:r>
          </a:p>
          <a:p>
            <a:pPr indent="-3603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25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6745A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16745A"/>
                </a:solidFill>
                <a:latin typeface="Calibri"/>
                <a:ea typeface="Calibri"/>
                <a:cs typeface="Calibri"/>
                <a:sym typeface="Calibri"/>
              </a:rPr>
              <a:t>Insertion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coronoid process of mandible</a:t>
            </a:r>
          </a:p>
        </p:txBody>
      </p:sp>
      <p:sp>
        <p:nvSpPr>
          <p:cNvPr id="276" name="Shape 276"/>
          <p:cNvSpPr txBox="1"/>
          <p:nvPr/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889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ct val="1000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chemeClr val="folHlin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pic>
        <p:nvPicPr>
          <p:cNvPr descr="C:\Documents and Settings\Pam\My Documents\My Pictures\Martini\1104aMusclFacialExpr_U.jpg" id="277" name="Shape 277"/>
          <p:cNvPicPr preferRelativeResize="0"/>
          <p:nvPr/>
        </p:nvPicPr>
        <p:blipFill rotWithShape="1">
          <a:blip r:embed="rId3">
            <a:alphaModFix/>
          </a:blip>
          <a:srcRect b="22220" l="20915" r="20262" t="15151"/>
          <a:stretch/>
        </p:blipFill>
        <p:spPr>
          <a:xfrm>
            <a:off x="4167187" y="0"/>
            <a:ext cx="4972831" cy="681144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8" name="Shape 278"/>
          <p:cNvCxnSpPr/>
          <p:nvPr/>
        </p:nvCxnSpPr>
        <p:spPr>
          <a:xfrm flipH="1">
            <a:off x="7315200" y="838200"/>
            <a:ext cx="990600" cy="13716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med" w="med" type="none"/>
            <a:tailEnd len="lg" w="lg" type="triangle"/>
          </a:ln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 txBox="1"/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27940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Masseter  </a:t>
            </a:r>
          </a:p>
        </p:txBody>
      </p:sp>
      <p:sp>
        <p:nvSpPr>
          <p:cNvPr id="284" name="Shape 284"/>
          <p:cNvSpPr txBox="1"/>
          <p:nvPr>
            <p:ph idx="1" type="body"/>
          </p:nvPr>
        </p:nvSpPr>
        <p:spPr>
          <a:xfrm>
            <a:off x="533400" y="1701800"/>
            <a:ext cx="3429000" cy="47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82562" lvl="0" marL="18256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Action: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Elevates mandible to close jaw; protrudes mandible</a:t>
            </a:r>
          </a:p>
          <a:p>
            <a:pPr indent="-3603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25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6745A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16745A"/>
                </a:solidFill>
                <a:latin typeface="Calibri"/>
                <a:ea typeface="Calibri"/>
                <a:cs typeface="Calibri"/>
                <a:sym typeface="Calibri"/>
              </a:rPr>
              <a:t>Origin: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Zygomatic arch</a:t>
            </a:r>
          </a:p>
          <a:p>
            <a:pPr indent="-3603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25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6745A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16745A"/>
                </a:solidFill>
                <a:latin typeface="Calibri"/>
                <a:ea typeface="Calibri"/>
                <a:cs typeface="Calibri"/>
                <a:sym typeface="Calibri"/>
              </a:rPr>
              <a:t>Insertion: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angle and ramus of mandible </a:t>
            </a:r>
          </a:p>
        </p:txBody>
      </p:sp>
      <p:sp>
        <p:nvSpPr>
          <p:cNvPr id="285" name="Shape 285"/>
          <p:cNvSpPr txBox="1"/>
          <p:nvPr/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889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ct val="1000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chemeClr val="folHlin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pic>
        <p:nvPicPr>
          <p:cNvPr descr="C:\Documents and Settings\Pam\My Documents\My Pictures\Martini\1104aMusclFacialExpr_U.jpg" id="286" name="Shape 286"/>
          <p:cNvPicPr preferRelativeResize="0"/>
          <p:nvPr/>
        </p:nvPicPr>
        <p:blipFill rotWithShape="1">
          <a:blip r:embed="rId3">
            <a:alphaModFix/>
          </a:blip>
          <a:srcRect b="22220" l="20915" r="20262" t="15151"/>
          <a:stretch/>
        </p:blipFill>
        <p:spPr>
          <a:xfrm>
            <a:off x="4167187" y="0"/>
            <a:ext cx="4972831" cy="681144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7" name="Shape 287"/>
          <p:cNvCxnSpPr/>
          <p:nvPr/>
        </p:nvCxnSpPr>
        <p:spPr>
          <a:xfrm flipH="1">
            <a:off x="6781800" y="2667000"/>
            <a:ext cx="990600" cy="13716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med" w="med" type="none"/>
            <a:tailEnd len="lg" w="lg" type="triangle"/>
          </a:ln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 txBox="1"/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27940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Orbicularis Oris </a:t>
            </a:r>
          </a:p>
        </p:txBody>
      </p:sp>
      <p:sp>
        <p:nvSpPr>
          <p:cNvPr id="293" name="Shape 293"/>
          <p:cNvSpPr txBox="1"/>
          <p:nvPr>
            <p:ph idx="1" type="body"/>
          </p:nvPr>
        </p:nvSpPr>
        <p:spPr>
          <a:xfrm>
            <a:off x="533400" y="1701800"/>
            <a:ext cx="4191000" cy="47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82562" lvl="0" marL="18256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Action: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Encircles mouth, closes and purses lips as in speaking, kissing and whistling</a:t>
            </a:r>
          </a:p>
          <a:p>
            <a:pPr indent="-3603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25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6745A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16745A"/>
                </a:solidFill>
                <a:latin typeface="Calibri"/>
                <a:ea typeface="Calibri"/>
                <a:cs typeface="Calibri"/>
                <a:sym typeface="Calibri"/>
              </a:rPr>
              <a:t>Origin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modiolus of mouth (corners of mouth)</a:t>
            </a:r>
          </a:p>
          <a:p>
            <a:pPr indent="-3603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25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6745A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16745A"/>
                </a:solidFill>
                <a:latin typeface="Calibri"/>
                <a:ea typeface="Calibri"/>
                <a:cs typeface="Calibri"/>
                <a:sym typeface="Calibri"/>
              </a:rPr>
              <a:t>Insertion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Submucosa and dermis of lips</a:t>
            </a:r>
          </a:p>
        </p:txBody>
      </p:sp>
      <p:sp>
        <p:nvSpPr>
          <p:cNvPr id="294" name="Shape 294"/>
          <p:cNvSpPr txBox="1"/>
          <p:nvPr/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889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ct val="1000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chemeClr val="folHlin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pic>
        <p:nvPicPr>
          <p:cNvPr descr="C:\Documents and Settings\Pam\My Documents\My Pictures\Martini\1104bMusclFacialExpr_U.jpg" id="295" name="Shape 295"/>
          <p:cNvPicPr preferRelativeResize="0"/>
          <p:nvPr/>
        </p:nvPicPr>
        <p:blipFill rotWithShape="1">
          <a:blip r:embed="rId3">
            <a:alphaModFix/>
          </a:blip>
          <a:srcRect b="19191" l="28757" r="20261" t="15151"/>
          <a:stretch/>
        </p:blipFill>
        <p:spPr>
          <a:xfrm>
            <a:off x="5029200" y="0"/>
            <a:ext cx="4111509" cy="681144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6" name="Shape 296"/>
          <p:cNvCxnSpPr/>
          <p:nvPr/>
        </p:nvCxnSpPr>
        <p:spPr>
          <a:xfrm flipH="1">
            <a:off x="7315200" y="3276600"/>
            <a:ext cx="1600200" cy="4572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med" w="med" type="none"/>
            <a:tailEnd len="lg" w="lg" type="triangle"/>
          </a:ln>
        </p:spPr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 txBox="1"/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27940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Zygomaticus Major </a:t>
            </a:r>
          </a:p>
        </p:txBody>
      </p:sp>
      <p:sp>
        <p:nvSpPr>
          <p:cNvPr id="302" name="Shape 302"/>
          <p:cNvSpPr txBox="1"/>
          <p:nvPr>
            <p:ph idx="1" type="body"/>
          </p:nvPr>
        </p:nvSpPr>
        <p:spPr>
          <a:xfrm>
            <a:off x="533400" y="1701800"/>
            <a:ext cx="4191000" cy="47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82562" lvl="0" marL="18256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Action: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Elevates corner of mouth</a:t>
            </a:r>
          </a:p>
          <a:p>
            <a:pPr indent="-3603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25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6745A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16745A"/>
                </a:solidFill>
                <a:latin typeface="Calibri"/>
                <a:ea typeface="Calibri"/>
                <a:cs typeface="Calibri"/>
                <a:sym typeface="Calibri"/>
              </a:rPr>
              <a:t>Origin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Zygomatic bone</a:t>
            </a:r>
          </a:p>
          <a:p>
            <a:pPr indent="-3603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25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6745A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16745A"/>
                </a:solidFill>
                <a:latin typeface="Calibri"/>
                <a:ea typeface="Calibri"/>
                <a:cs typeface="Calibri"/>
                <a:sym typeface="Calibri"/>
              </a:rPr>
              <a:t>Insertion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Angle of mouth </a:t>
            </a:r>
          </a:p>
        </p:txBody>
      </p:sp>
      <p:sp>
        <p:nvSpPr>
          <p:cNvPr id="303" name="Shape 303"/>
          <p:cNvSpPr txBox="1"/>
          <p:nvPr/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889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ct val="1000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chemeClr val="folHlin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pic>
        <p:nvPicPr>
          <p:cNvPr descr="C:\Documents and Settings\Pam\My Documents\My Pictures\Martini\1104bMusclFacialExpr_U.jpg" id="304" name="Shape 304"/>
          <p:cNvPicPr preferRelativeResize="0"/>
          <p:nvPr/>
        </p:nvPicPr>
        <p:blipFill rotWithShape="1">
          <a:blip r:embed="rId3">
            <a:alphaModFix/>
          </a:blip>
          <a:srcRect b="19191" l="28757" r="20261" t="15151"/>
          <a:stretch/>
        </p:blipFill>
        <p:spPr>
          <a:xfrm>
            <a:off x="5029200" y="0"/>
            <a:ext cx="4111509" cy="681144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5" name="Shape 305"/>
          <p:cNvCxnSpPr/>
          <p:nvPr/>
        </p:nvCxnSpPr>
        <p:spPr>
          <a:xfrm flipH="1">
            <a:off x="7924800" y="2819400"/>
            <a:ext cx="838200" cy="6096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med" w="med" type="none"/>
            <a:tailEnd len="lg" w="lg" type="triangle"/>
          </a:ln>
        </p:spPr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Pam\My Documents\My Pictures\Martini\1104bMusclFacialExpr_U.jpg" id="310" name="Shape 31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14600" y="-685800"/>
            <a:ext cx="7086600" cy="868680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Shape 311"/>
          <p:cNvSpPr txBox="1"/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27940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Risorius</a:t>
            </a:r>
          </a:p>
        </p:txBody>
      </p:sp>
      <p:sp>
        <p:nvSpPr>
          <p:cNvPr id="312" name="Shape 312"/>
          <p:cNvSpPr txBox="1"/>
          <p:nvPr/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889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ct val="1000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chemeClr val="folHlin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cxnSp>
        <p:nvCxnSpPr>
          <p:cNvPr id="313" name="Shape 313"/>
          <p:cNvCxnSpPr/>
          <p:nvPr/>
        </p:nvCxnSpPr>
        <p:spPr>
          <a:xfrm flipH="1" rot="10800000">
            <a:off x="3987800" y="3871912"/>
            <a:ext cx="1676400" cy="3048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med" w="med" type="none"/>
            <a:tailEnd len="lg" w="lg" type="stealth"/>
          </a:ln>
        </p:spPr>
      </p:cxnSp>
      <p:sp>
        <p:nvSpPr>
          <p:cNvPr id="314" name="Shape 314"/>
          <p:cNvSpPr txBox="1"/>
          <p:nvPr>
            <p:ph idx="2" type="body"/>
          </p:nvPr>
        </p:nvSpPr>
        <p:spPr>
          <a:xfrm>
            <a:off x="628650" y="1825625"/>
            <a:ext cx="3886200" cy="4351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82562" lvl="0" marL="18256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745A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16745A"/>
                </a:solidFill>
                <a:latin typeface="Calibri"/>
                <a:ea typeface="Calibri"/>
                <a:cs typeface="Calibri"/>
                <a:sym typeface="Calibri"/>
              </a:rPr>
              <a:t>Action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Draws corner of mouth laterally</a:t>
            </a:r>
          </a:p>
          <a:p>
            <a:pPr indent="-3603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25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6745A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16745A"/>
                </a:solidFill>
                <a:latin typeface="Calibri"/>
                <a:ea typeface="Calibri"/>
                <a:cs typeface="Calibri"/>
                <a:sym typeface="Calibri"/>
              </a:rPr>
              <a:t>Origin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fascia of masseter</a:t>
            </a:r>
          </a:p>
          <a:p>
            <a:pPr indent="-3603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25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6745A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16745A"/>
                </a:solidFill>
                <a:latin typeface="Calibri"/>
                <a:ea typeface="Calibri"/>
                <a:cs typeface="Calibri"/>
                <a:sym typeface="Calibri"/>
              </a:rPr>
              <a:t>Insertion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corner of mouth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/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27940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Joint Movements Defined</a:t>
            </a:r>
          </a:p>
        </p:txBody>
      </p:sp>
      <p:sp>
        <p:nvSpPr>
          <p:cNvPr id="103" name="Shape 103"/>
          <p:cNvSpPr txBox="1"/>
          <p:nvPr>
            <p:ph idx="1" type="body"/>
          </p:nvPr>
        </p:nvSpPr>
        <p:spPr>
          <a:xfrm>
            <a:off x="628650" y="1825625"/>
            <a:ext cx="7886700" cy="4351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1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Pronation</a:t>
            </a: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hand (palm down) – rotation of radius over ulna medially.</a:t>
            </a:r>
          </a:p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1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Supination</a:t>
            </a: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hand (palm up) – rotation of radius over ulna laterally.</a:t>
            </a:r>
          </a:p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1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Inversion</a:t>
            </a: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(sole in) – twisting movement of foot turning sole of foot in.</a:t>
            </a:r>
          </a:p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1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Eversion</a:t>
            </a: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(sole out) – twisting movement of foot turning sole of foot out.</a:t>
            </a:r>
          </a:p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1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Dorsiflexion</a:t>
            </a: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flexion of ankle joint and elevation of sole (dig heel in).</a:t>
            </a:r>
          </a:p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1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Plantar flexion </a:t>
            </a: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extension of ankle joint and elevates heel (stand on tiptoe).</a:t>
            </a:r>
          </a:p>
        </p:txBody>
      </p:sp>
      <p:sp>
        <p:nvSpPr>
          <p:cNvPr id="104" name="Shape 104"/>
          <p:cNvSpPr txBox="1"/>
          <p:nvPr/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762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100000"/>
              <a:buFont typeface="Times New Roman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/>
          <p:nvPr>
            <p:ph type="title"/>
          </p:nvPr>
        </p:nvSpPr>
        <p:spPr>
          <a:xfrm>
            <a:off x="30480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27940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Omohyoid </a:t>
            </a:r>
          </a:p>
        </p:txBody>
      </p:sp>
      <p:sp>
        <p:nvSpPr>
          <p:cNvPr id="320" name="Shape 320"/>
          <p:cNvSpPr txBox="1"/>
          <p:nvPr/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889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ct val="1000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chemeClr val="folHlin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pic>
        <p:nvPicPr>
          <p:cNvPr descr="C:\Documents and Settings\Pam\My Documents\My Pictures\Martini\1109MusclAntrNeck_U.jpg" id="321" name="Shape 321"/>
          <p:cNvPicPr preferRelativeResize="0"/>
          <p:nvPr/>
        </p:nvPicPr>
        <p:blipFill rotWithShape="1">
          <a:blip r:embed="rId3">
            <a:alphaModFix/>
          </a:blip>
          <a:srcRect b="13397" l="19697" r="43333" t="16011"/>
          <a:stretch/>
        </p:blipFill>
        <p:spPr>
          <a:xfrm>
            <a:off x="5010150" y="962025"/>
            <a:ext cx="4030105" cy="539001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2" name="Shape 322"/>
          <p:cNvCxnSpPr/>
          <p:nvPr/>
        </p:nvCxnSpPr>
        <p:spPr>
          <a:xfrm>
            <a:off x="5119687" y="2432050"/>
            <a:ext cx="1447800" cy="16764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med" w="med" type="none"/>
            <a:tailEnd len="lg" w="lg" type="triangle"/>
          </a:ln>
        </p:spPr>
      </p:cxnSp>
      <p:cxnSp>
        <p:nvCxnSpPr>
          <p:cNvPr id="323" name="Shape 323"/>
          <p:cNvCxnSpPr/>
          <p:nvPr/>
        </p:nvCxnSpPr>
        <p:spPr>
          <a:xfrm>
            <a:off x="5119687" y="2455862"/>
            <a:ext cx="609600" cy="25146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med" w="med" type="none"/>
            <a:tailEnd len="lg" w="lg" type="triangle"/>
          </a:ln>
        </p:spPr>
      </p:cxnSp>
      <p:sp>
        <p:nvSpPr>
          <p:cNvPr id="324" name="Shape 324"/>
          <p:cNvSpPr txBox="1"/>
          <p:nvPr>
            <p:ph idx="1" type="body"/>
          </p:nvPr>
        </p:nvSpPr>
        <p:spPr>
          <a:xfrm>
            <a:off x="304800" y="1379537"/>
            <a:ext cx="4759325" cy="4784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82562" lvl="0" marL="18256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Action: 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Depresses and retracts hyoid bone</a:t>
            </a:r>
          </a:p>
          <a:p>
            <a:pPr indent="-1825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Superior belly</a:t>
            </a:r>
          </a:p>
          <a:p>
            <a:pPr indent="-1825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6745A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16745A"/>
                </a:solidFill>
                <a:latin typeface="Calibri"/>
                <a:ea typeface="Calibri"/>
                <a:cs typeface="Calibri"/>
                <a:sym typeface="Calibri"/>
              </a:rPr>
              <a:t>Origin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Clavicle and first rib</a:t>
            </a:r>
          </a:p>
          <a:p>
            <a:pPr indent="-1825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6745A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16745A"/>
                </a:solidFill>
                <a:latin typeface="Calibri"/>
                <a:ea typeface="Calibri"/>
                <a:cs typeface="Calibri"/>
                <a:sym typeface="Calibri"/>
              </a:rPr>
              <a:t>Insertion</a:t>
            </a:r>
            <a:r>
              <a:rPr b="0" i="0" lang="en-US" sz="2800" u="none" cap="none" strike="noStrike">
                <a:solidFill>
                  <a:srgbClr val="8497B0"/>
                </a:solidFill>
                <a:latin typeface="Calibri"/>
                <a:ea typeface="Calibri"/>
                <a:cs typeface="Calibri"/>
                <a:sym typeface="Calibri"/>
              </a:rPr>
              <a:t>: hyoid bone </a:t>
            </a:r>
          </a:p>
          <a:p>
            <a:pPr indent="-1825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Inferior belly</a:t>
            </a:r>
          </a:p>
          <a:p>
            <a:pPr indent="-1825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6745A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16745A"/>
                </a:solidFill>
                <a:latin typeface="Calibri"/>
                <a:ea typeface="Calibri"/>
                <a:cs typeface="Calibri"/>
                <a:sym typeface="Calibri"/>
              </a:rPr>
              <a:t>Origin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superior margin of </a:t>
            </a:r>
            <a:r>
              <a:rPr b="0" i="0" lang="en-US" sz="2800" u="none" cap="none" strike="noStrike">
                <a:solidFill>
                  <a:srgbClr val="8497B0"/>
                </a:solidFill>
                <a:latin typeface="Calibri"/>
                <a:ea typeface="Calibri"/>
                <a:cs typeface="Calibri"/>
                <a:sym typeface="Calibri"/>
              </a:rPr>
              <a:t>scapula</a:t>
            </a:r>
          </a:p>
          <a:p>
            <a:pPr indent="-1825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6745A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16745A"/>
                </a:solidFill>
                <a:latin typeface="Calibri"/>
                <a:ea typeface="Calibri"/>
                <a:cs typeface="Calibri"/>
                <a:sym typeface="Calibri"/>
              </a:rPr>
              <a:t>Insertion: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clavicle and first rib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 txBox="1"/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27940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Sternohyoid </a:t>
            </a:r>
          </a:p>
        </p:txBody>
      </p:sp>
      <p:sp>
        <p:nvSpPr>
          <p:cNvPr id="330" name="Shape 330"/>
          <p:cNvSpPr txBox="1"/>
          <p:nvPr>
            <p:ph idx="1" type="body"/>
          </p:nvPr>
        </p:nvSpPr>
        <p:spPr>
          <a:xfrm>
            <a:off x="533400" y="1701800"/>
            <a:ext cx="3962400" cy="47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82562" lvl="0" marL="18256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Action: 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Depresses larynx and hyoid bone during swallowing.</a:t>
            </a:r>
          </a:p>
          <a:p>
            <a:pPr indent="-3603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25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6745A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16745A"/>
                </a:solidFill>
                <a:latin typeface="Calibri"/>
                <a:ea typeface="Calibri"/>
                <a:cs typeface="Calibri"/>
                <a:sym typeface="Calibri"/>
              </a:rPr>
              <a:t>Origin: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Manubrium</a:t>
            </a:r>
          </a:p>
          <a:p>
            <a:pPr indent="-3603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25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6745A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16745A"/>
                </a:solidFill>
                <a:latin typeface="Calibri"/>
                <a:ea typeface="Calibri"/>
                <a:cs typeface="Calibri"/>
                <a:sym typeface="Calibri"/>
              </a:rPr>
              <a:t>Insertion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Hyoid bone</a:t>
            </a:r>
          </a:p>
        </p:txBody>
      </p:sp>
      <p:sp>
        <p:nvSpPr>
          <p:cNvPr id="331" name="Shape 331"/>
          <p:cNvSpPr txBox="1"/>
          <p:nvPr/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889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ct val="1000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chemeClr val="folHlin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pic>
        <p:nvPicPr>
          <p:cNvPr descr="C:\Documents and Settings\Pam\My Documents\My Pictures\Martini\1109MusclAntrNeck_U.jpg" id="332" name="Shape 332"/>
          <p:cNvPicPr preferRelativeResize="0"/>
          <p:nvPr/>
        </p:nvPicPr>
        <p:blipFill rotWithShape="1">
          <a:blip r:embed="rId3">
            <a:alphaModFix/>
          </a:blip>
          <a:srcRect b="13397" l="19697" r="43333" t="16011"/>
          <a:stretch/>
        </p:blipFill>
        <p:spPr>
          <a:xfrm>
            <a:off x="4495800" y="0"/>
            <a:ext cx="4616646" cy="685251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3" name="Shape 333"/>
          <p:cNvCxnSpPr/>
          <p:nvPr/>
        </p:nvCxnSpPr>
        <p:spPr>
          <a:xfrm>
            <a:off x="5029200" y="3048000"/>
            <a:ext cx="1447800" cy="15240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med" w="med" type="none"/>
            <a:tailEnd len="lg" w="lg" type="triangle"/>
          </a:ln>
        </p:spPr>
      </p:cxnSp>
      <p:cxnSp>
        <p:nvCxnSpPr>
          <p:cNvPr id="334" name="Shape 334"/>
          <p:cNvCxnSpPr/>
          <p:nvPr/>
        </p:nvCxnSpPr>
        <p:spPr>
          <a:xfrm flipH="1">
            <a:off x="7467600" y="4648200"/>
            <a:ext cx="1295400" cy="5334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med" w="med" type="none"/>
            <a:tailEnd len="lg" w="lg" type="triangle"/>
          </a:ln>
        </p:spPr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 txBox="1"/>
          <p:nvPr>
            <p:ph type="title"/>
          </p:nvPr>
        </p:nvSpPr>
        <p:spPr>
          <a:xfrm>
            <a:off x="45720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27940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Mylohyoid </a:t>
            </a:r>
          </a:p>
        </p:txBody>
      </p:sp>
      <p:sp>
        <p:nvSpPr>
          <p:cNvPr id="340" name="Shape 340"/>
          <p:cNvSpPr txBox="1"/>
          <p:nvPr/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889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ct val="1000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chemeClr val="folHlin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pic>
        <p:nvPicPr>
          <p:cNvPr descr="C:\Documents and Settings\Pam\My Documents\My Pictures\Martini\1109MusclAntrNeck_U.jpg" id="341" name="Shape 341"/>
          <p:cNvPicPr preferRelativeResize="0"/>
          <p:nvPr/>
        </p:nvPicPr>
        <p:blipFill rotWithShape="1">
          <a:blip r:embed="rId3">
            <a:alphaModFix/>
          </a:blip>
          <a:srcRect b="13397" l="19697" r="43333" t="16011"/>
          <a:stretch/>
        </p:blipFill>
        <p:spPr>
          <a:xfrm>
            <a:off x="5067300" y="647700"/>
            <a:ext cx="3840898" cy="59087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2" name="Shape 342"/>
          <p:cNvCxnSpPr/>
          <p:nvPr/>
        </p:nvCxnSpPr>
        <p:spPr>
          <a:xfrm rot="10800000">
            <a:off x="6553200" y="2362200"/>
            <a:ext cx="1066800" cy="8382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med" w="med" type="none"/>
            <a:tailEnd len="lg" w="lg" type="triangle"/>
          </a:ln>
        </p:spPr>
      </p:cxnSp>
      <p:sp>
        <p:nvSpPr>
          <p:cNvPr id="343" name="Shape 343"/>
          <p:cNvSpPr txBox="1"/>
          <p:nvPr>
            <p:ph idx="1" type="body"/>
          </p:nvPr>
        </p:nvSpPr>
        <p:spPr>
          <a:xfrm>
            <a:off x="381000" y="2235200"/>
            <a:ext cx="5715000" cy="30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82562" lvl="0" marL="18256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Action: 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Elevates hyoid bone and floor of mouth during swallowing and speaking</a:t>
            </a:r>
          </a:p>
          <a:p>
            <a:pPr indent="-1825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6745A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16745A"/>
                </a:solidFill>
                <a:latin typeface="Calibri"/>
                <a:ea typeface="Calibri"/>
                <a:cs typeface="Calibri"/>
                <a:sym typeface="Calibri"/>
              </a:rPr>
              <a:t>Origin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Mylohyoid line</a:t>
            </a:r>
          </a:p>
          <a:p>
            <a:pPr indent="-1825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6745A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16745A"/>
                </a:solidFill>
                <a:latin typeface="Calibri"/>
                <a:ea typeface="Calibri"/>
                <a:cs typeface="Calibri"/>
                <a:sym typeface="Calibri"/>
              </a:rPr>
              <a:t>Insertion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Hyoid bone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 txBox="1"/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27940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Digastric</a:t>
            </a:r>
            <a:b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Anterior Belly</a:t>
            </a:r>
          </a:p>
        </p:txBody>
      </p:sp>
      <p:sp>
        <p:nvSpPr>
          <p:cNvPr id="349" name="Shape 349"/>
          <p:cNvSpPr txBox="1"/>
          <p:nvPr>
            <p:ph idx="1" type="body"/>
          </p:nvPr>
        </p:nvSpPr>
        <p:spPr>
          <a:xfrm>
            <a:off x="533400" y="2235200"/>
            <a:ext cx="4191000" cy="38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82562" lvl="0" marL="18256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Action: 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Elevates hyoid bone and base of tongue, depresses mandible </a:t>
            </a:r>
          </a:p>
          <a:p>
            <a:pPr indent="-3603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25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6745A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16745A"/>
                </a:solidFill>
                <a:latin typeface="Calibri"/>
                <a:ea typeface="Calibri"/>
                <a:cs typeface="Calibri"/>
                <a:sym typeface="Calibri"/>
              </a:rPr>
              <a:t>Origin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inferior margin of mandible</a:t>
            </a:r>
          </a:p>
          <a:p>
            <a:pPr indent="-3603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25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6745A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16745A"/>
                </a:solidFill>
                <a:latin typeface="Calibri"/>
                <a:ea typeface="Calibri"/>
                <a:cs typeface="Calibri"/>
                <a:sym typeface="Calibri"/>
              </a:rPr>
              <a:t>Insertion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Hyoid bone</a:t>
            </a:r>
          </a:p>
        </p:txBody>
      </p:sp>
      <p:sp>
        <p:nvSpPr>
          <p:cNvPr id="350" name="Shape 350"/>
          <p:cNvSpPr txBox="1"/>
          <p:nvPr/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889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ct val="1000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chemeClr val="folHlin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pic>
        <p:nvPicPr>
          <p:cNvPr descr="C:\Documents and Settings\Pam\My Documents\My Pictures\Martini\1109MusclAntrNeck_U.jpg" id="351" name="Shape 351"/>
          <p:cNvPicPr preferRelativeResize="0"/>
          <p:nvPr/>
        </p:nvPicPr>
        <p:blipFill rotWithShape="1">
          <a:blip r:embed="rId3">
            <a:alphaModFix/>
          </a:blip>
          <a:srcRect b="13397" l="19697" r="43333" t="16011"/>
          <a:stretch/>
        </p:blipFill>
        <p:spPr>
          <a:xfrm>
            <a:off x="4914900" y="839787"/>
            <a:ext cx="3557088" cy="525359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2" name="Shape 352"/>
          <p:cNvCxnSpPr/>
          <p:nvPr/>
        </p:nvCxnSpPr>
        <p:spPr>
          <a:xfrm rot="10800000">
            <a:off x="6629400" y="2438400"/>
            <a:ext cx="1066800" cy="8382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med" w="med" type="none"/>
            <a:tailEnd len="lg" w="lg" type="triangle"/>
          </a:ln>
        </p:spPr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 txBox="1"/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27940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Digastric</a:t>
            </a:r>
            <a:b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Posterior Belly </a:t>
            </a:r>
          </a:p>
        </p:txBody>
      </p:sp>
      <p:sp>
        <p:nvSpPr>
          <p:cNvPr id="358" name="Shape 358"/>
          <p:cNvSpPr txBox="1"/>
          <p:nvPr/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889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ct val="1000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chemeClr val="folHlin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pic>
        <p:nvPicPr>
          <p:cNvPr descr="C:\Documents and Settings\Pam\My Documents\My Pictures\Martini\1109MusclAntrNeck_U.jpg" id="359" name="Shape 359"/>
          <p:cNvPicPr preferRelativeResize="0"/>
          <p:nvPr/>
        </p:nvPicPr>
        <p:blipFill rotWithShape="1">
          <a:blip r:embed="rId3">
            <a:alphaModFix/>
          </a:blip>
          <a:srcRect b="13397" l="19697" r="43333" t="16011"/>
          <a:stretch/>
        </p:blipFill>
        <p:spPr>
          <a:xfrm>
            <a:off x="4448175" y="800100"/>
            <a:ext cx="3992264" cy="54058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0" name="Shape 360"/>
          <p:cNvCxnSpPr/>
          <p:nvPr/>
        </p:nvCxnSpPr>
        <p:spPr>
          <a:xfrm flipH="1" rot="10800000">
            <a:off x="5181600" y="2743200"/>
            <a:ext cx="533400" cy="9906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med" w="med" type="none"/>
            <a:tailEnd len="lg" w="lg" type="triangle"/>
          </a:ln>
        </p:spPr>
      </p:cxnSp>
      <p:sp>
        <p:nvSpPr>
          <p:cNvPr id="361" name="Shape 361"/>
          <p:cNvSpPr txBox="1"/>
          <p:nvPr>
            <p:ph idx="1" type="body"/>
          </p:nvPr>
        </p:nvSpPr>
        <p:spPr>
          <a:xfrm>
            <a:off x="533400" y="2125662"/>
            <a:ext cx="4495800" cy="33607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82562" lvl="0" marL="18256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Action: 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Moves hyoid bone back </a:t>
            </a:r>
          </a:p>
          <a:p>
            <a:pPr indent="-3603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25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6745A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16745A"/>
                </a:solidFill>
                <a:latin typeface="Calibri"/>
                <a:ea typeface="Calibri"/>
                <a:cs typeface="Calibri"/>
                <a:sym typeface="Calibri"/>
              </a:rPr>
              <a:t>Origin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mastoid process</a:t>
            </a:r>
          </a:p>
          <a:p>
            <a:pPr indent="-3603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25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6745A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16745A"/>
                </a:solidFill>
                <a:latin typeface="Calibri"/>
                <a:ea typeface="Calibri"/>
                <a:cs typeface="Calibri"/>
                <a:sym typeface="Calibri"/>
              </a:rPr>
              <a:t>Insertion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Hyoid bone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 txBox="1"/>
          <p:nvPr>
            <p:ph type="title"/>
          </p:nvPr>
        </p:nvSpPr>
        <p:spPr>
          <a:xfrm>
            <a:off x="533400" y="234950"/>
            <a:ext cx="5486400" cy="11366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27940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Sternocleidomastoid </a:t>
            </a:r>
          </a:p>
        </p:txBody>
      </p:sp>
      <p:sp>
        <p:nvSpPr>
          <p:cNvPr id="367" name="Shape 367"/>
          <p:cNvSpPr txBox="1"/>
          <p:nvPr>
            <p:ph idx="1" type="body"/>
          </p:nvPr>
        </p:nvSpPr>
        <p:spPr>
          <a:xfrm>
            <a:off x="533400" y="1701800"/>
            <a:ext cx="4876800" cy="47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82562" lvl="0" marL="18256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Action: 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Ipsilateral lateral flexion of neck and contralateral rotation head.</a:t>
            </a:r>
          </a:p>
          <a:p>
            <a:pPr indent="-3603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25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6745A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16745A"/>
                </a:solidFill>
                <a:latin typeface="Calibri"/>
                <a:ea typeface="Calibri"/>
                <a:cs typeface="Calibri"/>
                <a:sym typeface="Calibri"/>
              </a:rPr>
              <a:t>Origin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Manubrium and medial third of clavicle</a:t>
            </a:r>
          </a:p>
          <a:p>
            <a:pPr indent="-3603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25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6745A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16745A"/>
                </a:solidFill>
                <a:latin typeface="Calibri"/>
                <a:ea typeface="Calibri"/>
                <a:cs typeface="Calibri"/>
                <a:sym typeface="Calibri"/>
              </a:rPr>
              <a:t>Insertion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Mastoid process</a:t>
            </a:r>
          </a:p>
        </p:txBody>
      </p:sp>
      <p:sp>
        <p:nvSpPr>
          <p:cNvPr id="368" name="Shape 368"/>
          <p:cNvSpPr txBox="1"/>
          <p:nvPr/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889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ct val="1000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chemeClr val="folHlin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pic>
        <p:nvPicPr>
          <p:cNvPr descr="C:\Documents and Settings\Pam\My Documents\My Pictures\Martini\1109MusclAntrNeck_U.jpg" id="369" name="Shape 369"/>
          <p:cNvPicPr preferRelativeResize="0"/>
          <p:nvPr/>
        </p:nvPicPr>
        <p:blipFill rotWithShape="1">
          <a:blip r:embed="rId3">
            <a:alphaModFix/>
          </a:blip>
          <a:srcRect b="13397" l="24544" r="43332" t="16011"/>
          <a:stretch/>
        </p:blipFill>
        <p:spPr>
          <a:xfrm>
            <a:off x="5410200" y="1212850"/>
            <a:ext cx="3497172" cy="54058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0" name="Shape 370"/>
          <p:cNvCxnSpPr/>
          <p:nvPr/>
        </p:nvCxnSpPr>
        <p:spPr>
          <a:xfrm flipH="1">
            <a:off x="8001000" y="3327400"/>
            <a:ext cx="762000" cy="4572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med" w="med" type="none"/>
            <a:tailEnd len="lg" w="lg" type="triangle"/>
          </a:ln>
        </p:spPr>
      </p:cxn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 txBox="1"/>
          <p:nvPr>
            <p:ph type="title"/>
          </p:nvPr>
        </p:nvSpPr>
        <p:spPr>
          <a:xfrm>
            <a:off x="45720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27940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Trapezius </a:t>
            </a:r>
          </a:p>
        </p:txBody>
      </p:sp>
      <p:sp>
        <p:nvSpPr>
          <p:cNvPr id="376" name="Shape 376"/>
          <p:cNvSpPr txBox="1"/>
          <p:nvPr/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889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ct val="1000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chemeClr val="folHlin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pic>
        <p:nvPicPr>
          <p:cNvPr descr="C:\Documents and Settings\Pam\My Documents\My Pictures\Martini\1113aAppMusclTrunkPos_U.bmp" id="377" name="Shape 377"/>
          <p:cNvPicPr preferRelativeResize="0"/>
          <p:nvPr/>
        </p:nvPicPr>
        <p:blipFill rotWithShape="1">
          <a:blip r:embed="rId3">
            <a:alphaModFix/>
          </a:blip>
          <a:srcRect b="25234" l="22222" r="25169" t="19194"/>
          <a:stretch/>
        </p:blipFill>
        <p:spPr>
          <a:xfrm>
            <a:off x="4724400" y="471487"/>
            <a:ext cx="4263787" cy="613187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8" name="Shape 378"/>
          <p:cNvCxnSpPr/>
          <p:nvPr/>
        </p:nvCxnSpPr>
        <p:spPr>
          <a:xfrm flipH="1" rot="10800000">
            <a:off x="5486400" y="3124200"/>
            <a:ext cx="1447800" cy="1249362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med" w="med" type="none"/>
            <a:tailEnd len="lg" w="lg" type="triangle"/>
          </a:ln>
        </p:spPr>
      </p:cxnSp>
      <p:cxnSp>
        <p:nvCxnSpPr>
          <p:cNvPr id="379" name="Shape 379"/>
          <p:cNvCxnSpPr/>
          <p:nvPr/>
        </p:nvCxnSpPr>
        <p:spPr>
          <a:xfrm>
            <a:off x="4876800" y="2286000"/>
            <a:ext cx="1871662" cy="60325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med" w="med" type="none"/>
            <a:tailEnd len="lg" w="lg" type="triangle"/>
          </a:ln>
        </p:spPr>
      </p:cxnSp>
      <p:cxnSp>
        <p:nvCxnSpPr>
          <p:cNvPr id="380" name="Shape 380"/>
          <p:cNvCxnSpPr/>
          <p:nvPr/>
        </p:nvCxnSpPr>
        <p:spPr>
          <a:xfrm>
            <a:off x="5605462" y="242887"/>
            <a:ext cx="1143000" cy="9906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med" w="med" type="none"/>
            <a:tailEnd len="lg" w="lg" type="triangle"/>
          </a:ln>
        </p:spPr>
      </p:cxnSp>
      <p:sp>
        <p:nvSpPr>
          <p:cNvPr id="381" name="Shape 381"/>
          <p:cNvSpPr txBox="1"/>
          <p:nvPr/>
        </p:nvSpPr>
        <p:spPr>
          <a:xfrm>
            <a:off x="457200" y="1524000"/>
            <a:ext cx="4495800" cy="51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82562" lvl="0" marL="182562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Action: 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Extends and laterally flexes neck. elevate, retracts and depresses scapula.</a:t>
            </a:r>
          </a:p>
          <a:p>
            <a:pPr indent="-360362" lvl="0" marL="182562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2562" lvl="0" marL="182562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16745A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16745A"/>
                </a:solidFill>
                <a:latin typeface="Calibri"/>
                <a:ea typeface="Calibri"/>
                <a:cs typeface="Calibri"/>
                <a:sym typeface="Calibri"/>
              </a:rPr>
              <a:t>Origin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Posterior surface of occipital bone; superior nuchal line; spinous processes of thoracic vertebrae.</a:t>
            </a:r>
          </a:p>
          <a:p>
            <a:pPr indent="-360362" lvl="0" marL="182562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2562" lvl="0" marL="182562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16745A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16745A"/>
                </a:solidFill>
                <a:latin typeface="Calibri"/>
                <a:ea typeface="Calibri"/>
                <a:cs typeface="Calibri"/>
                <a:sym typeface="Calibri"/>
              </a:rPr>
              <a:t>Insertion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Lateral third of clavicle; acromion; spine of scapula</a:t>
            </a:r>
          </a:p>
          <a:p>
            <a:pPr indent="-444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 txBox="1"/>
          <p:nvPr>
            <p:ph type="title"/>
          </p:nvPr>
        </p:nvSpPr>
        <p:spPr>
          <a:xfrm>
            <a:off x="38100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27940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Latissimus Dorsi </a:t>
            </a:r>
          </a:p>
        </p:txBody>
      </p:sp>
      <p:sp>
        <p:nvSpPr>
          <p:cNvPr id="387" name="Shape 387"/>
          <p:cNvSpPr txBox="1"/>
          <p:nvPr/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889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ct val="1000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chemeClr val="folHlin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pic>
        <p:nvPicPr>
          <p:cNvPr descr="C:\Documents and Settings\Pam\My Documents\My Pictures\Martini\1113aAppMusclTrunkPos_U.bmp" id="388" name="Shape 388"/>
          <p:cNvPicPr preferRelativeResize="0"/>
          <p:nvPr/>
        </p:nvPicPr>
        <p:blipFill rotWithShape="1">
          <a:blip r:embed="rId3">
            <a:alphaModFix/>
          </a:blip>
          <a:srcRect b="25234" l="22222" r="25169" t="19194"/>
          <a:stretch/>
        </p:blipFill>
        <p:spPr>
          <a:xfrm>
            <a:off x="4953000" y="838200"/>
            <a:ext cx="3806953" cy="575188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9" name="Shape 389"/>
          <p:cNvCxnSpPr/>
          <p:nvPr/>
        </p:nvCxnSpPr>
        <p:spPr>
          <a:xfrm flipH="1" rot="10800000">
            <a:off x="4943475" y="4191000"/>
            <a:ext cx="1447800" cy="6858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med" w="med" type="none"/>
            <a:tailEnd len="lg" w="lg" type="triangle"/>
          </a:ln>
        </p:spPr>
      </p:cxnSp>
      <p:sp>
        <p:nvSpPr>
          <p:cNvPr id="390" name="Shape 390"/>
          <p:cNvSpPr txBox="1"/>
          <p:nvPr>
            <p:ph idx="1" type="body"/>
          </p:nvPr>
        </p:nvSpPr>
        <p:spPr>
          <a:xfrm>
            <a:off x="381000" y="1447800"/>
            <a:ext cx="4876800" cy="51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82562" lvl="0" marL="18256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Action:  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Adduction and medial rotation of arm</a:t>
            </a:r>
          </a:p>
          <a:p>
            <a:pPr indent="-3603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25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6745A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16745A"/>
                </a:solidFill>
                <a:latin typeface="Calibri"/>
                <a:ea typeface="Calibri"/>
                <a:cs typeface="Calibri"/>
                <a:sym typeface="Calibri"/>
              </a:rPr>
              <a:t>Origin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Spinous processes of vertebrae T6-T12; thoracolumbar fascia; iliac crest; inferior three ribs</a:t>
            </a:r>
          </a:p>
          <a:p>
            <a:pPr indent="-3603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25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6745A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16745A"/>
                </a:solidFill>
                <a:latin typeface="Calibri"/>
                <a:ea typeface="Calibri"/>
                <a:cs typeface="Calibri"/>
                <a:sym typeface="Calibri"/>
              </a:rPr>
              <a:t>Insertion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Intertubercular groove of humerus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 txBox="1"/>
          <p:nvPr>
            <p:ph type="title"/>
          </p:nvPr>
        </p:nvSpPr>
        <p:spPr>
          <a:xfrm>
            <a:off x="53340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27940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Levator Scapula </a:t>
            </a:r>
          </a:p>
        </p:txBody>
      </p:sp>
      <p:sp>
        <p:nvSpPr>
          <p:cNvPr id="396" name="Shape 396"/>
          <p:cNvSpPr txBox="1"/>
          <p:nvPr>
            <p:ph idx="1" type="body"/>
          </p:nvPr>
        </p:nvSpPr>
        <p:spPr>
          <a:xfrm>
            <a:off x="533400" y="1701800"/>
            <a:ext cx="4724400" cy="47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82562" lvl="0" marL="18256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Action: 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Elevates scapula</a:t>
            </a:r>
          </a:p>
          <a:p>
            <a:pPr indent="-3603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25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6745A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16745A"/>
                </a:solidFill>
                <a:latin typeface="Calibri"/>
                <a:ea typeface="Calibri"/>
                <a:cs typeface="Calibri"/>
                <a:sym typeface="Calibri"/>
              </a:rPr>
              <a:t>Origin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Transverse processes of superior four cervical vertebrae</a:t>
            </a:r>
          </a:p>
          <a:p>
            <a:pPr indent="-3603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25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6745A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16745A"/>
                </a:solidFill>
                <a:latin typeface="Calibri"/>
                <a:ea typeface="Calibri"/>
                <a:cs typeface="Calibri"/>
                <a:sym typeface="Calibri"/>
              </a:rPr>
              <a:t>Insertion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medial border of scapula near superior angle</a:t>
            </a:r>
          </a:p>
        </p:txBody>
      </p:sp>
      <p:sp>
        <p:nvSpPr>
          <p:cNvPr id="397" name="Shape 397"/>
          <p:cNvSpPr txBox="1"/>
          <p:nvPr/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889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ct val="1000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chemeClr val="folHlin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pic>
        <p:nvPicPr>
          <p:cNvPr descr="C:\Documents and Settings\Pam\My Documents\My Pictures\Martini\1113aAppMusclTrunkPos_U.bmp" id="398" name="Shape 398"/>
          <p:cNvPicPr preferRelativeResize="0"/>
          <p:nvPr/>
        </p:nvPicPr>
        <p:blipFill rotWithShape="1">
          <a:blip r:embed="rId3">
            <a:alphaModFix/>
          </a:blip>
          <a:srcRect b="25234" l="22222" r="25169" t="19194"/>
          <a:stretch/>
        </p:blipFill>
        <p:spPr>
          <a:xfrm>
            <a:off x="5638800" y="160337"/>
            <a:ext cx="3231150" cy="43895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Documents and Settings\Pam\My Documents\My Pictures\Martini\1114aMusclPectGirdlePos_U.bmp" id="399" name="Shape 399"/>
          <p:cNvPicPr preferRelativeResize="0"/>
          <p:nvPr/>
        </p:nvPicPr>
        <p:blipFill rotWithShape="1">
          <a:blip r:embed="rId4">
            <a:alphaModFix/>
          </a:blip>
          <a:srcRect b="13397" l="38897" r="18667" t="13397"/>
          <a:stretch/>
        </p:blipFill>
        <p:spPr>
          <a:xfrm>
            <a:off x="5105400" y="1460500"/>
            <a:ext cx="3448294" cy="525359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0" name="Shape 400"/>
          <p:cNvCxnSpPr/>
          <p:nvPr/>
        </p:nvCxnSpPr>
        <p:spPr>
          <a:xfrm flipH="1">
            <a:off x="7983537" y="571500"/>
            <a:ext cx="381000" cy="4572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med" w="med" type="none"/>
            <a:tailEnd len="lg" w="lg" type="triangle"/>
          </a:ln>
        </p:spPr>
      </p:cxnSp>
      <p:cxnSp>
        <p:nvCxnSpPr>
          <p:cNvPr id="401" name="Shape 401"/>
          <p:cNvCxnSpPr/>
          <p:nvPr/>
        </p:nvCxnSpPr>
        <p:spPr>
          <a:xfrm flipH="1">
            <a:off x="6569075" y="2341562"/>
            <a:ext cx="1371600" cy="8382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med" w="med" type="none"/>
            <a:tailEnd len="lg" w="lg" type="triangle"/>
          </a:ln>
        </p:spPr>
      </p:cxn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hape 406"/>
          <p:cNvSpPr txBox="1"/>
          <p:nvPr>
            <p:ph type="title"/>
          </p:nvPr>
        </p:nvSpPr>
        <p:spPr>
          <a:xfrm>
            <a:off x="45720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27940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Rhomboid Major </a:t>
            </a:r>
          </a:p>
        </p:txBody>
      </p:sp>
      <p:sp>
        <p:nvSpPr>
          <p:cNvPr id="407" name="Shape 407"/>
          <p:cNvSpPr txBox="1"/>
          <p:nvPr>
            <p:ph idx="1" type="body"/>
          </p:nvPr>
        </p:nvSpPr>
        <p:spPr>
          <a:xfrm>
            <a:off x="381000" y="1701800"/>
            <a:ext cx="4343400" cy="42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82562" lvl="0" marL="18256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Action: 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Adducts (retracts) scapula and performs downward rotation</a:t>
            </a:r>
          </a:p>
          <a:p>
            <a:pPr indent="-3603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25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6745A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16745A"/>
                </a:solidFill>
                <a:latin typeface="Calibri"/>
                <a:ea typeface="Calibri"/>
                <a:cs typeface="Calibri"/>
                <a:sym typeface="Calibri"/>
              </a:rPr>
              <a:t>Origin: 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Spinous processes of vertebrae T1-T5.</a:t>
            </a:r>
          </a:p>
          <a:p>
            <a:pPr indent="-3603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25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6745A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16745A"/>
                </a:solidFill>
                <a:latin typeface="Calibri"/>
                <a:ea typeface="Calibri"/>
                <a:cs typeface="Calibri"/>
                <a:sym typeface="Calibri"/>
              </a:rPr>
              <a:t>Insertion: 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Medial border of scapula </a:t>
            </a:r>
          </a:p>
        </p:txBody>
      </p:sp>
      <p:sp>
        <p:nvSpPr>
          <p:cNvPr id="408" name="Shape 408"/>
          <p:cNvSpPr txBox="1"/>
          <p:nvPr/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889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ct val="1000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chemeClr val="folHlin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pic>
        <p:nvPicPr>
          <p:cNvPr descr="C:\Documents and Settings\Pam\My Documents\My Pictures\Martini\1114aMusclPectGirdlePos_U.bmp" id="409" name="Shape 409"/>
          <p:cNvPicPr preferRelativeResize="0"/>
          <p:nvPr/>
        </p:nvPicPr>
        <p:blipFill rotWithShape="1">
          <a:blip r:embed="rId3">
            <a:alphaModFix/>
          </a:blip>
          <a:srcRect b="13397" l="38897" r="18667" t="18702"/>
          <a:stretch/>
        </p:blipFill>
        <p:spPr>
          <a:xfrm>
            <a:off x="4724400" y="1295400"/>
            <a:ext cx="3916581" cy="4872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0" name="Shape 410"/>
          <p:cNvCxnSpPr/>
          <p:nvPr/>
        </p:nvCxnSpPr>
        <p:spPr>
          <a:xfrm flipH="1">
            <a:off x="6248400" y="1701800"/>
            <a:ext cx="1447800" cy="20320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med" w="med" type="none"/>
            <a:tailEnd len="lg" w="lg" type="triangle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/>
          <p:nvPr>
            <p:ph type="title"/>
          </p:nvPr>
        </p:nvSpPr>
        <p:spPr>
          <a:xfrm>
            <a:off x="457200" y="198437"/>
            <a:ext cx="813435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27940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Flexion, Extension, Hyperextension</a:t>
            </a:r>
          </a:p>
        </p:txBody>
      </p:sp>
      <p:sp>
        <p:nvSpPr>
          <p:cNvPr id="110" name="Shape 110"/>
          <p:cNvSpPr txBox="1"/>
          <p:nvPr/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762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Times New Roman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pic>
        <p:nvPicPr>
          <p:cNvPr id="111" name="Shape 11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0" y="1401762"/>
            <a:ext cx="5934075" cy="519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 txBox="1"/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27940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Rhomboid Minor </a:t>
            </a:r>
          </a:p>
        </p:txBody>
      </p:sp>
      <p:sp>
        <p:nvSpPr>
          <p:cNvPr id="416" name="Shape 416"/>
          <p:cNvSpPr txBox="1"/>
          <p:nvPr>
            <p:ph idx="1" type="body"/>
          </p:nvPr>
        </p:nvSpPr>
        <p:spPr>
          <a:xfrm>
            <a:off x="533400" y="1701800"/>
            <a:ext cx="4191000" cy="47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82562" lvl="0" marL="18256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Action: 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Adducts scapula and fixes scapula during arm movements</a:t>
            </a:r>
          </a:p>
          <a:p>
            <a:pPr indent="-3603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25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6745A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16745A"/>
                </a:solidFill>
                <a:latin typeface="Calibri"/>
                <a:ea typeface="Calibri"/>
                <a:cs typeface="Calibri"/>
                <a:sym typeface="Calibri"/>
              </a:rPr>
              <a:t>Origin: 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Ligamentum nuchae; spinous processes of vertebrae C7 and T1</a:t>
            </a:r>
          </a:p>
          <a:p>
            <a:pPr indent="-3603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25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6745A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16745A"/>
                </a:solidFill>
                <a:latin typeface="Calibri"/>
                <a:ea typeface="Calibri"/>
                <a:cs typeface="Calibri"/>
                <a:sym typeface="Calibri"/>
              </a:rPr>
              <a:t>Insertion: 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Medial border of scapula </a:t>
            </a:r>
          </a:p>
        </p:txBody>
      </p:sp>
      <p:sp>
        <p:nvSpPr>
          <p:cNvPr id="417" name="Shape 417"/>
          <p:cNvSpPr txBox="1"/>
          <p:nvPr/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889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ct val="1000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chemeClr val="folHlin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pic>
        <p:nvPicPr>
          <p:cNvPr descr="C:\Documents and Settings\Pam\My Documents\My Pictures\Martini\1114aMusclPectGirdlePos_U.bmp" id="418" name="Shape 418"/>
          <p:cNvPicPr preferRelativeResize="0"/>
          <p:nvPr/>
        </p:nvPicPr>
        <p:blipFill rotWithShape="1">
          <a:blip r:embed="rId3">
            <a:alphaModFix/>
          </a:blip>
          <a:srcRect b="13397" l="38896" r="23588" t="18702"/>
          <a:stretch/>
        </p:blipFill>
        <p:spPr>
          <a:xfrm>
            <a:off x="5029200" y="1063625"/>
            <a:ext cx="3462485" cy="4872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9" name="Shape 419"/>
          <p:cNvCxnSpPr/>
          <p:nvPr/>
        </p:nvCxnSpPr>
        <p:spPr>
          <a:xfrm>
            <a:off x="4867275" y="1524000"/>
            <a:ext cx="1447800" cy="12954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med" w="med" type="none"/>
            <a:tailEnd len="lg" w="lg" type="triangle"/>
          </a:ln>
        </p:spPr>
      </p:cxn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 txBox="1"/>
          <p:nvPr>
            <p:ph type="title"/>
          </p:nvPr>
        </p:nvSpPr>
        <p:spPr>
          <a:xfrm>
            <a:off x="38100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27940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Serratus Anterior </a:t>
            </a:r>
          </a:p>
        </p:txBody>
      </p:sp>
      <p:sp>
        <p:nvSpPr>
          <p:cNvPr id="425" name="Shape 425"/>
          <p:cNvSpPr txBox="1"/>
          <p:nvPr>
            <p:ph idx="1" type="body"/>
          </p:nvPr>
        </p:nvSpPr>
        <p:spPr>
          <a:xfrm>
            <a:off x="457200" y="1600200"/>
            <a:ext cx="3810000" cy="51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82562" lvl="0" marL="18256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Action: 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Holds scapula to chest wall, rotates scapula, fixes scapula during abduction of arm etc.</a:t>
            </a:r>
          </a:p>
          <a:p>
            <a:pPr indent="-3603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25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6745A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16745A"/>
                </a:solidFill>
                <a:latin typeface="Calibri"/>
                <a:ea typeface="Calibri"/>
                <a:cs typeface="Calibri"/>
                <a:sym typeface="Calibri"/>
              </a:rPr>
              <a:t>Origin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External surfaces of ribs 1-8</a:t>
            </a:r>
          </a:p>
          <a:p>
            <a:pPr indent="-3603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25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6745A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16745A"/>
                </a:solidFill>
                <a:latin typeface="Calibri"/>
                <a:ea typeface="Calibri"/>
                <a:cs typeface="Calibri"/>
                <a:sym typeface="Calibri"/>
              </a:rPr>
              <a:t>Insertion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Medial border of scapula</a:t>
            </a:r>
          </a:p>
        </p:txBody>
      </p:sp>
      <p:sp>
        <p:nvSpPr>
          <p:cNvPr id="426" name="Shape 426"/>
          <p:cNvSpPr txBox="1"/>
          <p:nvPr/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889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ct val="1000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chemeClr val="folHlin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pic>
        <p:nvPicPr>
          <p:cNvPr descr="C:\Documents and Settings\Pam\My Documents\My Pictures\Martini\1114aMusclPectGirdlePos_U.bmp" id="427" name="Shape 427"/>
          <p:cNvPicPr preferRelativeResize="0"/>
          <p:nvPr/>
        </p:nvPicPr>
        <p:blipFill rotWithShape="1">
          <a:blip r:embed="rId3">
            <a:alphaModFix/>
          </a:blip>
          <a:srcRect b="13397" l="38896" r="23588" t="18702"/>
          <a:stretch/>
        </p:blipFill>
        <p:spPr>
          <a:xfrm>
            <a:off x="5757862" y="212725"/>
            <a:ext cx="3159753" cy="42637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Documents and Settings\Pam\My Documents\My Pictures\Martini\1113bAppMusclTrunkAnt_U.jpg" id="428" name="Shape 428"/>
          <p:cNvPicPr preferRelativeResize="0"/>
          <p:nvPr/>
        </p:nvPicPr>
        <p:blipFill rotWithShape="1">
          <a:blip r:embed="rId4">
            <a:alphaModFix/>
          </a:blip>
          <a:srcRect b="45454" l="42699" r="24182" t="16162"/>
          <a:stretch/>
        </p:blipFill>
        <p:spPr>
          <a:xfrm>
            <a:off x="4152900" y="1676400"/>
            <a:ext cx="3451637" cy="5146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9" name="Shape 429"/>
          <p:cNvCxnSpPr/>
          <p:nvPr/>
        </p:nvCxnSpPr>
        <p:spPr>
          <a:xfrm>
            <a:off x="8001000" y="2590800"/>
            <a:ext cx="228600" cy="8382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med" w="med" type="none"/>
            <a:tailEnd len="lg" w="lg" type="triangle"/>
          </a:ln>
        </p:spPr>
      </p:cxnSp>
      <p:cxnSp>
        <p:nvCxnSpPr>
          <p:cNvPr id="430" name="Shape 430"/>
          <p:cNvCxnSpPr/>
          <p:nvPr/>
        </p:nvCxnSpPr>
        <p:spPr>
          <a:xfrm rot="10800000">
            <a:off x="6145212" y="5135562"/>
            <a:ext cx="1066800" cy="10668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med" w="med" type="none"/>
            <a:tailEnd len="lg" w="lg" type="triangle"/>
          </a:ln>
        </p:spPr>
      </p:cxnSp>
      <p:cxnSp>
        <p:nvCxnSpPr>
          <p:cNvPr id="431" name="Shape 431"/>
          <p:cNvCxnSpPr/>
          <p:nvPr/>
        </p:nvCxnSpPr>
        <p:spPr>
          <a:xfrm rot="10800000">
            <a:off x="6145212" y="5932487"/>
            <a:ext cx="990600" cy="2286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med" w="med" type="none"/>
            <a:tailEnd len="lg" w="lg" type="triangle"/>
          </a:ln>
        </p:spPr>
      </p:cxn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/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6985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t/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7" name="Shape 43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2325" y="365125"/>
            <a:ext cx="5394325" cy="6473825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Shape 438"/>
          <p:cNvSpPr txBox="1"/>
          <p:nvPr/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762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100000"/>
              <a:buFont typeface="Times New Roman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/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27940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Erector spinae</a:t>
            </a:r>
          </a:p>
        </p:txBody>
      </p:sp>
      <p:sp>
        <p:nvSpPr>
          <p:cNvPr id="444" name="Shape 444"/>
          <p:cNvSpPr txBox="1"/>
          <p:nvPr>
            <p:ph idx="1" type="body"/>
          </p:nvPr>
        </p:nvSpPr>
        <p:spPr>
          <a:xfrm>
            <a:off x="628650" y="1744662"/>
            <a:ext cx="4629150" cy="4351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82562" lvl="0" marL="18256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Action</a:t>
            </a:r>
            <a:r>
              <a:rPr b="0" i="0" lang="en-US" sz="2800" u="none" cap="none" strike="noStrike">
                <a:solidFill>
                  <a:srgbClr val="16745A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Extension of the vertebral column</a:t>
            </a:r>
          </a:p>
          <a:p>
            <a:pPr indent="-3603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25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6745A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16745A"/>
                </a:solidFill>
                <a:latin typeface="Calibri"/>
                <a:ea typeface="Calibri"/>
                <a:cs typeface="Calibri"/>
                <a:sym typeface="Calibri"/>
              </a:rPr>
              <a:t>Origin: 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Sacrum, iliac crest, spinous processes of lumbar vertebrae and T 11,12</a:t>
            </a:r>
          </a:p>
          <a:p>
            <a:pPr indent="-3603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25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6745A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16745A"/>
                </a:solidFill>
                <a:latin typeface="Calibri"/>
                <a:ea typeface="Calibri"/>
                <a:cs typeface="Calibri"/>
                <a:sym typeface="Calibri"/>
              </a:rPr>
              <a:t>Insertion: 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angles of ribs, spinous and transverse processes of vertebrae</a:t>
            </a:r>
          </a:p>
        </p:txBody>
      </p:sp>
      <p:pic>
        <p:nvPicPr>
          <p:cNvPr descr="C:\Documents and Settings\Pam\My Documents\My Pictures\Martini\1110aMusclVertbrlCol_U.bmp" id="445" name="Shape 445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11616" l="33006" r="22549" t="9576"/>
          <a:stretch/>
        </p:blipFill>
        <p:spPr>
          <a:xfrm>
            <a:off x="5181600" y="423862"/>
            <a:ext cx="2667000" cy="6119812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Shape 446"/>
          <p:cNvSpPr txBox="1"/>
          <p:nvPr/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889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ct val="1000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chemeClr val="folHlin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cxnSp>
        <p:nvCxnSpPr>
          <p:cNvPr id="447" name="Shape 447"/>
          <p:cNvCxnSpPr/>
          <p:nvPr/>
        </p:nvCxnSpPr>
        <p:spPr>
          <a:xfrm>
            <a:off x="4972050" y="2962275"/>
            <a:ext cx="1657350" cy="79375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med" w="med" type="none"/>
            <a:tailEnd len="lg" w="lg" type="triangle"/>
          </a:ln>
        </p:spPr>
      </p:cxnSp>
      <p:cxnSp>
        <p:nvCxnSpPr>
          <p:cNvPr id="448" name="Shape 448"/>
          <p:cNvCxnSpPr/>
          <p:nvPr/>
        </p:nvCxnSpPr>
        <p:spPr>
          <a:xfrm flipH="1">
            <a:off x="6877050" y="2667000"/>
            <a:ext cx="1428750" cy="669925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med" w="med" type="none"/>
            <a:tailEnd len="lg" w="lg" type="triangle"/>
          </a:ln>
        </p:spPr>
      </p:cxnSp>
      <p:cxnSp>
        <p:nvCxnSpPr>
          <p:cNvPr id="449" name="Shape 449"/>
          <p:cNvCxnSpPr/>
          <p:nvPr/>
        </p:nvCxnSpPr>
        <p:spPr>
          <a:xfrm flipH="1">
            <a:off x="6934200" y="866775"/>
            <a:ext cx="1276350" cy="974725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med" w="med" type="none"/>
            <a:tailEnd len="lg" w="lg" type="triangle"/>
          </a:ln>
        </p:spPr>
      </p:cxn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/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27940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External Intercostal </a:t>
            </a:r>
          </a:p>
        </p:txBody>
      </p:sp>
      <p:sp>
        <p:nvSpPr>
          <p:cNvPr id="455" name="Shape 455"/>
          <p:cNvSpPr txBox="1"/>
          <p:nvPr>
            <p:ph idx="1" type="body"/>
          </p:nvPr>
        </p:nvSpPr>
        <p:spPr>
          <a:xfrm>
            <a:off x="685800" y="1701800"/>
            <a:ext cx="4191000" cy="47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82562" lvl="0" marL="18256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Action: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Elevates rib cage during inspiration</a:t>
            </a:r>
          </a:p>
          <a:p>
            <a:pPr indent="-3603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25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6745A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16745A"/>
                </a:solidFill>
                <a:latin typeface="Calibri"/>
                <a:ea typeface="Calibri"/>
                <a:cs typeface="Calibri"/>
                <a:sym typeface="Calibri"/>
              </a:rPr>
              <a:t>Origin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Inferior border of superior rib</a:t>
            </a:r>
          </a:p>
          <a:p>
            <a:pPr indent="-3603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25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6745A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16745A"/>
                </a:solidFill>
                <a:latin typeface="Calibri"/>
                <a:ea typeface="Calibri"/>
                <a:cs typeface="Calibri"/>
                <a:sym typeface="Calibri"/>
              </a:rPr>
              <a:t>Insertion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Superior border of inferior rib</a:t>
            </a:r>
          </a:p>
        </p:txBody>
      </p:sp>
      <p:sp>
        <p:nvSpPr>
          <p:cNvPr id="456" name="Shape 456"/>
          <p:cNvSpPr txBox="1"/>
          <p:nvPr/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889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ct val="1000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chemeClr val="folHlin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pic>
        <p:nvPicPr>
          <p:cNvPr descr="C:\Documents and Settings\Pam\My Documents\My Pictures\Martini\1114bMusclPectGirdleAnt_U.bmp" id="457" name="Shape 457"/>
          <p:cNvPicPr preferRelativeResize="0"/>
          <p:nvPr/>
        </p:nvPicPr>
        <p:blipFill rotWithShape="1">
          <a:blip r:embed="rId3">
            <a:alphaModFix/>
          </a:blip>
          <a:srcRect b="14705" l="21719" r="41741" t="18626"/>
          <a:stretch/>
        </p:blipFill>
        <p:spPr>
          <a:xfrm>
            <a:off x="5105400" y="1162050"/>
            <a:ext cx="3481405" cy="493000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8" name="Shape 458"/>
          <p:cNvCxnSpPr/>
          <p:nvPr/>
        </p:nvCxnSpPr>
        <p:spPr>
          <a:xfrm>
            <a:off x="5562600" y="4191000"/>
            <a:ext cx="1066800" cy="9144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med" w="med" type="none"/>
            <a:tailEnd len="lg" w="lg" type="triangle"/>
          </a:ln>
        </p:spPr>
      </p:cxn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Shape 463"/>
          <p:cNvSpPr txBox="1"/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27940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Internal Intercostal </a:t>
            </a:r>
          </a:p>
        </p:txBody>
      </p:sp>
      <p:sp>
        <p:nvSpPr>
          <p:cNvPr id="464" name="Shape 464"/>
          <p:cNvSpPr txBox="1"/>
          <p:nvPr>
            <p:ph idx="1" type="body"/>
          </p:nvPr>
        </p:nvSpPr>
        <p:spPr>
          <a:xfrm>
            <a:off x="533400" y="1701800"/>
            <a:ext cx="4191000" cy="47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82562" lvl="0" marL="18256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Action: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Depresses rib cage during forced expiration</a:t>
            </a:r>
          </a:p>
          <a:p>
            <a:pPr indent="-3603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25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6745A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16745A"/>
                </a:solidFill>
                <a:latin typeface="Calibri"/>
                <a:ea typeface="Calibri"/>
                <a:cs typeface="Calibri"/>
                <a:sym typeface="Calibri"/>
              </a:rPr>
              <a:t> Origin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Superior border of inferior rib</a:t>
            </a:r>
          </a:p>
          <a:p>
            <a:pPr indent="-3603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25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6745A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16745A"/>
                </a:solidFill>
                <a:latin typeface="Calibri"/>
                <a:ea typeface="Calibri"/>
                <a:cs typeface="Calibri"/>
                <a:sym typeface="Calibri"/>
              </a:rPr>
              <a:t>Insertion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Inferior border of superior rib</a:t>
            </a:r>
          </a:p>
        </p:txBody>
      </p:sp>
      <p:sp>
        <p:nvSpPr>
          <p:cNvPr id="465" name="Shape 465"/>
          <p:cNvSpPr txBox="1"/>
          <p:nvPr/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889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ct val="1000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chemeClr val="folHlin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pic>
        <p:nvPicPr>
          <p:cNvPr descr="C:\Documents and Settings\Pam\My Documents\My Pictures\Martini\1114bMusclPectGirdleAnt_U.bmp" id="466" name="Shape 466"/>
          <p:cNvPicPr preferRelativeResize="0"/>
          <p:nvPr/>
        </p:nvPicPr>
        <p:blipFill rotWithShape="1">
          <a:blip r:embed="rId3">
            <a:alphaModFix/>
          </a:blip>
          <a:srcRect b="14705" l="21719" r="41741" t="18626"/>
          <a:stretch/>
        </p:blipFill>
        <p:spPr>
          <a:xfrm>
            <a:off x="5105400" y="1282700"/>
            <a:ext cx="3557088" cy="5434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7" name="Shape 467"/>
          <p:cNvCxnSpPr/>
          <p:nvPr/>
        </p:nvCxnSpPr>
        <p:spPr>
          <a:xfrm rot="10800000">
            <a:off x="7067550" y="5562600"/>
            <a:ext cx="838200" cy="9144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med" w="med" type="none"/>
            <a:tailEnd len="lg" w="lg" type="triangle"/>
          </a:ln>
        </p:spPr>
      </p:cxn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Shape 472"/>
          <p:cNvSpPr txBox="1"/>
          <p:nvPr>
            <p:ph type="title"/>
          </p:nvPr>
        </p:nvSpPr>
        <p:spPr>
          <a:xfrm>
            <a:off x="53340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27940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Pectoralis Major </a:t>
            </a:r>
          </a:p>
        </p:txBody>
      </p:sp>
      <p:sp>
        <p:nvSpPr>
          <p:cNvPr id="473" name="Shape 473"/>
          <p:cNvSpPr txBox="1"/>
          <p:nvPr/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889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ct val="1000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chemeClr val="folHlin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pic>
        <p:nvPicPr>
          <p:cNvPr descr="C:\Documents and Settings\Pam\My Documents\My Pictures\Martini\1113bAppMusclTrunkAnt_U.bmp" id="474" name="Shape 474"/>
          <p:cNvPicPr preferRelativeResize="0"/>
          <p:nvPr/>
        </p:nvPicPr>
        <p:blipFill rotWithShape="1">
          <a:blip r:embed="rId3">
            <a:alphaModFix/>
          </a:blip>
          <a:srcRect b="42937" l="18627" r="36091" t="14628"/>
          <a:stretch/>
        </p:blipFill>
        <p:spPr>
          <a:xfrm>
            <a:off x="4953000" y="1028700"/>
            <a:ext cx="3976679" cy="53230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5" name="Shape 475"/>
          <p:cNvCxnSpPr/>
          <p:nvPr/>
        </p:nvCxnSpPr>
        <p:spPr>
          <a:xfrm>
            <a:off x="5257800" y="1803400"/>
            <a:ext cx="1295400" cy="19050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med" w="med" type="none"/>
            <a:tailEnd len="lg" w="lg" type="triangle"/>
          </a:ln>
        </p:spPr>
      </p:cxnSp>
      <p:sp>
        <p:nvSpPr>
          <p:cNvPr id="476" name="Shape 476"/>
          <p:cNvSpPr txBox="1"/>
          <p:nvPr>
            <p:ph idx="1" type="body"/>
          </p:nvPr>
        </p:nvSpPr>
        <p:spPr>
          <a:xfrm>
            <a:off x="609600" y="1701800"/>
            <a:ext cx="4876800" cy="49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82562" lvl="0" marL="18256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Action: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Flexes, adducts, and medially rotates humerus, draws body upward in climbing</a:t>
            </a:r>
          </a:p>
          <a:p>
            <a:pPr indent="-3603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25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6745A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16745A"/>
                </a:solidFill>
                <a:latin typeface="Calibri"/>
                <a:ea typeface="Calibri"/>
                <a:cs typeface="Calibri"/>
                <a:sym typeface="Calibri"/>
              </a:rPr>
              <a:t>Origin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Medial half of clavicle; sternum; costal cartilages of ribs 1-6</a:t>
            </a:r>
          </a:p>
          <a:p>
            <a:pPr indent="-1825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6745A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16745A"/>
                </a:solidFill>
                <a:latin typeface="Calibri"/>
                <a:ea typeface="Calibri"/>
                <a:cs typeface="Calibri"/>
                <a:sym typeface="Calibri"/>
              </a:rPr>
              <a:t>Insertion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intertubercular groove on humerus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hape 481"/>
          <p:cNvSpPr txBox="1"/>
          <p:nvPr>
            <p:ph type="title"/>
          </p:nvPr>
        </p:nvSpPr>
        <p:spPr>
          <a:xfrm>
            <a:off x="53340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27940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Pectoralis Minor </a:t>
            </a:r>
          </a:p>
        </p:txBody>
      </p:sp>
      <p:sp>
        <p:nvSpPr>
          <p:cNvPr id="482" name="Shape 482"/>
          <p:cNvSpPr txBox="1"/>
          <p:nvPr>
            <p:ph idx="1" type="body"/>
          </p:nvPr>
        </p:nvSpPr>
        <p:spPr>
          <a:xfrm>
            <a:off x="533400" y="1701800"/>
            <a:ext cx="4495800" cy="47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82562" lvl="0" marL="18256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Action: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Draws scapula down and forward and elevates ribs</a:t>
            </a:r>
          </a:p>
          <a:p>
            <a:pPr indent="-3603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25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6745A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16745A"/>
                </a:solidFill>
                <a:latin typeface="Calibri"/>
                <a:ea typeface="Calibri"/>
                <a:cs typeface="Calibri"/>
                <a:sym typeface="Calibri"/>
              </a:rPr>
              <a:t>Origin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External surfaces of ribs 3-5</a:t>
            </a:r>
          </a:p>
          <a:p>
            <a:pPr indent="-3603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25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6745A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16745A"/>
                </a:solidFill>
                <a:latin typeface="Calibri"/>
                <a:ea typeface="Calibri"/>
                <a:cs typeface="Calibri"/>
                <a:sym typeface="Calibri"/>
              </a:rPr>
              <a:t>Insertion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Coracoid process of scapula</a:t>
            </a:r>
          </a:p>
        </p:txBody>
      </p:sp>
      <p:sp>
        <p:nvSpPr>
          <p:cNvPr id="483" name="Shape 483"/>
          <p:cNvSpPr txBox="1"/>
          <p:nvPr/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889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ct val="1000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chemeClr val="folHlin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pic>
        <p:nvPicPr>
          <p:cNvPr descr="C:\Documents and Settings\Pam\My Documents\My Pictures\Martini\1114bMusclPectGirdleAnt_U.bmp" id="484" name="Shape 484"/>
          <p:cNvPicPr preferRelativeResize="0"/>
          <p:nvPr/>
        </p:nvPicPr>
        <p:blipFill rotWithShape="1">
          <a:blip r:embed="rId3">
            <a:alphaModFix/>
          </a:blip>
          <a:srcRect b="14705" l="21719" r="41741" t="18626"/>
          <a:stretch/>
        </p:blipFill>
        <p:spPr>
          <a:xfrm>
            <a:off x="4724400" y="1028700"/>
            <a:ext cx="4011184" cy="569139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5" name="Shape 485"/>
          <p:cNvCxnSpPr/>
          <p:nvPr/>
        </p:nvCxnSpPr>
        <p:spPr>
          <a:xfrm>
            <a:off x="5562600" y="1690687"/>
            <a:ext cx="609600" cy="19812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med" w="med" type="none"/>
            <a:tailEnd len="lg" w="lg" type="triangle"/>
          </a:ln>
        </p:spPr>
      </p:cxn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Shape 490"/>
          <p:cNvSpPr txBox="1"/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6985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t/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1" name="Shape 49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3400" y="285750"/>
            <a:ext cx="8329612" cy="6253162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Shape 492"/>
          <p:cNvSpPr txBox="1"/>
          <p:nvPr/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762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100000"/>
              <a:buFont typeface="Times New Roman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Shape 497"/>
          <p:cNvSpPr txBox="1"/>
          <p:nvPr>
            <p:ph type="title"/>
          </p:nvPr>
        </p:nvSpPr>
        <p:spPr>
          <a:xfrm>
            <a:off x="38100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27940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External Abdominal Oblique </a:t>
            </a:r>
          </a:p>
        </p:txBody>
      </p:sp>
      <p:sp>
        <p:nvSpPr>
          <p:cNvPr id="498" name="Shape 498"/>
          <p:cNvSpPr txBox="1"/>
          <p:nvPr>
            <p:ph idx="1" type="body"/>
          </p:nvPr>
        </p:nvSpPr>
        <p:spPr>
          <a:xfrm>
            <a:off x="381000" y="1701800"/>
            <a:ext cx="4572000" cy="47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82562" lvl="0" marL="182562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Action: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Compresses abdomen, contralaterally rotates and flexes vertebral column</a:t>
            </a:r>
          </a:p>
          <a:p>
            <a:pPr indent="-360362" lvl="0" marL="182562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indent="-182562" lvl="0" marL="182562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16745A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16745A"/>
                </a:solidFill>
                <a:latin typeface="Calibri"/>
                <a:ea typeface="Calibri"/>
                <a:cs typeface="Calibri"/>
                <a:sym typeface="Calibri"/>
              </a:rPr>
              <a:t>Origin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External surfaces of inferior 8 ribs.</a:t>
            </a:r>
          </a:p>
          <a:p>
            <a:pPr indent="-360362" lvl="0" marL="182562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2562" lvl="0" marL="182562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16745A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16745A"/>
                </a:solidFill>
                <a:latin typeface="Calibri"/>
                <a:ea typeface="Calibri"/>
                <a:cs typeface="Calibri"/>
                <a:sym typeface="Calibri"/>
              </a:rPr>
              <a:t>Insertion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Linea alba; pubic crest; pubic tubercle; iliac crest</a:t>
            </a:r>
          </a:p>
        </p:txBody>
      </p:sp>
      <p:sp>
        <p:nvSpPr>
          <p:cNvPr id="499" name="Shape 499"/>
          <p:cNvSpPr txBox="1"/>
          <p:nvPr/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889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ct val="1000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chemeClr val="folHlin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pic>
        <p:nvPicPr>
          <p:cNvPr descr="C:\Documents and Settings\Pam\My Documents\My Pictures\Martini\1113bAppMusclTrunkAnt_U.jpg" id="500" name="Shape 500"/>
          <p:cNvPicPr preferRelativeResize="0"/>
          <p:nvPr/>
        </p:nvPicPr>
        <p:blipFill rotWithShape="1">
          <a:blip r:embed="rId3">
            <a:alphaModFix/>
          </a:blip>
          <a:srcRect b="29292" l="28757" r="33332" t="38383"/>
          <a:stretch/>
        </p:blipFill>
        <p:spPr>
          <a:xfrm>
            <a:off x="4800600" y="1631950"/>
            <a:ext cx="3930678" cy="469232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1" name="Shape 501"/>
          <p:cNvCxnSpPr/>
          <p:nvPr/>
        </p:nvCxnSpPr>
        <p:spPr>
          <a:xfrm>
            <a:off x="4800600" y="3155950"/>
            <a:ext cx="752475" cy="8382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med" w="med" type="none"/>
            <a:tailEnd len="lg" w="lg" type="triangl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/>
          <p:nvPr>
            <p:ph type="title"/>
          </p:nvPr>
        </p:nvSpPr>
        <p:spPr>
          <a:xfrm>
            <a:off x="76200" y="365125"/>
            <a:ext cx="843915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27940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Flexion, Hyperextension, Lateral Flexion, Rotation</a:t>
            </a:r>
          </a:p>
        </p:txBody>
      </p:sp>
      <p:pic>
        <p:nvPicPr>
          <p:cNvPr id="117" name="Shape 11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0" y="1981200"/>
            <a:ext cx="7848600" cy="4740275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Shape 118"/>
          <p:cNvSpPr txBox="1"/>
          <p:nvPr/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762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100000"/>
              <a:buFont typeface="Times New Roman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Shape 506"/>
          <p:cNvSpPr txBox="1"/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27940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Internal Abdominal Oblique </a:t>
            </a:r>
          </a:p>
        </p:txBody>
      </p:sp>
      <p:sp>
        <p:nvSpPr>
          <p:cNvPr id="507" name="Shape 507"/>
          <p:cNvSpPr txBox="1"/>
          <p:nvPr/>
        </p:nvSpPr>
        <p:spPr>
          <a:xfrm>
            <a:off x="6457950" y="632460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889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pic>
        <p:nvPicPr>
          <p:cNvPr descr="C:\Documents and Settings\Pam\My Documents\My Pictures\Martini\1113bAppMusclTrunkAnt_U.jpg" id="508" name="Shape 508"/>
          <p:cNvPicPr preferRelativeResize="0"/>
          <p:nvPr/>
        </p:nvPicPr>
        <p:blipFill rotWithShape="1">
          <a:blip r:embed="rId3">
            <a:alphaModFix/>
          </a:blip>
          <a:srcRect b="29292" l="28757" r="33332" t="38383"/>
          <a:stretch/>
        </p:blipFill>
        <p:spPr>
          <a:xfrm>
            <a:off x="5105400" y="1690687"/>
            <a:ext cx="3535707" cy="438959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9" name="Shape 509"/>
          <p:cNvCxnSpPr/>
          <p:nvPr/>
        </p:nvCxnSpPr>
        <p:spPr>
          <a:xfrm>
            <a:off x="5815012" y="2819400"/>
            <a:ext cx="2119312" cy="8382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med" w="med" type="none"/>
            <a:tailEnd len="lg" w="lg" type="triangle"/>
          </a:ln>
        </p:spPr>
      </p:cxnSp>
      <p:sp>
        <p:nvSpPr>
          <p:cNvPr id="510" name="Shape 510"/>
          <p:cNvSpPr txBox="1"/>
          <p:nvPr>
            <p:ph idx="1" type="body"/>
          </p:nvPr>
        </p:nvSpPr>
        <p:spPr>
          <a:xfrm>
            <a:off x="381000" y="1701800"/>
            <a:ext cx="4876800" cy="47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82562" lvl="0" marL="18256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Action: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Compresses abdomen, ipsilaterally rotates and flexes vertebral column</a:t>
            </a:r>
          </a:p>
          <a:p>
            <a:pPr indent="-3603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25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6745A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16745A"/>
                </a:solidFill>
                <a:latin typeface="Calibri"/>
                <a:ea typeface="Calibri"/>
                <a:cs typeface="Calibri"/>
                <a:sym typeface="Calibri"/>
              </a:rPr>
              <a:t>Origin: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Thoracolumbar fascia; iliac crest; inguinal ligament</a:t>
            </a:r>
          </a:p>
          <a:p>
            <a:pPr indent="-3603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25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6745A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16745A"/>
                </a:solidFill>
                <a:latin typeface="Calibri"/>
                <a:ea typeface="Calibri"/>
                <a:cs typeface="Calibri"/>
                <a:sym typeface="Calibri"/>
              </a:rPr>
              <a:t>Insertion: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Linea alba; pubic crest; inferior three or four ribs 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Shape 515"/>
          <p:cNvSpPr txBox="1"/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27940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Rectus Abdominis </a:t>
            </a:r>
          </a:p>
        </p:txBody>
      </p:sp>
      <p:sp>
        <p:nvSpPr>
          <p:cNvPr id="516" name="Shape 516"/>
          <p:cNvSpPr txBox="1"/>
          <p:nvPr>
            <p:ph idx="1" type="body"/>
          </p:nvPr>
        </p:nvSpPr>
        <p:spPr>
          <a:xfrm>
            <a:off x="533400" y="1701800"/>
            <a:ext cx="4953000" cy="47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82562" lvl="0" marL="18256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Action: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Tenses abdominal wall and flexes vertebral column</a:t>
            </a:r>
          </a:p>
          <a:p>
            <a:pPr indent="-3603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25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6745A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16745A"/>
                </a:solidFill>
                <a:latin typeface="Calibri"/>
                <a:ea typeface="Calibri"/>
                <a:cs typeface="Calibri"/>
                <a:sym typeface="Calibri"/>
              </a:rPr>
              <a:t>Origin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Pubic crest; pubic symphysis</a:t>
            </a:r>
          </a:p>
          <a:p>
            <a:pPr indent="-3603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25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6745A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16745A"/>
                </a:solidFill>
                <a:latin typeface="Calibri"/>
                <a:ea typeface="Calibri"/>
                <a:cs typeface="Calibri"/>
                <a:sym typeface="Calibri"/>
              </a:rPr>
              <a:t>Insertion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Xiphoid process, costal cartilages of ribs 5-7 </a:t>
            </a:r>
          </a:p>
        </p:txBody>
      </p:sp>
      <p:sp>
        <p:nvSpPr>
          <p:cNvPr id="517" name="Shape 517"/>
          <p:cNvSpPr txBox="1"/>
          <p:nvPr/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889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ct val="1000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chemeClr val="folHlin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pic>
        <p:nvPicPr>
          <p:cNvPr descr="C:\Documents and Settings\Pam\My Documents\My Pictures\Martini\1113bAppMusclTrunkAnt_U.jpg" id="518" name="Shape 518"/>
          <p:cNvPicPr preferRelativeResize="0"/>
          <p:nvPr/>
        </p:nvPicPr>
        <p:blipFill rotWithShape="1">
          <a:blip r:embed="rId3">
            <a:alphaModFix/>
          </a:blip>
          <a:srcRect b="29292" l="28757" r="33332" t="38383"/>
          <a:stretch/>
        </p:blipFill>
        <p:spPr>
          <a:xfrm>
            <a:off x="5181600" y="1114425"/>
            <a:ext cx="3559501" cy="52977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9" name="Shape 519"/>
          <p:cNvCxnSpPr/>
          <p:nvPr/>
        </p:nvCxnSpPr>
        <p:spPr>
          <a:xfrm>
            <a:off x="6172200" y="2133600"/>
            <a:ext cx="1143000" cy="17526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med" w="med" type="none"/>
            <a:tailEnd len="lg" w="lg" type="triangle"/>
          </a:ln>
        </p:spPr>
      </p:cxn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hape 524"/>
          <p:cNvSpPr txBox="1"/>
          <p:nvPr>
            <p:ph type="title"/>
          </p:nvPr>
        </p:nvSpPr>
        <p:spPr>
          <a:xfrm>
            <a:off x="30480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27940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Transverse Abdominis </a:t>
            </a:r>
          </a:p>
        </p:txBody>
      </p:sp>
      <p:sp>
        <p:nvSpPr>
          <p:cNvPr id="525" name="Shape 525"/>
          <p:cNvSpPr txBox="1"/>
          <p:nvPr>
            <p:ph idx="1" type="body"/>
          </p:nvPr>
        </p:nvSpPr>
        <p:spPr>
          <a:xfrm>
            <a:off x="304800" y="1701800"/>
            <a:ext cx="4953000" cy="47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82562" lvl="0" marL="18256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Action: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Compresses abdomen</a:t>
            </a:r>
          </a:p>
          <a:p>
            <a:pPr indent="-3603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25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6745A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16745A"/>
                </a:solidFill>
                <a:latin typeface="Calibri"/>
                <a:ea typeface="Calibri"/>
                <a:cs typeface="Calibri"/>
                <a:sym typeface="Calibri"/>
              </a:rPr>
              <a:t>Origin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Thoracolumbar fascia; inguinal ligament; costal cartilages of inferior six ribs; iliac crest</a:t>
            </a:r>
          </a:p>
          <a:p>
            <a:pPr indent="-3603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25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6745A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16745A"/>
                </a:solidFill>
                <a:latin typeface="Calibri"/>
                <a:ea typeface="Calibri"/>
                <a:cs typeface="Calibri"/>
                <a:sym typeface="Calibri"/>
              </a:rPr>
              <a:t>Insertion: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linea alba; pubic crest </a:t>
            </a:r>
          </a:p>
        </p:txBody>
      </p:sp>
      <p:sp>
        <p:nvSpPr>
          <p:cNvPr id="526" name="Shape 526"/>
          <p:cNvSpPr txBox="1"/>
          <p:nvPr/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889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ct val="1000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chemeClr val="folHlin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pic>
        <p:nvPicPr>
          <p:cNvPr descr="C:\Documents and Settings\Pam\My Documents\My Pictures\Martini\1113bAppMusclTrunkAnt_U.jpg" id="527" name="Shape 527"/>
          <p:cNvPicPr preferRelativeResize="0"/>
          <p:nvPr/>
        </p:nvPicPr>
        <p:blipFill rotWithShape="1">
          <a:blip r:embed="rId3">
            <a:alphaModFix/>
          </a:blip>
          <a:srcRect b="29292" l="28757" r="33332" t="38383"/>
          <a:stretch/>
        </p:blipFill>
        <p:spPr>
          <a:xfrm>
            <a:off x="4897437" y="1663700"/>
            <a:ext cx="3764124" cy="44652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8" name="Shape 528"/>
          <p:cNvCxnSpPr/>
          <p:nvPr/>
        </p:nvCxnSpPr>
        <p:spPr>
          <a:xfrm flipH="1" rot="10800000">
            <a:off x="6629400" y="4343400"/>
            <a:ext cx="1143000" cy="9144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med" w="med" type="none"/>
            <a:tailEnd len="lg" w="lg" type="triangle"/>
          </a:ln>
        </p:spPr>
      </p:cxn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Shape 533"/>
          <p:cNvSpPr txBox="1"/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6985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t/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4" name="Shape 53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9562" y="-457200"/>
            <a:ext cx="8524875" cy="7808912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Shape 535"/>
          <p:cNvSpPr txBox="1"/>
          <p:nvPr/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762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100000"/>
              <a:buFont typeface="Times New Roman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Shape 540"/>
          <p:cNvSpPr txBox="1"/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27940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Deltoid</a:t>
            </a:r>
          </a:p>
        </p:txBody>
      </p:sp>
      <p:pic>
        <p:nvPicPr>
          <p:cNvPr descr="C:\Documents and Settings\Pam\My Documents\My Pictures\Martini\1115bMusclMoveArmPos_U.bmp" id="541" name="Shape 54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62400" y="-533400"/>
            <a:ext cx="6108700" cy="5818187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Shape 542"/>
          <p:cNvSpPr txBox="1"/>
          <p:nvPr/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889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ct val="1000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chemeClr val="folHlin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cxnSp>
        <p:nvCxnSpPr>
          <p:cNvPr id="543" name="Shape 543"/>
          <p:cNvCxnSpPr/>
          <p:nvPr/>
        </p:nvCxnSpPr>
        <p:spPr>
          <a:xfrm>
            <a:off x="4878387" y="860425"/>
            <a:ext cx="747712" cy="965200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miter lim="800000"/>
            <a:headEnd len="med" w="med" type="none"/>
            <a:tailEnd len="lg" w="lg" type="stealth"/>
          </a:ln>
        </p:spPr>
      </p:cxnSp>
      <p:sp>
        <p:nvSpPr>
          <p:cNvPr id="544" name="Shape 544"/>
          <p:cNvSpPr txBox="1"/>
          <p:nvPr>
            <p:ph idx="2" type="body"/>
          </p:nvPr>
        </p:nvSpPr>
        <p:spPr>
          <a:xfrm>
            <a:off x="628650" y="2968625"/>
            <a:ext cx="5010150" cy="37369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Action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Anterior fibers: medial rotation and flexion of arm</a:t>
            </a: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Middle fibers: abduction of arm</a:t>
            </a: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Posterior fibers: lateral rotation and extension of arm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Shape 549"/>
          <p:cNvSpPr txBox="1"/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27940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Deltoid</a:t>
            </a:r>
          </a:p>
        </p:txBody>
      </p:sp>
      <p:pic>
        <p:nvPicPr>
          <p:cNvPr descr="C:\Documents and Settings\Pam\My Documents\My Pictures\Martini\1115bMusclMoveArmPos_U.bmp" id="550" name="Shape 55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47850" y="2468562"/>
            <a:ext cx="5638800" cy="4252912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Shape 551"/>
          <p:cNvSpPr txBox="1"/>
          <p:nvPr/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889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ct val="1000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chemeClr val="folHlin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sp>
        <p:nvSpPr>
          <p:cNvPr id="552" name="Shape 552"/>
          <p:cNvSpPr txBox="1"/>
          <p:nvPr>
            <p:ph idx="2" type="body"/>
          </p:nvPr>
        </p:nvSpPr>
        <p:spPr>
          <a:xfrm>
            <a:off x="628650" y="1447800"/>
            <a:ext cx="7886700" cy="16795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82562" lvl="0" marL="18256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745A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16745A"/>
                </a:solidFill>
                <a:latin typeface="Calibri"/>
                <a:ea typeface="Calibri"/>
                <a:cs typeface="Calibri"/>
                <a:sym typeface="Calibri"/>
              </a:rPr>
              <a:t>Origin: 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Lateral third of clavicle; acromion process; spine of scapula</a:t>
            </a:r>
          </a:p>
          <a:p>
            <a:pPr indent="-1825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6745A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16745A"/>
                </a:solidFill>
                <a:latin typeface="Calibri"/>
                <a:ea typeface="Calibri"/>
                <a:cs typeface="Calibri"/>
                <a:sym typeface="Calibri"/>
              </a:rPr>
              <a:t>Insertion: 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Deltoid tuberosity of humerus</a:t>
            </a:r>
          </a:p>
        </p:txBody>
      </p:sp>
      <p:cxnSp>
        <p:nvCxnSpPr>
          <p:cNvPr id="553" name="Shape 553"/>
          <p:cNvCxnSpPr/>
          <p:nvPr/>
        </p:nvCxnSpPr>
        <p:spPr>
          <a:xfrm>
            <a:off x="2667000" y="2973387"/>
            <a:ext cx="747712" cy="965200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miter lim="800000"/>
            <a:headEnd len="med" w="med" type="none"/>
            <a:tailEnd len="lg" w="lg" type="stealth"/>
          </a:ln>
        </p:spPr>
      </p:cxn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Shape 558"/>
          <p:cNvSpPr txBox="1"/>
          <p:nvPr>
            <p:ph type="title"/>
          </p:nvPr>
        </p:nvSpPr>
        <p:spPr>
          <a:xfrm>
            <a:off x="53340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27940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Supraspinatus</a:t>
            </a:r>
          </a:p>
        </p:txBody>
      </p:sp>
      <p:pic>
        <p:nvPicPr>
          <p:cNvPr descr="C:\Documents and Settings\Pam\My Documents\My Pictures\Martini\1115bMusclMoveArmPos_U.bmp" id="559" name="Shape 55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59175" y="385762"/>
            <a:ext cx="6651625" cy="5643562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Shape 560"/>
          <p:cNvSpPr txBox="1"/>
          <p:nvPr/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889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ct val="1000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chemeClr val="folHlin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cxnSp>
        <p:nvCxnSpPr>
          <p:cNvPr id="561" name="Shape 561"/>
          <p:cNvCxnSpPr/>
          <p:nvPr/>
        </p:nvCxnSpPr>
        <p:spPr>
          <a:xfrm flipH="1">
            <a:off x="7786687" y="1397000"/>
            <a:ext cx="728662" cy="9144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med" w="med" type="none"/>
            <a:tailEnd len="lg" w="lg" type="stealth"/>
          </a:ln>
        </p:spPr>
      </p:cxnSp>
      <p:sp>
        <p:nvSpPr>
          <p:cNvPr id="562" name="Shape 562"/>
          <p:cNvSpPr txBox="1"/>
          <p:nvPr>
            <p:ph idx="2" type="body"/>
          </p:nvPr>
        </p:nvSpPr>
        <p:spPr>
          <a:xfrm>
            <a:off x="533400" y="1830387"/>
            <a:ext cx="4476750" cy="4351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82562" lvl="0" marL="18256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Action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Abduction of arm</a:t>
            </a:r>
          </a:p>
          <a:p>
            <a:pPr indent="-3603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25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6745A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16745A"/>
                </a:solidFill>
                <a:latin typeface="Calibri"/>
                <a:ea typeface="Calibri"/>
                <a:cs typeface="Calibri"/>
                <a:sym typeface="Calibri"/>
              </a:rPr>
              <a:t>Origin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supraspinous fossa of scapula</a:t>
            </a:r>
          </a:p>
          <a:p>
            <a:pPr indent="-3603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25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6745A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16745A"/>
                </a:solidFill>
                <a:latin typeface="Calibri"/>
                <a:ea typeface="Calibri"/>
                <a:cs typeface="Calibri"/>
                <a:sym typeface="Calibri"/>
              </a:rPr>
              <a:t>Insertion: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Greater tubercle of humerus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Pam\My Documents\My Pictures\Martini\1115bMusclMoveArmPos_U.bmp" id="567" name="Shape 56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81400" y="0"/>
            <a:ext cx="64008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Shape 568"/>
          <p:cNvSpPr txBox="1"/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27940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Infraspinatus</a:t>
            </a:r>
          </a:p>
        </p:txBody>
      </p:sp>
      <p:sp>
        <p:nvSpPr>
          <p:cNvPr id="569" name="Shape 569"/>
          <p:cNvSpPr txBox="1"/>
          <p:nvPr/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889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ct val="1000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chemeClr val="folHlin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cxnSp>
        <p:nvCxnSpPr>
          <p:cNvPr id="570" name="Shape 570"/>
          <p:cNvCxnSpPr/>
          <p:nvPr/>
        </p:nvCxnSpPr>
        <p:spPr>
          <a:xfrm flipH="1">
            <a:off x="7696200" y="2286000"/>
            <a:ext cx="1447800" cy="3048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med" w="med" type="none"/>
            <a:tailEnd len="lg" w="lg" type="stealth"/>
          </a:ln>
        </p:spPr>
      </p:cxnSp>
      <p:sp>
        <p:nvSpPr>
          <p:cNvPr id="571" name="Shape 571"/>
          <p:cNvSpPr txBox="1"/>
          <p:nvPr>
            <p:ph idx="2" type="body"/>
          </p:nvPr>
        </p:nvSpPr>
        <p:spPr>
          <a:xfrm>
            <a:off x="627062" y="1744662"/>
            <a:ext cx="4705350" cy="4351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82562" lvl="0" marL="18256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Action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 Lateral rotation of arm. Prevents head of humerus from sliding upward</a:t>
            </a:r>
          </a:p>
          <a:p>
            <a:pPr indent="-3603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25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6745A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16745A"/>
                </a:solidFill>
                <a:latin typeface="Calibri"/>
                <a:ea typeface="Calibri"/>
                <a:cs typeface="Calibri"/>
                <a:sym typeface="Calibri"/>
              </a:rPr>
              <a:t>Origin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Infraspinous fossa of scapula</a:t>
            </a:r>
          </a:p>
          <a:p>
            <a:pPr indent="-3603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25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6745A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16745A"/>
                </a:solidFill>
                <a:latin typeface="Calibri"/>
                <a:ea typeface="Calibri"/>
                <a:cs typeface="Calibri"/>
                <a:sym typeface="Calibri"/>
              </a:rPr>
              <a:t>Insertion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Greater tubercle of humerus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/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27940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Teres minor</a:t>
            </a:r>
          </a:p>
        </p:txBody>
      </p:sp>
      <p:sp>
        <p:nvSpPr>
          <p:cNvPr id="577" name="Shape 577"/>
          <p:cNvSpPr txBox="1"/>
          <p:nvPr/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889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ct val="1000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chemeClr val="folHlin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sp>
        <p:nvSpPr>
          <p:cNvPr id="578" name="Shape 578"/>
          <p:cNvSpPr txBox="1"/>
          <p:nvPr>
            <p:ph idx="1" type="body"/>
          </p:nvPr>
        </p:nvSpPr>
        <p:spPr>
          <a:xfrm>
            <a:off x="781050" y="3897312"/>
            <a:ext cx="7753350" cy="27320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82562" lvl="0" marL="18256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Action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 Lateral rotation of arm and prevents head of humerus from sliding upward as arm is abducted</a:t>
            </a:r>
          </a:p>
          <a:p>
            <a:pPr indent="-1825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6745A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16745A"/>
                </a:solidFill>
                <a:latin typeface="Calibri"/>
                <a:ea typeface="Calibri"/>
                <a:cs typeface="Calibri"/>
                <a:sym typeface="Calibri"/>
              </a:rPr>
              <a:t>Origin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Lateral border of scapula</a:t>
            </a:r>
          </a:p>
          <a:p>
            <a:pPr indent="-1825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6745A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16745A"/>
                </a:solidFill>
                <a:latin typeface="Calibri"/>
                <a:ea typeface="Calibri"/>
                <a:cs typeface="Calibri"/>
                <a:sym typeface="Calibri"/>
              </a:rPr>
              <a:t>Insertion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Greater tubercle of humerus</a:t>
            </a:r>
          </a:p>
        </p:txBody>
      </p:sp>
      <p:pic>
        <p:nvPicPr>
          <p:cNvPr descr="https://s3.amazonaws.com/classconnection/28/flashcards/912028/jpg/teres-major-2-14BDB32A8533BCBF48E.jpg" id="579" name="Shape 579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14750" y="390525"/>
            <a:ext cx="4800600" cy="34829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80" name="Shape 580"/>
          <p:cNvCxnSpPr/>
          <p:nvPr/>
        </p:nvCxnSpPr>
        <p:spPr>
          <a:xfrm rot="10800000">
            <a:off x="7239000" y="1143000"/>
            <a:ext cx="1066800" cy="1524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med" w="med" type="none"/>
            <a:tailEnd len="lg" w="lg" type="stealth"/>
          </a:ln>
        </p:spPr>
      </p:cxn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Shape 585"/>
          <p:cNvSpPr txBox="1"/>
          <p:nvPr>
            <p:ph type="title"/>
          </p:nvPr>
        </p:nvSpPr>
        <p:spPr>
          <a:xfrm>
            <a:off x="628650" y="0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27940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Teres major</a:t>
            </a:r>
          </a:p>
        </p:txBody>
      </p:sp>
      <p:sp>
        <p:nvSpPr>
          <p:cNvPr id="586" name="Shape 586"/>
          <p:cNvSpPr txBox="1"/>
          <p:nvPr>
            <p:ph idx="1" type="body"/>
          </p:nvPr>
        </p:nvSpPr>
        <p:spPr>
          <a:xfrm>
            <a:off x="428625" y="3805237"/>
            <a:ext cx="8286750" cy="27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82562" lvl="0" marL="18256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Action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Extension, adduction and medial rotation of arm and prevents head of humerus from sliding upward as arm is abducted</a:t>
            </a:r>
          </a:p>
          <a:p>
            <a:pPr indent="-1825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6745A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16745A"/>
                </a:solidFill>
                <a:latin typeface="Calibri"/>
                <a:ea typeface="Calibri"/>
                <a:cs typeface="Calibri"/>
                <a:sym typeface="Calibri"/>
              </a:rPr>
              <a:t>Origin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Scapula, near inferior angle</a:t>
            </a:r>
          </a:p>
          <a:p>
            <a:pPr indent="-1825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6745A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16745A"/>
                </a:solidFill>
                <a:latin typeface="Calibri"/>
                <a:ea typeface="Calibri"/>
                <a:cs typeface="Calibri"/>
                <a:sym typeface="Calibri"/>
              </a:rPr>
              <a:t>Insertion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medial lip of intertubercular groove of the humerus</a:t>
            </a:r>
          </a:p>
        </p:txBody>
      </p:sp>
      <p:sp>
        <p:nvSpPr>
          <p:cNvPr id="587" name="Shape 587"/>
          <p:cNvSpPr txBox="1"/>
          <p:nvPr/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889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ct val="1000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chemeClr val="folHlin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pic>
        <p:nvPicPr>
          <p:cNvPr descr="https://s3.amazonaws.com/classconnection/28/flashcards/912028/jpg/teres-major-2-14BDB32A8533BCBF48E.jpg" id="588" name="Shape 588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304800"/>
            <a:ext cx="4926012" cy="350043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89" name="Shape 589"/>
          <p:cNvCxnSpPr/>
          <p:nvPr/>
        </p:nvCxnSpPr>
        <p:spPr>
          <a:xfrm rot="10800000">
            <a:off x="6858000" y="1373187"/>
            <a:ext cx="1847850" cy="762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med" w="med" type="none"/>
            <a:tailEnd len="lg" w="lg" type="stealth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/>
          <p:nvPr>
            <p:ph type="title"/>
          </p:nvPr>
        </p:nvSpPr>
        <p:spPr>
          <a:xfrm>
            <a:off x="457200" y="152400"/>
            <a:ext cx="843915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27940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Rotation: </a:t>
            </a:r>
            <a:b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Medial (internal), Lateral (external)</a:t>
            </a:r>
          </a:p>
        </p:txBody>
      </p:sp>
      <p:pic>
        <p:nvPicPr>
          <p:cNvPr id="124" name="Shape 12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8775" y="1504950"/>
            <a:ext cx="6096000" cy="518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Shape 125"/>
          <p:cNvSpPr txBox="1"/>
          <p:nvPr/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762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Times New Roman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Shape 594"/>
          <p:cNvSpPr txBox="1"/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27940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Subscapularis</a:t>
            </a:r>
          </a:p>
        </p:txBody>
      </p:sp>
      <p:sp>
        <p:nvSpPr>
          <p:cNvPr id="595" name="Shape 595"/>
          <p:cNvSpPr txBox="1"/>
          <p:nvPr>
            <p:ph idx="1" type="body"/>
          </p:nvPr>
        </p:nvSpPr>
        <p:spPr>
          <a:xfrm>
            <a:off x="628650" y="3273425"/>
            <a:ext cx="5543550" cy="3279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82562" lvl="0" marL="182562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Action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Adduction and medial rotation of arm.</a:t>
            </a:r>
          </a:p>
          <a:p>
            <a:pPr indent="-360362" lvl="0" marL="182562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2562" lvl="0" marL="182562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16745A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16745A"/>
                </a:solidFill>
                <a:latin typeface="Calibri"/>
                <a:ea typeface="Calibri"/>
                <a:cs typeface="Calibri"/>
                <a:sym typeface="Calibri"/>
              </a:rPr>
              <a:t>Origin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Subscapular fossa of scapula</a:t>
            </a:r>
          </a:p>
          <a:p>
            <a:pPr indent="-360362" lvl="0" marL="182562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2562" lvl="0" marL="182562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16745A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16745A"/>
                </a:solidFill>
                <a:latin typeface="Calibri"/>
                <a:ea typeface="Calibri"/>
                <a:cs typeface="Calibri"/>
                <a:sym typeface="Calibri"/>
              </a:rPr>
              <a:t>Insertion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lesser tubercle of humerus </a:t>
            </a:r>
          </a:p>
        </p:txBody>
      </p:sp>
      <p:sp>
        <p:nvSpPr>
          <p:cNvPr id="596" name="Shape 596"/>
          <p:cNvSpPr txBox="1"/>
          <p:nvPr/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889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ct val="1000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chemeClr val="folHlin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pic>
        <p:nvPicPr>
          <p:cNvPr descr="http://mddk.com/wp-content/uploads/2015/02/subscapularis-tear.jpg" id="597" name="Shape 597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67200" y="365125"/>
            <a:ext cx="4248150" cy="27019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8" name="Shape 598"/>
          <p:cNvCxnSpPr/>
          <p:nvPr/>
        </p:nvCxnSpPr>
        <p:spPr>
          <a:xfrm flipH="1">
            <a:off x="7143750" y="993775"/>
            <a:ext cx="1371600" cy="5334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med" w="med" type="none"/>
            <a:tailEnd len="lg" w="lg" type="stealth"/>
          </a:ln>
        </p:spPr>
      </p:cxn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Shape 603"/>
          <p:cNvSpPr txBox="1"/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27940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Biceps brachii</a:t>
            </a:r>
          </a:p>
        </p:txBody>
      </p:sp>
      <p:sp>
        <p:nvSpPr>
          <p:cNvPr id="604" name="Shape 604"/>
          <p:cNvSpPr txBox="1"/>
          <p:nvPr/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889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ct val="1000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chemeClr val="folHlin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pic>
        <p:nvPicPr>
          <p:cNvPr descr="http://www.yoganatomy.com/wp-content/uploads/2015/07/biceps-muscle-yoga-anatomy.png" id="605" name="Shape 60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050" y="1751012"/>
            <a:ext cx="3181350" cy="4616450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Shape 606"/>
          <p:cNvSpPr txBox="1"/>
          <p:nvPr>
            <p:ph idx="2" type="body"/>
          </p:nvPr>
        </p:nvSpPr>
        <p:spPr>
          <a:xfrm>
            <a:off x="3200400" y="1600200"/>
            <a:ext cx="5772150" cy="4756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82562" lvl="0" marL="18256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Action: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Flexion and supination of forearm; flexion of arm</a:t>
            </a:r>
          </a:p>
          <a:p>
            <a:pPr indent="-3603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25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E4D3C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0E4D3C"/>
                </a:solidFill>
                <a:latin typeface="Calibri"/>
                <a:ea typeface="Calibri"/>
                <a:cs typeface="Calibri"/>
                <a:sym typeface="Calibri"/>
              </a:rPr>
              <a:t>Origin:</a:t>
            </a: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‒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head: supraglenoid tubercle</a:t>
            </a: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‒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Short head: coracoid process of scapula</a:t>
            </a:r>
          </a:p>
          <a:p>
            <a:pPr indent="-5842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25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E4D3C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0E4D3C"/>
                </a:solidFill>
                <a:latin typeface="Calibri"/>
                <a:ea typeface="Calibri"/>
                <a:cs typeface="Calibri"/>
                <a:sym typeface="Calibri"/>
              </a:rPr>
              <a:t>Insertion: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radial tuberosity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Shape 611"/>
          <p:cNvSpPr txBox="1"/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88899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818"/>
              <a:buFont typeface="Calibri"/>
              <a:buNone/>
            </a:pPr>
            <a:r>
              <a:t/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2" name="Shape 612"/>
          <p:cNvSpPr txBox="1"/>
          <p:nvPr>
            <p:ph idx="1" type="body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508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3" name="Shape 613"/>
          <p:cNvSpPr txBox="1"/>
          <p:nvPr>
            <p:ph idx="2" type="body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508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4" name="Shape 614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762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100000"/>
              <a:buFont typeface="Times New Roman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pic>
        <p:nvPicPr>
          <p:cNvPr id="615" name="Shape 6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024" y="78658"/>
            <a:ext cx="9051150" cy="66555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Shape 620"/>
          <p:cNvSpPr txBox="1"/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27940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Triceps brachii</a:t>
            </a:r>
          </a:p>
        </p:txBody>
      </p:sp>
      <p:sp>
        <p:nvSpPr>
          <p:cNvPr id="621" name="Shape 621"/>
          <p:cNvSpPr txBox="1"/>
          <p:nvPr>
            <p:ph idx="1" type="body"/>
          </p:nvPr>
        </p:nvSpPr>
        <p:spPr>
          <a:xfrm>
            <a:off x="628650" y="3292475"/>
            <a:ext cx="8210550" cy="3432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82562" lvl="0" marL="18256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Action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 Extension of forearm; long head extends and adducts arm</a:t>
            </a:r>
          </a:p>
          <a:p>
            <a:pPr indent="-1825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FADE4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5FADE4"/>
                </a:solidFill>
                <a:latin typeface="Calibri"/>
                <a:ea typeface="Calibri"/>
                <a:cs typeface="Calibri"/>
                <a:sym typeface="Calibri"/>
              </a:rPr>
              <a:t>Origin</a:t>
            </a:r>
            <a:r>
              <a:rPr b="0" i="1" lang="en-US" sz="2800" u="none" cap="none" strike="noStrike">
                <a:solidFill>
                  <a:srgbClr val="5FADE4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b="0" i="1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Long head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infraglenoid tubercle</a:t>
            </a: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‒"/>
            </a:pPr>
            <a:r>
              <a:rPr b="0" i="1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Lateral head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posterior surface of humerus</a:t>
            </a: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‒"/>
            </a:pPr>
            <a:r>
              <a:rPr b="0" i="1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Medial head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posterior surface inferior to lateral head</a:t>
            </a:r>
          </a:p>
          <a:p>
            <a:pPr indent="-1825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FADE4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5FADE4"/>
                </a:solidFill>
                <a:latin typeface="Calibri"/>
                <a:ea typeface="Calibri"/>
                <a:cs typeface="Calibri"/>
                <a:sym typeface="Calibri"/>
              </a:rPr>
              <a:t>Insertion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Olecranon process of ulna</a:t>
            </a:r>
          </a:p>
        </p:txBody>
      </p:sp>
      <p:sp>
        <p:nvSpPr>
          <p:cNvPr id="622" name="Shape 622"/>
          <p:cNvSpPr txBox="1"/>
          <p:nvPr/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889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ct val="1000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chemeClr val="folHlin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pic>
        <p:nvPicPr>
          <p:cNvPr descr="https://s-media-cache-ak0.pinimg.com/736x/9d/5b/4a/9d5b4ab37549fb48e93cee657ba83e78.jpg" id="623" name="Shape 623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67200" y="239712"/>
            <a:ext cx="3781425" cy="3052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8" name="Shape 6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6867" y="560388"/>
            <a:ext cx="4421972" cy="4586320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Shape 629"/>
          <p:cNvSpPr txBox="1"/>
          <p:nvPr>
            <p:ph idx="2" type="body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508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0" name="Shape 630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762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100000"/>
              <a:buFont typeface="Times New Roman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pic>
        <p:nvPicPr>
          <p:cNvPr id="631" name="Shape 6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50492" y="560387"/>
            <a:ext cx="4450137" cy="4586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Shape 636"/>
          <p:cNvSpPr txBox="1"/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6985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t/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7" name="Shape 63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52400" y="993775"/>
            <a:ext cx="5068887" cy="506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Shape 638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72025" y="685800"/>
            <a:ext cx="4295775" cy="5375275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Shape 639"/>
          <p:cNvSpPr txBox="1"/>
          <p:nvPr/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762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100000"/>
              <a:buFont typeface="Times New Roman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Shape 644"/>
          <p:cNvSpPr txBox="1"/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27940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Coracobrachialis</a:t>
            </a:r>
          </a:p>
        </p:txBody>
      </p:sp>
      <p:sp>
        <p:nvSpPr>
          <p:cNvPr id="645" name="Shape 645"/>
          <p:cNvSpPr txBox="1"/>
          <p:nvPr/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889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ct val="1000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chemeClr val="folHlin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pic>
        <p:nvPicPr>
          <p:cNvPr id="646" name="Shape 64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53000" y="373062"/>
            <a:ext cx="3917950" cy="3230562"/>
          </a:xfrm>
          <a:prstGeom prst="rect">
            <a:avLst/>
          </a:prstGeom>
          <a:noFill/>
          <a:ln>
            <a:noFill/>
          </a:ln>
        </p:spPr>
      </p:pic>
      <p:sp>
        <p:nvSpPr>
          <p:cNvPr id="647" name="Shape 647"/>
          <p:cNvSpPr txBox="1"/>
          <p:nvPr>
            <p:ph idx="2" type="body"/>
          </p:nvPr>
        </p:nvSpPr>
        <p:spPr>
          <a:xfrm>
            <a:off x="762000" y="3452812"/>
            <a:ext cx="6781800" cy="31765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82562" lvl="0" marL="18256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Action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Flexion and medial rotation of arm</a:t>
            </a:r>
          </a:p>
          <a:p>
            <a:pPr indent="-3603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25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E4D3C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0E4D3C"/>
                </a:solidFill>
                <a:latin typeface="Calibri"/>
                <a:ea typeface="Calibri"/>
                <a:cs typeface="Calibri"/>
                <a:sym typeface="Calibri"/>
              </a:rPr>
              <a:t>Origin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Coracoid process of scapula</a:t>
            </a:r>
          </a:p>
          <a:p>
            <a:pPr indent="-3603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25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E4D3C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0E4D3C"/>
                </a:solidFill>
                <a:latin typeface="Calibri"/>
                <a:ea typeface="Calibri"/>
                <a:cs typeface="Calibri"/>
                <a:sym typeface="Calibri"/>
              </a:rPr>
              <a:t>Insertion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Medial surface of humerus </a:t>
            </a:r>
          </a:p>
        </p:txBody>
      </p:sp>
      <p:cxnSp>
        <p:nvCxnSpPr>
          <p:cNvPr id="648" name="Shape 648"/>
          <p:cNvCxnSpPr/>
          <p:nvPr/>
        </p:nvCxnSpPr>
        <p:spPr>
          <a:xfrm flipH="1">
            <a:off x="7010400" y="457200"/>
            <a:ext cx="1344612" cy="668337"/>
          </a:xfrm>
          <a:prstGeom prst="straightConnector1">
            <a:avLst/>
          </a:prstGeom>
          <a:noFill/>
          <a:ln cap="flat" cmpd="sng" w="76200">
            <a:solidFill>
              <a:srgbClr val="FFC000"/>
            </a:solidFill>
            <a:prstDash val="solid"/>
            <a:miter lim="800000"/>
            <a:headEnd len="med" w="med" type="none"/>
            <a:tailEnd len="lg" w="lg" type="stealth"/>
          </a:ln>
        </p:spPr>
      </p:cxn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Shape 653"/>
          <p:cNvSpPr txBox="1"/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27940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Brachialis</a:t>
            </a:r>
          </a:p>
        </p:txBody>
      </p:sp>
      <p:sp>
        <p:nvSpPr>
          <p:cNvPr id="654" name="Shape 654"/>
          <p:cNvSpPr txBox="1"/>
          <p:nvPr>
            <p:ph idx="1" type="body"/>
          </p:nvPr>
        </p:nvSpPr>
        <p:spPr>
          <a:xfrm>
            <a:off x="628650" y="3592512"/>
            <a:ext cx="6305550" cy="2655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82562" lvl="0" marL="18256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Action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Flexion of forearm</a:t>
            </a:r>
          </a:p>
          <a:p>
            <a:pPr indent="-3603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25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E4D3C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0E4D3C"/>
                </a:solidFill>
                <a:latin typeface="Calibri"/>
                <a:ea typeface="Calibri"/>
                <a:cs typeface="Calibri"/>
                <a:sym typeface="Calibri"/>
              </a:rPr>
              <a:t>Origin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Anterior surface  of humerus</a:t>
            </a:r>
          </a:p>
          <a:p>
            <a:pPr indent="-3603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2562" lvl="0" marL="18256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E4D3C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0E4D3C"/>
                </a:solidFill>
                <a:latin typeface="Calibri"/>
                <a:ea typeface="Calibri"/>
                <a:cs typeface="Calibri"/>
                <a:sym typeface="Calibri"/>
              </a:rPr>
              <a:t>Insertion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Coronoid process of ulna</a:t>
            </a:r>
          </a:p>
        </p:txBody>
      </p:sp>
      <p:sp>
        <p:nvSpPr>
          <p:cNvPr id="655" name="Shape 655"/>
          <p:cNvSpPr txBox="1"/>
          <p:nvPr/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889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ct val="1000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chemeClr val="folHlin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pic>
        <p:nvPicPr>
          <p:cNvPr descr="http://www.repscience.net/wp-content/uploads/2015/02/Brachialis.png" id="656" name="Shape 656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05200" y="177800"/>
            <a:ext cx="4419600" cy="336073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7" name="Shape 657"/>
          <p:cNvCxnSpPr/>
          <p:nvPr/>
        </p:nvCxnSpPr>
        <p:spPr>
          <a:xfrm>
            <a:off x="4724400" y="860425"/>
            <a:ext cx="685800" cy="118745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med" w="med" type="none"/>
            <a:tailEnd len="lg" w="lg" type="stealth"/>
          </a:ln>
        </p:spPr>
      </p:cxn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Shape 662"/>
          <p:cNvSpPr txBox="1"/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6985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t/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3" name="Shape 66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76981" y="685800"/>
            <a:ext cx="4520381" cy="4721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Shape 664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67200" y="76200"/>
            <a:ext cx="4770437" cy="5845175"/>
          </a:xfrm>
          <a:prstGeom prst="rect">
            <a:avLst/>
          </a:prstGeom>
          <a:noFill/>
          <a:ln>
            <a:noFill/>
          </a:ln>
        </p:spPr>
      </p:pic>
      <p:sp>
        <p:nvSpPr>
          <p:cNvPr id="665" name="Shape 665"/>
          <p:cNvSpPr txBox="1"/>
          <p:nvPr/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762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100000"/>
              <a:buFont typeface="Times New Roman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Shape 670"/>
          <p:cNvSpPr txBox="1"/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6985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t/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1" name="Shape 67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0" y="-720725"/>
            <a:ext cx="7143750" cy="7602537"/>
          </a:xfrm>
          <a:prstGeom prst="rect">
            <a:avLst/>
          </a:prstGeom>
          <a:noFill/>
          <a:ln>
            <a:noFill/>
          </a:ln>
        </p:spPr>
      </p:pic>
      <p:sp>
        <p:nvSpPr>
          <p:cNvPr id="672" name="Shape 672"/>
          <p:cNvSpPr txBox="1"/>
          <p:nvPr>
            <p:ph idx="2" type="body"/>
          </p:nvPr>
        </p:nvSpPr>
        <p:spPr>
          <a:xfrm>
            <a:off x="4629150" y="1825625"/>
            <a:ext cx="3886200" cy="4351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4064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3" name="Shape 673"/>
          <p:cNvSpPr txBox="1"/>
          <p:nvPr/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762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100000"/>
              <a:buFont typeface="Times New Roman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/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27940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ABduction and ADDuction</a:t>
            </a:r>
          </a:p>
        </p:txBody>
      </p:sp>
      <p:sp>
        <p:nvSpPr>
          <p:cNvPr id="131" name="Shape 131"/>
          <p:cNvSpPr txBox="1"/>
          <p:nvPr/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762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Times New Roman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pic>
        <p:nvPicPr>
          <p:cNvPr id="132" name="Shape 13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11275" y="1447800"/>
            <a:ext cx="6521450" cy="518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Shape 678"/>
          <p:cNvSpPr txBox="1"/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6985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t/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9" name="Shape 67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79387" y="1236662"/>
            <a:ext cx="4667250" cy="4202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Shape 680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87862" y="1011237"/>
            <a:ext cx="4751387" cy="4427537"/>
          </a:xfrm>
          <a:prstGeom prst="rect">
            <a:avLst/>
          </a:prstGeom>
          <a:noFill/>
          <a:ln>
            <a:noFill/>
          </a:ln>
        </p:spPr>
      </p:pic>
      <p:sp>
        <p:nvSpPr>
          <p:cNvPr id="681" name="Shape 681"/>
          <p:cNvSpPr txBox="1"/>
          <p:nvPr/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762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100000"/>
              <a:buFont typeface="Times New Roman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Shape 686"/>
          <p:cNvSpPr txBox="1"/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27940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References</a:t>
            </a:r>
          </a:p>
        </p:txBody>
      </p:sp>
      <p:sp>
        <p:nvSpPr>
          <p:cNvPr id="687" name="Shape 687"/>
          <p:cNvSpPr txBox="1"/>
          <p:nvPr>
            <p:ph idx="1" type="body"/>
          </p:nvPr>
        </p:nvSpPr>
        <p:spPr>
          <a:xfrm>
            <a:off x="633412" y="1568450"/>
            <a:ext cx="7886700" cy="49847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3970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Marieb, E. N. (2012). </a:t>
            </a:r>
            <a:r>
              <a:rPr b="0" i="1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Essentials of human anatomy &amp; physiology </a:t>
            </a:r>
          </a:p>
          <a:p>
            <a:pPr indent="-13970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1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(6</a:t>
            </a:r>
            <a:r>
              <a:rPr b="0" baseline="3000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ed.). Boston: Pearson Education, Inc.</a:t>
            </a:r>
          </a:p>
          <a:p>
            <a:pPr indent="-13970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Marieb, E.N., Mitchell, S.J. &amp; Smith, L.A. (2012). </a:t>
            </a:r>
            <a:r>
              <a:rPr b="0" i="1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Human anatomy 	and physiology laboratory manual </a:t>
            </a: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(10</a:t>
            </a:r>
            <a:r>
              <a:rPr b="0" baseline="3000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ed.). Boston: Pearson 	Education, Inc.</a:t>
            </a:r>
          </a:p>
          <a:p>
            <a:pPr indent="-13970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Martini, F., Nath, J. &amp; Bartholomew, E.F. (2012). </a:t>
            </a:r>
            <a:r>
              <a:rPr b="0" i="1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Fundamentals of 	anatomy &amp; physiology </a:t>
            </a: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(9</a:t>
            </a:r>
            <a:r>
              <a:rPr b="0" baseline="3000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ed.).  Boston: Pearson Education, 	Inc.</a:t>
            </a:r>
          </a:p>
          <a:p>
            <a:pPr indent="-13970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McPhee, J. &amp; Papadakis, M. (2012) </a:t>
            </a:r>
            <a:r>
              <a:rPr b="0" i="1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Current medical diagnosis &amp; 	treatment </a:t>
            </a: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(51</a:t>
            </a:r>
            <a:r>
              <a:rPr b="0" baseline="3000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</a:t>
            </a: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ed.). New York: McGraw Hill.</a:t>
            </a:r>
          </a:p>
          <a:p>
            <a:pPr indent="-13970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Patton, T. &amp; Thibodeau, G. (2013). </a:t>
            </a:r>
            <a:r>
              <a:rPr b="0" i="1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Anatomy &amp; physiology </a:t>
            </a: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(8</a:t>
            </a:r>
            <a:r>
              <a:rPr b="0" baseline="3000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ed.). </a:t>
            </a:r>
          </a:p>
          <a:p>
            <a:pPr indent="-13970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St. Louis:Mosby Elsevier.</a:t>
            </a:r>
          </a:p>
          <a:p>
            <a:pPr indent="-13970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Saladin, K. S. (2012). </a:t>
            </a:r>
            <a:r>
              <a:rPr b="0" i="1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Anatomy &amp; physiology: The unity of form and 	function </a:t>
            </a: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(6</a:t>
            </a:r>
            <a:r>
              <a:rPr b="0" baseline="3000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ed.). New York: McGraw Hill.</a:t>
            </a:r>
          </a:p>
          <a:p>
            <a:pPr indent="-13970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Tortora, G.J. &amp; Derrickson, B.H. (2012). </a:t>
            </a:r>
            <a:r>
              <a:rPr b="0" i="1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Principles of anatomy and 	</a:t>
            </a: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(13th ed.). Hoboken, NJ: Wiley</a:t>
            </a:r>
          </a:p>
          <a:p>
            <a:pPr indent="-3683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8" name="Shape 688"/>
          <p:cNvSpPr txBox="1"/>
          <p:nvPr/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762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100000"/>
              <a:buFont typeface="Times New Roman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/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27940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Circumduction</a:t>
            </a:r>
          </a:p>
        </p:txBody>
      </p:sp>
      <p:sp>
        <p:nvSpPr>
          <p:cNvPr id="138" name="Shape 138"/>
          <p:cNvSpPr txBox="1"/>
          <p:nvPr/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762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100000"/>
              <a:buFont typeface="Times New Roman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pic>
        <p:nvPicPr>
          <p:cNvPr id="139" name="Shape 13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11362" y="1506537"/>
            <a:ext cx="4876800" cy="453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/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27940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Supination and Pronation</a:t>
            </a:r>
          </a:p>
        </p:txBody>
      </p:sp>
      <p:pic>
        <p:nvPicPr>
          <p:cNvPr id="145" name="Shape 14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1825625"/>
            <a:ext cx="6172200" cy="472757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Shape 146"/>
          <p:cNvSpPr txBox="1"/>
          <p:nvPr/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762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100000"/>
              <a:buFont typeface="Times New Roman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