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7010400" cy="9296400"/>
  <p:embeddedFontLst>
    <p:embeddedFont>
      <p:font typeface="Libre Baskerville" panose="020B0604020202020204" charset="0"/>
      <p:regular r:id="rId16"/>
      <p:bold r:id="rId17"/>
      <p:italic r:id="rId18"/>
    </p:embeddedFont>
    <p:embeddedFont>
      <p:font typeface="Source Sans Pro" panose="020B060402020202020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2860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8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900"/>
              <a:buFont typeface="Libre Baskerville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93369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825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74319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720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8575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900"/>
              <a:buFont typeface="Libre Baskerville"/>
              <a:buChar char="o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sldNum" idx="12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 rot="5400000">
            <a:off x="4709477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7699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53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  <a:defRPr sz="2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ctr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ctr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ctr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ctr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ctr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ctr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ctr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2860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400"/>
              <a:buFont typeface="Libre Baskerville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idx="12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65087" y="69850"/>
            <a:ext cx="9013825" cy="6691312"/>
          </a:xfrm>
          <a:prstGeom prst="roundRect">
            <a:avLst>
              <a:gd name="adj" fmla="val 106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63500" y="1449387"/>
            <a:ext cx="9020175" cy="152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rgbClr val="E6B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63500" y="2976562"/>
            <a:ext cx="9020175" cy="111125"/>
          </a:xfrm>
          <a:prstGeom prst="rect">
            <a:avLst/>
          </a:prstGeom>
          <a:solidFill>
            <a:srgbClr val="9184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79" name="Shape 79"/>
          <p:cNvGrpSpPr/>
          <p:nvPr/>
        </p:nvGrpSpPr>
        <p:grpSpPr>
          <a:xfrm>
            <a:off x="66675" y="66675"/>
            <a:ext cx="9017000" cy="6699250"/>
            <a:chOff x="66675" y="66675"/>
            <a:chExt cx="9017000" cy="6699250"/>
          </a:xfrm>
        </p:grpSpPr>
        <p:pic>
          <p:nvPicPr>
            <p:cNvPr id="80" name="Shape 8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675" y="66675"/>
              <a:ext cx="9017000" cy="6699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Shape 81"/>
            <p:cNvSpPr txBox="1"/>
            <p:nvPr/>
          </p:nvSpPr>
          <p:spPr>
            <a:xfrm>
              <a:off x="161925" y="166687"/>
              <a:ext cx="8820150" cy="6499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82" name="Shape 82"/>
          <p:cNvSpPr txBox="1"/>
          <p:nvPr/>
        </p:nvSpPr>
        <p:spPr>
          <a:xfrm rot="10800000" flipH="1">
            <a:off x="69850" y="2376487"/>
            <a:ext cx="9013825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69850" y="2341562"/>
            <a:ext cx="9013825" cy="46037"/>
          </a:xfrm>
          <a:prstGeom prst="rect">
            <a:avLst/>
          </a:prstGeom>
          <a:solidFill>
            <a:srgbClr val="E6B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68262" y="2468562"/>
            <a:ext cx="9015412" cy="46037"/>
          </a:xfrm>
          <a:prstGeom prst="rect">
            <a:avLst/>
          </a:prstGeom>
          <a:solidFill>
            <a:srgbClr val="9184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sldNum" idx="12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6" name="Shape 116"/>
          <p:cNvSpPr txBox="1"/>
          <p:nvPr/>
        </p:nvSpPr>
        <p:spPr>
          <a:xfrm rot="10800000" flipH="1">
            <a:off x="68262" y="4683125"/>
            <a:ext cx="9007475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68262" y="4649787"/>
            <a:ext cx="9007475" cy="46037"/>
          </a:xfrm>
          <a:prstGeom prst="rect">
            <a:avLst/>
          </a:prstGeom>
          <a:solidFill>
            <a:srgbClr val="E6B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68262" y="4773612"/>
            <a:ext cx="9007475" cy="47625"/>
          </a:xfrm>
          <a:prstGeom prst="rect">
            <a:avLst/>
          </a:prstGeom>
          <a:solidFill>
            <a:srgbClr val="9184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sldNum" idx="12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Pedigrees</a:t>
            </a:r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420687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bre Baskerville"/>
              </a:rPr>
              <a:t>Geneticists use charts called pedigrees to display family relationships and to follow which relatives have specific phenotypes and, sometimes genotypes.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bre Baskerville"/>
              </a:rPr>
              <a:t>They help keep tract of relationships and traits.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ibre Baskerville"/>
              </a:rPr>
              <a:t>Important for helping families identify the risk of transmitting an inherited illness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7" name="Shape 137" descr="queen elizabeth pedigree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43211" y="2514600"/>
            <a:ext cx="4546243" cy="29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5257799" y="1981200"/>
            <a:ext cx="34258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Baskerville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Queen Victoria’s Pedigree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Pedigree Key</a:t>
            </a:r>
            <a:endParaRPr/>
          </a:p>
        </p:txBody>
      </p:sp>
      <p:pic>
        <p:nvPicPr>
          <p:cNvPr id="144" name="Shape 144" descr="pedigree key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286000"/>
            <a:ext cx="3897312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933950" y="2209800"/>
            <a:ext cx="3749675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Dominant or Recessive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Autosomal or X-linked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1" name="Shape 1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04800"/>
            <a:ext cx="7805737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67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3271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8" name="Shape 1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"/>
            <a:ext cx="8001000" cy="54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609599" y="5562600"/>
            <a:ext cx="420709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1" i="0" u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Affected parents </a:t>
            </a:r>
            <a:r>
              <a:rPr lang="en-US" sz="2600" b="1" i="0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</a:t>
            </a:r>
            <a:r>
              <a:rPr lang="en-US" sz="2600" b="1" i="0" u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have unaffected children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914400" y="1661375"/>
            <a:ext cx="2060620" cy="837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5" name="Shape 1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2922" y="279400"/>
            <a:ext cx="7620000" cy="55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914400" y="5382419"/>
            <a:ext cx="4185634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1" i="0" u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600" b="1" i="0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</a:t>
            </a:r>
            <a:r>
              <a:rPr lang="en-US" sz="2600" b="1" i="0" u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affected parents </a:t>
            </a:r>
            <a:r>
              <a:rPr lang="en-US" sz="2600" b="1" i="0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</a:t>
            </a:r>
            <a:r>
              <a:rPr lang="en-US" sz="2600" b="1" i="0" u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have affected children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2" name="Shape 1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457200"/>
            <a:ext cx="7696200" cy="55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67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3271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1066800" y="3962400"/>
            <a:ext cx="3352800" cy="685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1066800" y="4724400"/>
            <a:ext cx="3352800" cy="11430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76" name="Shape 176"/>
          <p:cNvCxnSpPr/>
          <p:nvPr/>
        </p:nvCxnSpPr>
        <p:spPr>
          <a:xfrm>
            <a:off x="1676400" y="2667000"/>
            <a:ext cx="53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 Linked Dominant</a:t>
            </a: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6705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daughters of affected father will be affected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Cannot transfer father to son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Pedigree Examples</a:t>
            </a:r>
            <a:endParaRPr/>
          </a:p>
        </p:txBody>
      </p:sp>
      <p:pic>
        <p:nvPicPr>
          <p:cNvPr id="188" name="Shape 188" descr="albinism autosomal recessive.bm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905000"/>
            <a:ext cx="4787900" cy="189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autosomal dominance 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732462" y="1881187"/>
            <a:ext cx="2954337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762000" y="4149725"/>
            <a:ext cx="39179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Baskerville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Albinism: </a:t>
            </a:r>
            <a:r>
              <a:rPr lang="en-US" sz="1800" b="0" i="0" u="sng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autosomal recessive</a:t>
            </a:r>
            <a:endParaRPr dirty="0"/>
          </a:p>
        </p:txBody>
      </p:sp>
      <p:sp>
        <p:nvSpPr>
          <p:cNvPr id="191" name="Shape 191"/>
          <p:cNvSpPr txBox="1"/>
          <p:nvPr/>
        </p:nvSpPr>
        <p:spPr>
          <a:xfrm>
            <a:off x="5715000" y="5181600"/>
            <a:ext cx="319718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Baskerville"/>
              <a:buNone/>
            </a:pPr>
            <a:r>
              <a:rPr lang="en-US" sz="1800" b="0" i="0" u="sng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Autosomal dominance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Red-Green Color Blindness </a:t>
            </a:r>
            <a:b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000" b="0" i="0" u="sng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 linked recessive</a:t>
            </a:r>
            <a:endParaRPr/>
          </a:p>
        </p:txBody>
      </p:sp>
      <p:pic>
        <p:nvPicPr>
          <p:cNvPr id="197" name="Shape 197" descr="04_13-X-linked-color_blin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28800"/>
            <a:ext cx="8504237" cy="44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On-screen Show (4:3)</PresentationFormat>
  <Paragraphs>17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Libre Baskerville</vt:lpstr>
      <vt:lpstr>Source Sans Pro</vt:lpstr>
      <vt:lpstr>Arial</vt:lpstr>
      <vt:lpstr>Tahoma</vt:lpstr>
      <vt:lpstr>Noto Sans Symbols</vt:lpstr>
      <vt:lpstr>Equity</vt:lpstr>
      <vt:lpstr>1_Equity</vt:lpstr>
      <vt:lpstr>2_Equity</vt:lpstr>
      <vt:lpstr>3_Equity</vt:lpstr>
      <vt:lpstr>4_Equity</vt:lpstr>
      <vt:lpstr>Pedigrees</vt:lpstr>
      <vt:lpstr>Pedigree Key</vt:lpstr>
      <vt:lpstr>PowerPoint Presentation</vt:lpstr>
      <vt:lpstr>PowerPoint Presentation</vt:lpstr>
      <vt:lpstr>PowerPoint Presentation</vt:lpstr>
      <vt:lpstr>PowerPoint Presentation</vt:lpstr>
      <vt:lpstr>X Linked Dominant</vt:lpstr>
      <vt:lpstr>Pedigree Examples</vt:lpstr>
      <vt:lpstr>Red-Green Color Blindness  X linked recessive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Pedigrees</dc:title>
  <cp:lastModifiedBy>Windows User</cp:lastModifiedBy>
  <cp:revision>2</cp:revision>
  <dcterms:modified xsi:type="dcterms:W3CDTF">2018-04-12T02:58:40Z</dcterms:modified>
</cp:coreProperties>
</file>