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  <p:sldMasterId id="2147483671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0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Saladin A&amp;P: The Unity of Form and Function 6e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gravity image retrieved from http://3.bp.blogspot.com/-iy4E3s8MXxM/TbtS6VXaEwI/AAAAAAAAACo/fnW7DuRlyPM/s1600/Specific+Gravity+blogge2.jpg,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gravity instrument image retrieved from http://www.phartoonz.com/wp-content/uploads/2010/10/urinometer_urine_specific_gravity.jpg,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http://www.newkidscenter.com/images/10407828/image001.jpg,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http://learn.parallax.com/sites/default/files/content/Reference/Urinalysis/Multistix-Urinalysis-Color-Key.png, 2016.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http://learn.parallax.com/sites/default/files/content/Reference/Urinalysis/Multistix-Urinalysis-Color-Key.png, 2016.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http://learn.parallax.com/sites/default/files/content/Reference/Urinalysis/Multistix-Urinalysis-Color-Key.png, 2016.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http://learn.parallax.com/sites/default/files/content/Reference/Urinalysis/Multistix-Urinalysis-Color-Key.png, 2016.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http://learn.parallax.com/sites/default/files/content/Reference/Urinalysis/Multistix-Urinalysis-Color-Key.png, 2016.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http://learn.parallax.com/sites/default/files/content/Reference/Urinalysis/Multistix-Urinalysis-Color-Key.png, 2016.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http://learn.parallax.com/sites/default/files/content/Reference/Urinalysis/Multistix-Urinalysis-Color-Key.png, 2016.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http://learn.parallax.com/sites/default/files/content/Reference/Urinalysis/Multistix-Urinalysis-Color-Key.png, 2016.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https://physproject-2011.wikispaces.com/file/view/12-18-2010_4%3B51%3B47_PM.JPG/189139043/720x208/12-18-2010_4%3B51%3B47_PM.JPG,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http://learn.parallax.com/sites/default/files/content/Reference/Urinalysis/Multistix-Urinalysis-Color-Key.png, 2016.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http://learn.parallax.com/sites/default/files/content/Reference/Urinalysis/Multistix-Urinalysis-Color-Key.png, 2016.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http://g01.a.alicdn.com/kf/HTB1.cR9KVXXXXbvXVXXq6xXFXXXB/Free-ship-by-DHL-Mini-10K-font-b-Centrifug-b-font-for-Handled-Mini-font-b.jpg,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Yeast image retrieved from http://www.histopathology-india.net/candida.JPG,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Trichomonas vaginalis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http://www.medthical.com/uploads/2/3/7/3/23733606/6284560_orig.jpg, 2016</a:t>
            </a: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 albicans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http://www.optimalhealthnetwork.com/v/vspfiles/images/ohnresp/candida.jpg, 2016</a:t>
            </a: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http://cal.vet.upenn.edu/projects/clinlab/diabetes/images/tugur1lb.jpg,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http://www.uatest.com/images/URIN064.jpg,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http://www.sridianti.com/wp-content/uploads/2013/07/Sel-Epitel-dalam-Urin.jpg,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http://image.slidesharecdn.com/cpc-4-4-1-ren-gn-pathlec-view-091013211218-phpapp02/95/pathology-of-glomerulonephritis-37-728.jpg?cb=1255468487,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http://vet.uga.edu/ivcvm/courses/vpat5215/urinary/nephritis/images/F07126.jpg,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http://4.bp.blogspot.com/-zh9_IWlNk_I/T4Mz9F9IArI/AAAAAAAABBQ/IP5xJuH3o6s/s1600/kidney+stone+Crystal+Shapes.jpg,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http://img.youtube.com/vi/Wa5MrT3yY-I/0.jpg,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http://www.americanhealthcare.co/wp-content/uploads/2015/05/Crystals.png,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Kidney stone image retrieved from http://www.homoeotricks.com/wp-content/uploads/kidneystone3.jpg,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 X-Ray image retrieved from https://upload.wikimedia.org/wikipedia/commons/6/66/Kidney_stones_abdominal_X-ray.jpg,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https://edc2.healthtap.com/ht-staging/user_answer/reference_image/56294/large/476451399.jpeg?1416070930,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Anuria: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output from kidney disease, dehydration, circulatory shock, prostate enlargement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urine output of less than 400 mL/day, the body cannot maintain a safe, low concentration of waste in the plasma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http://www.premiermedicalhv.com/wp-content/uploads/2012/06/pu.jpg,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Martini Fundamentals of A&amp;P 9e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http://image.slidesharecdn.com/universal-safetyhealth-precautions-140118210432-phpapp01/95/universal-safety-precautions-3-638.jpg?cb=1390079164,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https://store.donanimhaber.com/7b/2e/cd/7b2ecde598f552cf9385c490b0a627bd.jpg,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 http://www.chromedia.org/dchro/gfx/ZokxzhcIC.jpeg,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Saladin A&amp;P Unity of Form and Function 6e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962400" y="792080"/>
            <a:ext cx="7620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1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97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09601" y="2130553"/>
            <a:ext cx="2852928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Shape 24"/>
          <p:cNvCxnSpPr/>
          <p:nvPr/>
        </p:nvCxnSpPr>
        <p:spPr>
          <a:xfrm rot="5400000">
            <a:off x="912152" y="3579942"/>
            <a:ext cx="5577840" cy="21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3657600" y="-1447800"/>
            <a:ext cx="4876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7277100" y="2171700"/>
            <a:ext cx="5867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689100" y="-469900"/>
            <a:ext cx="58674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0" y="1673352"/>
            <a:ext cx="53848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197600" y="1673352"/>
            <a:ext cx="53848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914400" y="3398520"/>
            <a:ext cx="104648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975360" y="4599432"/>
            <a:ext cx="10464800" cy="158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609600" y="2438400"/>
            <a:ext cx="524256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6339840" y="1676400"/>
            <a:ext cx="52425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6339840" y="2438400"/>
            <a:ext cx="524256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Shape 61"/>
          <p:cNvCxnSpPr/>
          <p:nvPr/>
        </p:nvCxnSpPr>
        <p:spPr>
          <a:xfrm rot="5400000">
            <a:off x="3741949" y="4045691"/>
            <a:ext cx="4709160" cy="105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3811480" y="838201"/>
            <a:ext cx="787252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43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2852928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-8340" y="734729"/>
            <a:ext cx="3642056" cy="275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BI 233 Laboratory </a:t>
            </a:r>
            <a: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Urinalysis</a:t>
            </a:r>
            <a:b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Shape 1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89843" y="1444567"/>
            <a:ext cx="4365114" cy="427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Physical Characteristics of Urine: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Specific Gravity</a:t>
            </a:r>
            <a:endParaRPr sz="4000" b="1" i="0" u="sng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Shape 250" descr="http://www.phartoonz.com/wp-content/uploads/2010/10/urinometer_urine_specific_gravit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01800" y="1998662"/>
            <a:ext cx="3200400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>
            <a:spLocks noGrp="1"/>
          </p:cNvSpPr>
          <p:nvPr>
            <p:ph type="body" idx="2"/>
          </p:nvPr>
        </p:nvSpPr>
        <p:spPr>
          <a:xfrm>
            <a:off x="5407742" y="1673352"/>
            <a:ext cx="6174658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sng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Measures density of urine compared to water.</a:t>
            </a:r>
            <a:endParaRPr sz="2200" b="1" i="0" u="sng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Ranges from 1.001 to </a:t>
            </a:r>
            <a:r>
              <a:rPr lang="en-US" sz="2200" b="1" i="0" u="none" strike="noStrike" cap="none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1.035</a:t>
            </a:r>
            <a:r>
              <a:rPr lang="en-US" sz="2200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(accuracy lab: 1.040, ten oh one,  ten thirty five)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1.001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is</a:t>
            </a: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dilute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. (1.000=water)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1.035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is</a:t>
            </a: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concentrated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Dependent on solute concentration.</a:t>
            </a:r>
            <a:endParaRPr sz="18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&gt; 1.035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2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Contaminated or contains very high levels of glucose.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2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Low water intake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Urinalysis: Dipstick Method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test using a small, chemically treated strip that is dipped into a urine sample.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reaction changes color on strip 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 different pads on the test strip…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Leukocytes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Nitrite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Urobilinogen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gravity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1520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Ketones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Bilirubin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40386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40386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Shape 261" descr="http://www.newkidscenter.com/images/10407828/image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4429" y="2458160"/>
            <a:ext cx="4438650" cy="380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Dipstick Urinalysis Interpretation: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Leukocytes</a:t>
            </a: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Shape 2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82638" y="1337482"/>
            <a:ext cx="5310497" cy="537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>
            <a:spLocks noGrp="1"/>
          </p:cNvSpPr>
          <p:nvPr>
            <p:ph type="body" idx="2"/>
          </p:nvPr>
        </p:nvSpPr>
        <p:spPr>
          <a:xfrm>
            <a:off x="6511500" y="1673352"/>
            <a:ext cx="4911678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infection or inflammation.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negative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Pyuria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Leukocytes in urine.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Cystitis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Bladder infection.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Pyelonephritis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Kidney infection.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31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Dipstick Urinalysis Interpretation: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Nitrite</a:t>
            </a:r>
            <a:endParaRPr sz="4000" b="1" i="0" u="sng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09600" y="1673352"/>
            <a:ext cx="5299881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indicate </a:t>
            </a:r>
            <a:r>
              <a:rPr lang="en-US" sz="2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 </a:t>
            </a:r>
            <a:r>
              <a:rPr lang="en-US" sz="2200" b="0" i="0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infection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gram-negative rods (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present, bacteria convert nitrates to nitrites.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negative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45846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Shape 27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18829" y="1419367"/>
            <a:ext cx="5258938" cy="520375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Dipstick Urinalysis Interpretation: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Urobilinogen</a:t>
            </a:r>
            <a:endParaRPr sz="4000" b="1" i="0" u="sng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Shape 2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8490" y="1310184"/>
            <a:ext cx="5213444" cy="532262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>
            <a:spLocks noGrp="1"/>
          </p:cNvSpPr>
          <p:nvPr>
            <p:ph type="body" idx="2"/>
          </p:nvPr>
        </p:nvSpPr>
        <p:spPr>
          <a:xfrm>
            <a:off x="5700758" y="1673352"/>
            <a:ext cx="6250836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Produced in </a:t>
            </a:r>
            <a:r>
              <a:rPr lang="en-US" sz="2200" b="1" i="0" u="sng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intestine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en-US" sz="2200" b="0" i="0" u="none" strike="noStrike" cap="none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bilirubin (</a:t>
            </a:r>
            <a:r>
              <a:rPr lang="en-US" sz="2200" b="0" i="0" u="none" strike="noStrike" cap="none" dirty="0" err="1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heme</a:t>
            </a:r>
            <a:r>
              <a:rPr lang="en-US" sz="2200" b="0" i="0" u="none" strike="noStrike" cap="none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breakdown)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Gives feces brown color.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small amount.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Absence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renal disease or biliary obstruction.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any condition causing increase in production or retention of bilirubin.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2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Production – hemolytic anemia</a:t>
            </a:r>
          </a:p>
          <a:p>
            <a:pPr marL="731520" marR="0" lvl="2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</a:pPr>
            <a:r>
              <a:rPr lang="en-US" sz="2200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Retention - </a:t>
            </a:r>
            <a:r>
              <a:rPr lang="en-US" sz="2200" b="0" i="0" u="none" strike="noStrike" cap="none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Hepatitis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, cirrhosis or biliary disease.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31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Dipstick Urinalysis Interpretation: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endParaRPr sz="4000" b="1" i="0" u="sng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09599" y="1673352"/>
            <a:ext cx="6173338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sng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Usually proteins are too large to pass through glomerulus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negative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sng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Trace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amounts normal in pregnancy or after eating a lot of protein.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Proteinuria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– usually represents an abnormality in glomerular filtration barrier.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Albuminuria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– albumin in urine.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Shape 29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87403" y="1310184"/>
            <a:ext cx="5076967" cy="524486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Dipstick Urinalysis Interpretation: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endParaRPr sz="4000" b="1" i="0" u="sng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Shape 3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437154"/>
            <a:ext cx="4933984" cy="51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>
            <a:spLocks noGrp="1"/>
          </p:cNvSpPr>
          <p:nvPr>
            <p:ph type="body" idx="2"/>
          </p:nvPr>
        </p:nvSpPr>
        <p:spPr>
          <a:xfrm>
            <a:off x="5841246" y="1673352"/>
            <a:ext cx="5691116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Recorded though seldom of diagnostic value. 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4.5 to 8.2 (average is 6.0).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diet can alter </a:t>
            </a:r>
            <a:r>
              <a:rPr lang="en-US" sz="2200" b="0" i="0" u="none" strike="noStrike" cap="none" dirty="0" err="1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pH.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Acidic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high </a:t>
            </a:r>
            <a:r>
              <a:rPr lang="en-US" sz="2200" b="0" i="0" u="sng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diet, </a:t>
            </a: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ketoacidosis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Alkaline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b="0" i="0" u="sng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veg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etarian diet, UTI.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31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Dipstick Urinalysis Interpretation: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Blood</a:t>
            </a:r>
            <a:endParaRPr sz="4000" b="1" i="0" u="sng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500415" y="1673352"/>
            <a:ext cx="6446293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General indicates pathology because RBC are too large to pass through glomerulus.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negative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Hematuria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blood in urine.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2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Possible causes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kidney stone, infection, tumor.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Caution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very common finding in women because of </a:t>
            </a:r>
            <a:r>
              <a:rPr lang="en-US" sz="2200" b="0" i="0" u="none" strike="noStrike" cap="none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menstruation (artifact).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5" name="Shape 3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70232" y="1310186"/>
            <a:ext cx="4934998" cy="524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Dipstick Urinalysis Interpretation: </a:t>
            </a:r>
            <a:r>
              <a:rPr lang="en-US" sz="4000" b="1" i="0" u="sng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Specific Gravity</a:t>
            </a:r>
            <a:endParaRPr sz="4000" b="1" i="0" u="sng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body" idx="2"/>
          </p:nvPr>
        </p:nvSpPr>
        <p:spPr>
          <a:xfrm>
            <a:off x="5636527" y="1876788"/>
            <a:ext cx="6300717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Dependent on solute concentration.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1.001 to 1.035.</a:t>
            </a:r>
            <a:endParaRPr sz="2200" b="0" i="0" u="none" strike="noStrike" cap="none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1.001 is </a:t>
            </a:r>
            <a:r>
              <a:rPr lang="en-US" sz="2200" b="1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dilute</a:t>
            </a: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1.035 is </a:t>
            </a:r>
            <a:r>
              <a:rPr lang="en-US" sz="2200" b="1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concentrated</a:t>
            </a: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&gt; 1.035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2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Contaminated or contains very high levels of glucose.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2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Low water intake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4" name="Shape 3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1323832"/>
            <a:ext cx="5026927" cy="527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Dipstick Urinalysis Interpretation: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Ketones</a:t>
            </a:r>
            <a:endParaRPr sz="4000" b="1" i="0" u="sng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Shape 33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40062" y="1337481"/>
            <a:ext cx="4942337" cy="534992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09599" y="1673352"/>
            <a:ext cx="6105099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Intermediate products of </a:t>
            </a:r>
            <a:r>
              <a:rPr lang="en-US" sz="2200" b="1" i="0" u="sng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fat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metabolism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Urine testing only detects acetoacetic acid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Other ketones: acetone or beta-</a:t>
            </a:r>
            <a:r>
              <a:rPr lang="en-US" sz="2200" b="0" i="0" u="none" strike="noStrike" cap="none" dirty="0" err="1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hydroxybuteric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acid.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b="0" i="0" u="sng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or trace amounts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 err="1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Ketonuria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ketones in urine.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1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en-US" sz="2200" b="0" i="1" u="none" strike="noStrike" cap="none" dirty="0" err="1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Ketonuria</a:t>
            </a:r>
            <a:r>
              <a:rPr lang="en-US" sz="2200" b="0" i="1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and glucose may indicate diabetes mellitus.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31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09600" y="32868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Three Basics Processes of Urine Formation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63937" y="2514607"/>
            <a:ext cx="11400431" cy="413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Filtration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05839" marR="0" lvl="3" indent="-18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pressure forces water/solutes across capillaries.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05839" marR="0" lvl="3" indent="-18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enough solutes pass through.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05839" marR="0" lvl="3" indent="-18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Filtrate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fluid pushed out consisting of everything except blood cells and large proteins.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152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Reabsorption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05839" marR="0" lvl="3" indent="-18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Removal of water and solutes (glucose, amino acids and various ions) from filtrate.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05839" marR="0" lvl="3" indent="-18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Returned to blood by passing from renal tubules to peritubular capillaries or vasa recta.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8670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AutoNum type="arabicPeriod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Secretion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05839" marR="0" lvl="3" indent="-18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Backup process for filtration.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05839" marR="0" lvl="3" indent="-18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Unwanted substances are removed from blood and enter renal tubule.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8720" marR="0" lvl="4" indent="-1371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−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Metabolic wastes, drugs and excess ions (H⁺, K⁺).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05839" marR="0" lvl="3" indent="-18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occurs in DCT and collecting ducts.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 descr="https://physproject-2011.wikispaces.com/file/view/12-18-2010_4%3B51%3B47_PM.JPG/189139043/720x208/12-18-2010_4%3B51%3B47_P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2717" y="1214652"/>
            <a:ext cx="6858000" cy="170568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Dipstick Urinalysis Interpretation: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Bilirubin</a:t>
            </a:r>
            <a:endParaRPr sz="4000" b="1" i="0" u="sng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5378737" y="1832758"/>
            <a:ext cx="6476622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Presence of bilirubin indicates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Increase production or retention of bilirubin</a:t>
            </a:r>
          </a:p>
          <a:p>
            <a:pPr marL="731520" lvl="2" indent="-182880">
              <a:spcBef>
                <a:spcPts val="200"/>
              </a:spcBef>
              <a:buSzPts val="1980"/>
            </a:pPr>
            <a:r>
              <a:rPr lang="en-US" sz="2200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Production – hemolytic anemia</a:t>
            </a:r>
          </a:p>
          <a:p>
            <a:pPr marL="731520" lvl="2" indent="-182880">
              <a:spcBef>
                <a:spcPts val="200"/>
              </a:spcBef>
              <a:buSzPts val="1980"/>
            </a:pPr>
            <a:r>
              <a:rPr lang="en-US" sz="2200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Retention </a:t>
            </a:r>
            <a:r>
              <a:rPr lang="en-US" sz="2200" dirty="0" smtClean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– Liver disease - hepatitis</a:t>
            </a:r>
            <a:r>
              <a:rPr lang="en-US" sz="2200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, cirrhosis or biliary disease.</a:t>
            </a:r>
            <a:endParaRPr lang="en-US" dirty="0"/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small amounts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 err="1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Bilirubinuria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excessive appearance of bilirubin in urine.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Yellow foam 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forms when sample is shaken.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Shape 3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7672" y="1400268"/>
            <a:ext cx="4901065" cy="527348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Dipstick Urinalysis Interpretation: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Glucose</a:t>
            </a:r>
            <a:endParaRPr sz="4000" b="1" i="0" u="sng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 txBox="1">
            <a:spLocks noGrp="1"/>
          </p:cNvSpPr>
          <p:nvPr>
            <p:ph type="body" idx="2"/>
          </p:nvPr>
        </p:nvSpPr>
        <p:spPr>
          <a:xfrm>
            <a:off x="313901" y="1655496"/>
            <a:ext cx="6532726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Presence of glucose indicates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filtered load of glucose exceeds maximal tubular </a:t>
            </a:r>
            <a:r>
              <a:rPr lang="en-US" sz="2200" b="1" i="0" u="sng" strike="noStrike" cap="none" dirty="0" err="1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reabsorptive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capacity for glucose.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negative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Glycosuria</a:t>
            </a: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glucose in urine.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Can occur temporarily after eating a high carb meal or during stress.</a:t>
            </a:r>
            <a:endParaRPr sz="2200" b="0" i="0" u="none" strike="noStrike" cap="none" dirty="0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1" name="Shape 3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46627" y="1346875"/>
            <a:ext cx="4506460" cy="50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Urine sediments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Centrifuging a urine sample allows for sediment (solid components) to then be examined microscopically.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solids are normally found in urine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0" name="Shape 360" descr="http://g01.a.alicdn.com/kf/HTB1.cR9KVXXXXbvXVXXq6xXFXXXB/Free-ship-by-DHL-Mini-10K-font-b-Centrifug-b-font-for-Handled-Mini-font-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129050"/>
            <a:ext cx="3925106" cy="456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Commonly Found Organisms in Urine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09599" y="1709928"/>
            <a:ext cx="7401059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organisms commonly found in urine: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-182880">
              <a:spcBef>
                <a:spcPts val="440"/>
              </a:spcBef>
              <a:buSzPts val="1870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Yeast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(aka candidiasis)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Candida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albicans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causes vaginal yeast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infections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Trichomonas 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vaginalis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protozoan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infection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368" name="Shape 368" descr="Trichomonas vaginalis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11215" y="3476232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0" name="Shape 370" descr="http://www.optimalhealthnetwork.com/v/vspfiles/images/ohnresp/candid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1215" y="3765937"/>
            <a:ext cx="285750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 descr="http://www.histopathology-india.net/candid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461" y="3778909"/>
            <a:ext cx="3164810" cy="192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Sediments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numbers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epithelial cells that are shed from various regions of the urinary tract.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of urethra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squamous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epithelial cells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of the bladder or ureter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transitional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epithelial cells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numbers of WBCs  and any amount of RBCs are </a:t>
            </a:r>
            <a:r>
              <a:rPr lang="en-US" sz="2200" b="1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usually indicate disease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0" name="Shape 380" descr="urine_sedimen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5000" y="3382181"/>
            <a:ext cx="3302000" cy="29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Microscopic Examination: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WBC’s</a:t>
            </a: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&lt;2 WBCs per hi power field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&lt;5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Pyuria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WBC’s in urine.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Presence of inflammatory process along course of urinary tract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indent="-182880">
              <a:spcBef>
                <a:spcPts val="200"/>
              </a:spcBef>
              <a:buSzPts val="1870"/>
              <a:buFont typeface="Calibri"/>
              <a:buChar char="−"/>
            </a:pPr>
            <a:r>
              <a:rPr lang="en-US" sz="2200" i="1" dirty="0">
                <a:latin typeface="Calibri"/>
                <a:ea typeface="Calibri"/>
                <a:cs typeface="Calibri"/>
                <a:sym typeface="Calibri"/>
              </a:rPr>
              <a:t>Large numbers of WBCs  and any amount of RBCs are </a:t>
            </a:r>
            <a:r>
              <a:rPr lang="en-US" sz="2200" b="1" i="1" u="sng" dirty="0"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i="1" dirty="0">
                <a:latin typeface="Calibri"/>
                <a:ea typeface="Calibri"/>
                <a:cs typeface="Calibri"/>
                <a:sym typeface="Calibri"/>
              </a:rPr>
              <a:t> usually indicate disease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3695700" y="1852613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 r="14285"/>
          <a:stretch/>
        </p:blipFill>
        <p:spPr>
          <a:xfrm>
            <a:off x="3810000" y="3920269"/>
            <a:ext cx="4572000" cy="230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Microscopic Examination:  </a:t>
            </a:r>
            <a:r>
              <a:rPr lang="en-US" sz="4000" b="1" i="0" u="sng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Epithelial Cells</a:t>
            </a: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09599" y="1600200"/>
            <a:ext cx="11226085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Transitional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epithelial cells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originate from the renal pelvis, ureters, bladder and/or urethra.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182880">
              <a:spcBef>
                <a:spcPts val="440"/>
              </a:spcBef>
              <a:buSzPts val="1870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Bladder cancer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large sheets of transitional epithelial cells can be seen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82880" indent="-182880">
              <a:spcBef>
                <a:spcPts val="440"/>
              </a:spcBef>
              <a:buSzPts val="1870"/>
            </a:pP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Excessive large number of </a:t>
            </a:r>
            <a:r>
              <a:rPr lang="en-US" sz="2200" b="1" u="sng" dirty="0">
                <a:latin typeface="Calibri"/>
                <a:ea typeface="Calibri"/>
                <a:cs typeface="Calibri"/>
                <a:sym typeface="Calibri"/>
              </a:rPr>
              <a:t>squamous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 cells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: suggest contamination, poor specimen collection.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6413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6413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6053020" y="3823156"/>
            <a:ext cx="30299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Squamous epithelial cell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6025724" y="5452279"/>
            <a:ext cx="318921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Transitional epithelial cell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Shape 401" descr="http://www.sridianti.com/wp-content/uploads/2013/07/Sel-Epitel-dalam-Ur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4965" y="2920621"/>
            <a:ext cx="3301099" cy="3780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Microscopic Examination of </a:t>
            </a:r>
            <a:r>
              <a:rPr lang="en-US" sz="4000" b="1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Casts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09600" y="1299945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Hardened </a:t>
            </a: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fragments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formed in </a:t>
            </a:r>
            <a:r>
              <a:rPr lang="en-US" sz="2200" b="1" i="0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DCT’s and collecting ducts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kidneys.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 when cells clump together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only be seen with microscopic examination.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0" name="Shape 410" descr="http://image.slidesharecdn.com/cpc-4-4-1-ren-gn-pathlec-view-091013211218-phpapp02/95/pathology-of-glomerulonephritis-37-728.jpg?cb=12554684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8550" y="2429302"/>
            <a:ext cx="8434316" cy="427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609600" y="8473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Cellular and Hyaline Casts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36896" y="2787566"/>
            <a:ext cx="10972800" cy="383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blood cell casts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usually indicates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pyelonephritis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(kidney infection).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causes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interstitial nephritis (inflammation of tubules and spaces between tubules and glomeruli)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blood cell casts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usually Indicates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glomerulonephritis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leakage of RBC's from glomeruli or severe tubular damage.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Hyaline casts: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composed primarily of a mucoprotein secreted tubule cells.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Tamm-Horsfall protein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Appear transparent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low flow rate, high salt concentration, and low pH.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2" indent="-18288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favor protein denaturation and precipitation of the Tamm-Horsfall protein.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64133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6413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6413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6413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31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Shape 419" descr="http://vet.uga.edu/ivcvm/courses/vpat5215/urinary/nephritis/images/F071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653" y="587291"/>
            <a:ext cx="2928867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Crystal Cast Histology</a:t>
            </a:r>
            <a:endParaRPr sz="4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Shape 4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1189" y="1405719"/>
            <a:ext cx="7395570" cy="52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Goal of Urine Production</a:t>
            </a:r>
            <a:endParaRPr sz="4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1392071"/>
            <a:ext cx="6200633" cy="519979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6032313" y="1825625"/>
            <a:ext cx="58412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Maintain homeostasis by...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Regulating volume and composition of blood.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Excretion of metabolic waste products.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Crystal Casts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343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Calcium oxalate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crystals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occur in urine of any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pH.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Dietary asparagus and ethylene glycol (antifreeze) intoxication.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Uric acid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crystals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High uric acid in blood.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By-product of </a:t>
            </a: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purine digestion/high protein diet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Associated with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gout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arthritis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Struvite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crystals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formation favored in alkaline urine.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urinary tract infections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with urease producing bacteria (e.g. 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Proteus vulgaris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2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Calibri"/>
              <a:buChar char="−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promote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struvite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crystals by raising urine pH and increasing free ammonia.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6413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4254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Calibri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4254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Calibri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6" name="Shape 436" descr="http://www.americanhealthcare.co/wp-content/uploads/2015/05/Crystal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1825" y="4681183"/>
            <a:ext cx="5848350" cy="206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Renal Calculi</a:t>
            </a: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AKA: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Kidney stones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mineral, amino acid, or oxidative product deposition in kidneys.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Stones are masses of crystals that fuse and can block ureter.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5" name="Shape 445" descr="http://www.homoeotricks.com/wp-content/uploads/kidneystone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9157" y="2906974"/>
            <a:ext cx="4590197" cy="395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 descr="https://upload.wikimedia.org/wikipedia/commons/6/66/Kidney_stones_abdominal_X-ra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3140" y="2811439"/>
            <a:ext cx="3972114" cy="3930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 sz="4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lab activities and complete all questions (pgs.233-241).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follow universal precautions.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of fluid intake on urine production and specific gravity (pgs. 233-236).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Microscopic analysis (pg. 236).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Dipstick analysis (pg. 236).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Urinalysis (pg. 241).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Shape 455" descr="https://edc2.healthtap.com/ht-staging/user_answer/reference_image/56294/large/476451399.jpeg?14160709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6324" y="304800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342"/>
            <a:ext cx="12192000" cy="6938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435" y="837127"/>
            <a:ext cx="10998778" cy="5190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Urinalysis Lab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Everybody urinate</a:t>
            </a:r>
          </a:p>
          <a:p>
            <a:r>
              <a:rPr lang="en-US" dirty="0" smtClean="0"/>
              <a:t>THEN, Students 1, 2 &amp; 3 – </a:t>
            </a:r>
            <a:r>
              <a:rPr lang="en-US" dirty="0"/>
              <a:t>drink </a:t>
            </a:r>
            <a:r>
              <a:rPr lang="en-US" dirty="0" smtClean="0"/>
              <a:t>fluid (timer record time)</a:t>
            </a:r>
            <a:endParaRPr lang="en-US" dirty="0"/>
          </a:p>
          <a:p>
            <a:r>
              <a:rPr lang="en-US" dirty="0" smtClean="0"/>
              <a:t>Everybody test their urine (time 0)</a:t>
            </a:r>
          </a:p>
          <a:p>
            <a:pPr marL="1013460" lvl="1" indent="-457200">
              <a:buFont typeface="+mj-lt"/>
              <a:buAutoNum type="arabicPeriod"/>
            </a:pPr>
            <a:r>
              <a:rPr lang="en-US" dirty="0" smtClean="0"/>
              <a:t>specific gravity – pipette 2 drops</a:t>
            </a:r>
          </a:p>
          <a:p>
            <a:pPr marL="1013460" lvl="1" indent="-457200">
              <a:buFont typeface="+mj-lt"/>
              <a:buAutoNum type="arabicPeriod"/>
            </a:pPr>
            <a:r>
              <a:rPr lang="en-US" dirty="0" smtClean="0"/>
              <a:t>Dipstick - wet</a:t>
            </a:r>
          </a:p>
          <a:p>
            <a:pPr marL="1013460" lvl="1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ediment – spin, dump, one drop urine </a:t>
            </a:r>
            <a:r>
              <a:rPr lang="en-US" dirty="0" err="1" smtClean="0"/>
              <a:t>sed</a:t>
            </a:r>
            <a:r>
              <a:rPr lang="en-US" dirty="0" smtClean="0"/>
              <a:t> + one drop stain</a:t>
            </a:r>
          </a:p>
          <a:p>
            <a:r>
              <a:rPr lang="en-US" dirty="0"/>
              <a:t>Students 1, 2 &amp; 3 </a:t>
            </a:r>
            <a:r>
              <a:rPr lang="en-US" dirty="0" smtClean="0"/>
              <a:t>empty bladder at time 30, 60 and 90 minutes &amp; record</a:t>
            </a:r>
          </a:p>
          <a:p>
            <a:pPr marL="1013460" lvl="1" indent="-457200">
              <a:buFont typeface="+mj-lt"/>
              <a:buAutoNum type="arabicPeriod"/>
            </a:pPr>
            <a:r>
              <a:rPr lang="en-US" dirty="0" smtClean="0"/>
              <a:t>Urine Output – measure volume – graduated cylinders back of room</a:t>
            </a:r>
          </a:p>
          <a:p>
            <a:pPr marL="1013460" lvl="1" indent="-457200">
              <a:buFont typeface="+mj-lt"/>
              <a:buAutoNum type="arabicPeriod"/>
            </a:pPr>
            <a:r>
              <a:rPr lang="en-US" dirty="0" smtClean="0"/>
              <a:t>Urine Concentration – measure specific gravity</a:t>
            </a:r>
          </a:p>
          <a:p>
            <a:r>
              <a:rPr lang="en-US" dirty="0" smtClean="0"/>
              <a:t>While you wait, do questions in survival guide</a:t>
            </a:r>
          </a:p>
          <a:p>
            <a:r>
              <a:rPr lang="en-US" dirty="0" smtClean="0"/>
              <a:t>Written test</a:t>
            </a:r>
          </a:p>
          <a:p>
            <a:r>
              <a:rPr lang="en-US" dirty="0" smtClean="0"/>
              <a:t>Disposal – Disinfectant, Autoclave, Metal Bucket (see key on tables)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4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838200" y="1566316"/>
            <a:ext cx="10515600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Marieb, E. N. (2012).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Essentials of human anatomy &amp; physiology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Boston: Pearson Education, Inc.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Marieb, E.N., Mitchell, S.J. &amp; Smith, L.A. (2012).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anatomy and physiology laboratory manual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Boston: Pearson Education, Inc.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Martini, F., Nath, J. &amp; Bartholomew, E.F. (2012).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Fundamentals of anatomy &amp; physiology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 Boston: Pearson Education, Inc.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McPhee, J. &amp; Papadakis, M. (2012)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medical diagnosis &amp; treatment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(51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New York: McGraw Hill.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Patton, T. &amp; Thibodeau, G. (2013).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 &amp; physiology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St. Louis:Mosby Elsevier.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Saladin, K. S. (2012).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 &amp; physiology: The unity of form and function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ed.). New York: McGraw Hill.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Tortora, G.J. &amp; Derrickson, B.H. (2012).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 of anatomy and physiology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(13th ed.). Hoboken, NJ: Wiley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Composition and Urinalysis </a:t>
            </a:r>
            <a:endParaRPr sz="4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09600" y="1922173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composition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95% water, 5% solutes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Urea,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KCl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creatinine, uric acid, phosphates, sulfates, traces of calcium, magnesium, and sometimes bicarbonate,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urochrome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a trace of bilirubin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Glucose, free hemoglobin, albumin, ketones, bile pigments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volume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average adult = 1 - 2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L/day (0.7-1.4ml/min)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Polyuria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˃ 2 L/day (diabetes mellitus)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Oliguria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˂ 500 mL/day (diabetes insipidus)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Anuria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 to 100 mL/day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Shape 198" descr="http://www.premiermedicalhv.com/wp-content/uploads/2012/06/p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5049" y="3547281"/>
            <a:ext cx="2857500" cy="2247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Composition of Normal Urine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Shape 206" descr="26_05Table-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3203"/>
          <a:stretch/>
        </p:blipFill>
        <p:spPr>
          <a:xfrm>
            <a:off x="2055931" y="1869743"/>
            <a:ext cx="8080138" cy="452558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Universal precautions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272959" y="1682088"/>
            <a:ext cx="6418997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examining the physical and chemical characteristics of your own urine sample.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your urine only.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Wear gloves, safety eyewear, and a mask.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spills with 10% bleach solution.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that comes into contact with urine goes into an autoclave bag.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Shape 216" descr="http://image.slidesharecdn.com/universal-safetyhealth-precautions-140118210432-phpapp01/95/universal-safety-precautions-3-638.jpg?cb=1390079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6937" y="1600200"/>
            <a:ext cx="5685714" cy="4982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Physical Characteristics of Urine: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Color, Transparency, and Odor</a:t>
            </a:r>
            <a:endParaRPr sz="4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09600" y="1914100"/>
            <a:ext cx="10972800" cy="452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clear, pale to deep yellow due to </a:t>
            </a:r>
            <a:r>
              <a:rPr lang="en-US" sz="2200" b="1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urochrome</a:t>
            </a: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−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Breakdown product of hemoglobin related to bile pigments.</a:t>
            </a:r>
            <a:endParaRPr sz="2200" b="0" i="0" u="none" strike="noStrike" cap="none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−"/>
            </a:pPr>
            <a:r>
              <a:rPr lang="en-US" sz="2200" b="1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Concentrated urine </a:t>
            </a: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has a deeper yellow/amber color.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Abnormal</a:t>
            </a: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: red or red-brown color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Food dye, eating fresh beets, certain drugs, presence hemoglobin or myoglobin.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Sample containing many red blood cells would be cloudy as well as red.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Turbidity</a:t>
            </a: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200" b="1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cloudiness</a:t>
            </a:r>
            <a:r>
              <a:rPr lang="en-US" sz="2200" b="0" i="0" u="none" strike="noStrike" cap="none">
                <a:solidFill>
                  <a:srgbClr val="070709"/>
                </a:solidFill>
                <a:latin typeface="Calibri"/>
                <a:ea typeface="Calibri"/>
                <a:cs typeface="Calibri"/>
                <a:sym typeface="Calibri"/>
              </a:rPr>
              <a:t> may be caused by excessive cellular material or protein in urine.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 urine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slightly aromatic.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Standing urine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develops an ammonia odor.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drugs and vegetables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asparagus alter usual odor.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−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Elevated ketones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fruity or acetone-like.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4254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Arial"/>
              <a:buNone/>
            </a:pPr>
            <a:endParaRPr sz="2600" b="0" i="0" u="none" strike="noStrike" cap="none">
              <a:solidFill>
                <a:srgbClr val="07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Shape 225" descr="https://store.donanimhaber.com/7b/2e/cd/7b2ecde598f552cf9385c490b0a627b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0603" y="737572"/>
            <a:ext cx="1815152" cy="2520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Chemical Composition of Urine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100923" y="4111395"/>
            <a:ext cx="10090245" cy="234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95% water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 solutes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Nitrogenous wastes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include urea, uric acid, and creatinine.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</a:t>
            </a: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solutes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include…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Sodium, potassium, phosphate, and sulfate ions.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Calcium, magnesium, and bicarbonate ions.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Abnormally high concentrations of any urinary constituents may indicate pathology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5333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Shape 234" descr="http://www.chromedia.org/dchro/gfx/ZokxzhcIC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6132" y="1739669"/>
            <a:ext cx="3810000" cy="237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Chemical Analysis: Role of </a:t>
            </a:r>
            <a:r>
              <a:rPr lang="en-US" sz="4000" b="0" i="0" u="sng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Nitrogenous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Wastes</a:t>
            </a: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09599" y="1524000"/>
            <a:ext cx="6500885" cy="5021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+mj-lt"/>
              <a:buAutoNum type="arabicPeriod"/>
            </a:pPr>
            <a:r>
              <a:rPr lang="en-U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Urea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product of </a:t>
            </a: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breakdown.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 → Amino acids →NH</a:t>
            </a:r>
            <a:r>
              <a:rPr lang="en-US" sz="2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removed → Ammonia → Urea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+mj-lt"/>
              <a:buAutoNum type="arabicPeriod"/>
            </a:pPr>
            <a:r>
              <a:rPr lang="en-U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Uric acid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Nucleic acid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catabolism.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Metabolite of </a:t>
            </a:r>
            <a:r>
              <a:rPr lang="en-US" sz="2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purine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breakdown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1" indent="-182880">
              <a:spcBef>
                <a:spcPts val="200"/>
              </a:spcBef>
              <a:buSzPts val="1870"/>
              <a:buFont typeface="Calibri"/>
              <a:buChar char="‒"/>
            </a:pPr>
            <a:r>
              <a:rPr lang="en-US" sz="2200" dirty="0">
                <a:latin typeface="Calibri" panose="020F0502020204030204" pitchFamily="34" charset="0"/>
              </a:rPr>
              <a:t>H</a:t>
            </a:r>
            <a:r>
              <a:rPr lang="en-US" sz="2200" dirty="0" smtClean="0">
                <a:latin typeface="Calibri" panose="020F0502020204030204" pitchFamily="34" charset="0"/>
              </a:rPr>
              <a:t>yper</a:t>
            </a:r>
            <a:r>
              <a:rPr lang="en-US" sz="2200" b="1" u="sng" dirty="0" smtClean="0">
                <a:latin typeface="Calibri" panose="020F0502020204030204" pitchFamily="34" charset="0"/>
              </a:rPr>
              <a:t>uric</a:t>
            </a:r>
            <a:r>
              <a:rPr lang="en-US" sz="2200" dirty="0" smtClean="0">
                <a:latin typeface="Calibri" panose="020F0502020204030204" pitchFamily="34" charset="0"/>
              </a:rPr>
              <a:t>emia </a:t>
            </a:r>
            <a:r>
              <a:rPr lang="en-US" sz="2200" dirty="0">
                <a:latin typeface="Calibri" panose="020F0502020204030204" pitchFamily="34" charset="0"/>
              </a:rPr>
              <a:t>can cause kidney stones or lead to an inflammatory joint condition called </a:t>
            </a:r>
            <a:r>
              <a:rPr lang="en-US" sz="2200" b="1" u="sng" dirty="0">
                <a:latin typeface="Calibri" panose="020F0502020204030204" pitchFamily="34" charset="0"/>
              </a:rPr>
              <a:t>gout</a:t>
            </a:r>
            <a:endParaRPr sz="2200" b="1" i="0" u="sng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+mj-lt"/>
              <a:buAutoNum type="arabicPeriod"/>
            </a:pPr>
            <a:r>
              <a:rPr lang="en-U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Creatinine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with </a:t>
            </a: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metabolism.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phosphate catabolism.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only be eliminated when dissolved in urine.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‒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Removal involves unavoidable water loss.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Shape 24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80348" y="1745169"/>
            <a:ext cx="4868091" cy="453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2085</Words>
  <Application>Microsoft Office PowerPoint</Application>
  <PresentationFormat>Widescreen</PresentationFormat>
  <Paragraphs>359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Noto Sans Symbols</vt:lpstr>
      <vt:lpstr>Times New Roman</vt:lpstr>
      <vt:lpstr>Clarity</vt:lpstr>
      <vt:lpstr>HDOfficeLightV0</vt:lpstr>
      <vt:lpstr>BI 233 Laboratory  Urinalysis </vt:lpstr>
      <vt:lpstr>Three Basics Processes of Urine Formation</vt:lpstr>
      <vt:lpstr>Goal of Urine Production</vt:lpstr>
      <vt:lpstr>Composition and Urinalysis </vt:lpstr>
      <vt:lpstr>Composition of Normal Urine</vt:lpstr>
      <vt:lpstr>Universal precautions</vt:lpstr>
      <vt:lpstr>Physical Characteristics of Urine: Color, Transparency, and Odor</vt:lpstr>
      <vt:lpstr>Chemical Composition of Urine</vt:lpstr>
      <vt:lpstr>Chemical Analysis: Role of Nitrogenous Wastes</vt:lpstr>
      <vt:lpstr>Physical Characteristics of Urine: Specific Gravity</vt:lpstr>
      <vt:lpstr>Urinalysis: Dipstick Method</vt:lpstr>
      <vt:lpstr>Dipstick Urinalysis Interpretation: Leukocytes  </vt:lpstr>
      <vt:lpstr>Dipstick Urinalysis Interpretation: Nitrite</vt:lpstr>
      <vt:lpstr>Dipstick Urinalysis Interpretation: Urobilinogen</vt:lpstr>
      <vt:lpstr>Dipstick Urinalysis Interpretation: Protein</vt:lpstr>
      <vt:lpstr>Dipstick Urinalysis Interpretation: pH</vt:lpstr>
      <vt:lpstr>Dipstick Urinalysis Interpretation: Blood</vt:lpstr>
      <vt:lpstr>Dipstick Urinalysis Interpretation: Specific Gravity</vt:lpstr>
      <vt:lpstr>Dipstick Urinalysis Interpretation: Ketones</vt:lpstr>
      <vt:lpstr>Dipstick Urinalysis Interpretation: Bilirubin</vt:lpstr>
      <vt:lpstr>Dipstick Urinalysis Interpretation: Glucose</vt:lpstr>
      <vt:lpstr>Urine sediments</vt:lpstr>
      <vt:lpstr>Commonly Found Organisms in Urine</vt:lpstr>
      <vt:lpstr>Sediments</vt:lpstr>
      <vt:lpstr>Microscopic Examination: WBC’s </vt:lpstr>
      <vt:lpstr>Microscopic Examination:  Epithelial Cells</vt:lpstr>
      <vt:lpstr>Microscopic Examination of Casts</vt:lpstr>
      <vt:lpstr>Cellular and Hyaline Casts </vt:lpstr>
      <vt:lpstr>Crystal Cast Histology</vt:lpstr>
      <vt:lpstr>Crystal Casts</vt:lpstr>
      <vt:lpstr>Renal Calculi</vt:lpstr>
      <vt:lpstr>Activities</vt:lpstr>
      <vt:lpstr>PowerPoint Presentation</vt:lpstr>
      <vt:lpstr>PowerPoint Presentation</vt:lpstr>
      <vt:lpstr>Urinalysis Lab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 233 Laboratory  Urinalysis </dc:title>
  <cp:lastModifiedBy>Windows User</cp:lastModifiedBy>
  <cp:revision>14</cp:revision>
  <dcterms:modified xsi:type="dcterms:W3CDTF">2018-05-17T03:32:18Z</dcterms:modified>
</cp:coreProperties>
</file>