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  <p:sldMasterId id="2147483738" r:id="rId2"/>
  </p:sldMasterIdLst>
  <p:notesMasterIdLst>
    <p:notesMasterId r:id="rId41"/>
  </p:notesMasterIdLst>
  <p:sldIdLst>
    <p:sldId id="725" r:id="rId3"/>
    <p:sldId id="1186" r:id="rId4"/>
    <p:sldId id="1187" r:id="rId5"/>
    <p:sldId id="1228" r:id="rId6"/>
    <p:sldId id="1235" r:id="rId7"/>
    <p:sldId id="1236" r:id="rId8"/>
    <p:sldId id="1188" r:id="rId9"/>
    <p:sldId id="1229" r:id="rId10"/>
    <p:sldId id="1230" r:id="rId11"/>
    <p:sldId id="1222" r:id="rId12"/>
    <p:sldId id="1189" r:id="rId13"/>
    <p:sldId id="1190" r:id="rId14"/>
    <p:sldId id="1215" r:id="rId15"/>
    <p:sldId id="1231" r:id="rId16"/>
    <p:sldId id="1191" r:id="rId17"/>
    <p:sldId id="1233" r:id="rId18"/>
    <p:sldId id="1232" r:id="rId19"/>
    <p:sldId id="1192" r:id="rId20"/>
    <p:sldId id="1239" r:id="rId21"/>
    <p:sldId id="1234" r:id="rId22"/>
    <p:sldId id="1223" r:id="rId23"/>
    <p:sldId id="1193" r:id="rId24"/>
    <p:sldId id="1216" r:id="rId25"/>
    <p:sldId id="1224" r:id="rId26"/>
    <p:sldId id="1194" r:id="rId27"/>
    <p:sldId id="1217" r:id="rId28"/>
    <p:sldId id="1195" r:id="rId29"/>
    <p:sldId id="1202" r:id="rId30"/>
    <p:sldId id="1237" r:id="rId31"/>
    <p:sldId id="1238" r:id="rId32"/>
    <p:sldId id="1225" r:id="rId33"/>
    <p:sldId id="1209" r:id="rId34"/>
    <p:sldId id="1218" r:id="rId35"/>
    <p:sldId id="1219" r:id="rId36"/>
    <p:sldId id="1220" r:id="rId37"/>
    <p:sldId id="1221" r:id="rId38"/>
    <p:sldId id="1226" r:id="rId39"/>
    <p:sldId id="117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70709"/>
    <a:srgbClr val="004DE6"/>
    <a:srgbClr val="9BDBFB"/>
    <a:srgbClr val="4CB5C0"/>
    <a:srgbClr val="FF3399"/>
    <a:srgbClr val="FFFF00"/>
    <a:srgbClr val="93ACDD"/>
    <a:srgbClr val="9966FF"/>
    <a:srgbClr val="4D7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434" autoAdjust="0"/>
  </p:normalViewPr>
  <p:slideViewPr>
    <p:cSldViewPr snapToGrid="0">
      <p:cViewPr varScale="1">
        <p:scale>
          <a:sx n="56" d="100"/>
          <a:sy n="56" d="100"/>
        </p:scale>
        <p:origin x="3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0BE0-69DE-4BB6-B6CE-C6E1782C72EB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2D84F-4B63-43E6-8429-568F05939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0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Patton A&amp;P 8e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5580-F60D-40FD-8660-42D517EF42B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10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Retrieved from http://study.com/cimages/multimages/16/pepsin-breaks-peptide-bonds.jpg,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39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Patton A&amp;P 8e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37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Saladin A&amp;P Unity of Form and Function 6e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9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Saladin A&amp;P Unity of Form and Function 6e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51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Retrieved from http://image.slidesharecdn.com/digestion-131209012039-phpapp02/95/digestion-62-638.jpg?cb=1386552149,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29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Tortora Principles of A&amp;P 13eTortora Principles of A&amp;P 13e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97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Saladin A&amp;P Unity of Form and Function 6e</a:t>
            </a:r>
          </a:p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18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Saladin A&amp;P Unity of Form and Function 6e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84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Retrieved</a:t>
            </a:r>
            <a:r>
              <a:rPr lang="en-US" sz="1200" baseline="0" dirty="0" smtClean="0"/>
              <a:t> from http://www.namrata.co/wp-content/uploads/2013/11/Role-of-bile-salts-in-emulsification.png, 2016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873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Tortora Principles of A&amp;P 13e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Patton A&amp;P 8e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2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Tortora Principles of A&amp;P 13e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91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Retrieved from</a:t>
            </a:r>
            <a:r>
              <a:rPr lang="en-US" altLang="en-US" baseline="0" dirty="0" smtClean="0">
                <a:latin typeface="Arial" panose="020B0604020202020204" pitchFamily="34" charset="0"/>
              </a:rPr>
              <a:t> http://legacy.owensboro.kctcs.edu/gcaplan/anat2/notes/Image510.gif, 2016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883B6F-1793-46E0-9FD2-562B0FC90F9E}" type="slidenum">
              <a:rPr lang="en-US" altLang="en-US"/>
              <a:pPr eaLnBrk="1" hangingPunct="1">
                <a:spcBef>
                  <a:spcPct val="0"/>
                </a:spcBef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4409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Patton A&amp;P 8e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0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Retrieved from http://images.tutorvista.com/content/animal-nutrition/peristalsis.jpeg,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32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Retrieved from http://pharmatips.doyouknow.in/images/2013.10/Human-Anatomy-Physiology-Of-Pancreas-220831410347652.png,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5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Retrieved from http://pubs.rsc.org/services/images/RSCpubs.ePlatform.Service.FreeContent.ImageService.svc/ImageService/Articleimage/2010/FO/c0fo00111b/c0fo00111b-f1.gif,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77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Retrieved from http://img.ehowcdn.com/og-image-tag/ehow/images/a07/n2/u7/chewing-mastication-diets-800x800.jpg, 2014</a:t>
            </a:r>
          </a:p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FD91D-9D2A-4EEA-A4BB-98FDF41CE128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0208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Patton A&amp;P 8e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16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Patton A&amp;P 8e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95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Saladin A&amp;P Unity of Form and Function 6e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4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Retrieved</a:t>
            </a:r>
            <a:r>
              <a:rPr lang="en-US" baseline="0" dirty="0" smtClean="0"/>
              <a:t> from http://chemwiki.ucdavis.edu/@api/deki/files/25813/=37c9abefb172b2bf45f1be8f837a6f6f.jpg?revision=1,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74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Retrieved from https://www.msu.edu/course/isb/202/tsao/images/lactose%20intol%20cow50.jpg, 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9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DCBC-F301-4E5A-90C4-82531D87EAB8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6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7D58-C3CF-4E25-B190-C675436AB74C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7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79F5-ACA1-426D-8320-482D454AE5E2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5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F155-C9D6-486D-A85A-AA9E895C5D12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1457-3635-4ACF-9340-5BE64E2DD322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1C7C-E743-4DB0-894E-A8378F73CF24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7C71-45B1-4339-9343-67ACC85A1E20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548A-F5D1-40F4-93B2-473EA0E03106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72E2-8C7A-4C9D-BDDD-21C307B01B3F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0F56-EE48-4871-8D46-1830B0BA5544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9285-94F9-4224-A582-571C50939499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24F1-1837-4C22-ACEF-C1AAEFB475EA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83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C9C5-56BC-4A91-8918-AF798FC9F380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3B4C-3FB2-4D34-9D53-CD6B38650261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6D60-6D44-4172-B65E-A8D32F6CB3F8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4DCA-D44B-4AC4-A5A7-4E94F0064C71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5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F44-DF94-4C92-907F-862D179C6FB5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9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67D6-270C-413E-8ADA-BD8F779D4AC4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119D-58FF-4CCF-B3B3-F0733E81F7C8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8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D964-3A8F-4C18-9C3A-59A3CB525D39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7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3A56-9B50-4735-8008-DF1973DC3219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5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A50F-C93D-414F-AD79-08673C18ED9A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9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FD8414-0A06-4F51-82F5-1BF0ED7A794F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2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7B2063C-41EE-4D32-A486-C32A074CE901}" type="datetime1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-8340" y="734729"/>
            <a:ext cx="3642056" cy="275834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Calibri Light" panose="020F0302020204030204" pitchFamily="34" charset="0"/>
              </a:rPr>
              <a:t>BI 233 Laboratory </a:t>
            </a:r>
            <a:r>
              <a:rPr lang="en-US" sz="4400" dirty="0">
                <a:latin typeface="Calibri Light" panose="020F0302020204030204" pitchFamily="34" charset="0"/>
              </a:rPr>
              <a:t/>
            </a:r>
            <a:br>
              <a:rPr lang="en-US" sz="4400" dirty="0">
                <a:latin typeface="Calibri Light" panose="020F0302020204030204" pitchFamily="34" charset="0"/>
              </a:rPr>
            </a:br>
            <a:r>
              <a:rPr lang="en-US" sz="4400" dirty="0" smtClean="0">
                <a:latin typeface="Calibri Light" panose="020F0302020204030204" pitchFamily="34" charset="0"/>
              </a:rPr>
              <a:t>Digestive Enzymes</a:t>
            </a:r>
            <a:r>
              <a:rPr lang="en-US" sz="4000" dirty="0">
                <a:latin typeface="Calibri Light" panose="020F0302020204030204" pitchFamily="34" charset="0"/>
              </a:rPr>
              <a:t/>
            </a:r>
            <a:br>
              <a:rPr lang="en-US" sz="4000" dirty="0">
                <a:latin typeface="Calibri Light" panose="020F0302020204030204" pitchFamily="34" charset="0"/>
              </a:rPr>
            </a:b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13265" y="573207"/>
            <a:ext cx="7169135" cy="61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 Light" panose="020F0302020204030204" pitchFamily="34" charset="0"/>
              </a:rPr>
              <a:t>Saliva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06" y="1524000"/>
            <a:ext cx="3788012" cy="491774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723439"/>
            <a:ext cx="6479965" cy="4718304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alibri" panose="020F0502020204030204" pitchFamily="34" charset="0"/>
              </a:rPr>
              <a:t>Secreted by </a:t>
            </a:r>
            <a:r>
              <a:rPr lang="en-US" sz="2200" u="sng" dirty="0" smtClean="0">
                <a:latin typeface="Calibri" panose="020F0502020204030204" pitchFamily="34" charset="0"/>
              </a:rPr>
              <a:t>salivary glands</a:t>
            </a:r>
            <a:r>
              <a:rPr lang="en-US" sz="22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2200" dirty="0" smtClean="0">
                <a:latin typeface="Calibri" panose="020F0502020204030204" pitchFamily="34" charset="0"/>
              </a:rPr>
              <a:t>Mucus lubricates food and, coupled with water, facilitates mixing.</a:t>
            </a:r>
          </a:p>
          <a:p>
            <a:r>
              <a:rPr lang="en-US" sz="2200" b="1" dirty="0" smtClean="0">
                <a:latin typeface="Calibri" panose="020F0502020204030204" pitchFamily="34" charset="0"/>
              </a:rPr>
              <a:t>Amylase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i="1" dirty="0" smtClean="0">
                <a:latin typeface="Calibri" panose="020F0502020204030204" pitchFamily="34" charset="0"/>
              </a:rPr>
              <a:t>Enzyme that initiates digestion of </a:t>
            </a:r>
            <a:r>
              <a:rPr lang="en-US" sz="2200" b="1" i="1" u="sng" dirty="0" smtClean="0">
                <a:latin typeface="Calibri" panose="020F0502020204030204" pitchFamily="34" charset="0"/>
              </a:rPr>
              <a:t>starches</a:t>
            </a:r>
            <a:r>
              <a:rPr lang="en-US" sz="2200" dirty="0" smtClean="0">
                <a:latin typeface="Calibri" panose="020F0502020204030204" pitchFamily="34" charset="0"/>
              </a:rPr>
              <a:t>.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i="1" dirty="0" smtClean="0">
                <a:latin typeface="Calibri" panose="020F0502020204030204" pitchFamily="34" charset="0"/>
              </a:rPr>
              <a:t>Small amount of salivary lipase released</a:t>
            </a:r>
            <a:r>
              <a:rPr lang="en-US" sz="2200" dirty="0" smtClean="0">
                <a:latin typeface="Calibri" panose="020F0502020204030204" pitchFamily="34" charset="0"/>
              </a:rPr>
              <a:t>.</a:t>
            </a:r>
            <a:endParaRPr lang="en-US" sz="2200" i="1" dirty="0" smtClean="0">
              <a:latin typeface="Calibri" panose="020F0502020204030204" pitchFamily="34" charset="0"/>
            </a:endParaRP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 smtClean="0">
                <a:latin typeface="Calibri" panose="020F0502020204030204" pitchFamily="34" charset="0"/>
              </a:rPr>
              <a:t>Sodium bicarbonate </a:t>
            </a:r>
            <a:r>
              <a:rPr lang="en-US" sz="2200" b="1" u="sng" dirty="0" smtClean="0">
                <a:latin typeface="Calibri" panose="020F0502020204030204" pitchFamily="34" charset="0"/>
              </a:rPr>
              <a:t>↑pH 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</a:rPr>
              <a:t>(basic) for most effective amylase function.</a:t>
            </a:r>
          </a:p>
          <a:p>
            <a:pPr lvl="1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F69-BC8E-4027-ABB8-29B1B817282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65160"/>
            <a:ext cx="109728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 smtClean="0">
                <a:latin typeface="Calibri Light" panose="020F0302020204030204" pitchFamily="34" charset="0"/>
              </a:rPr>
              <a:t>Digestion of </a:t>
            </a:r>
            <a:r>
              <a:rPr lang="en-US" altLang="en-US" sz="4000" b="1" u="sng" dirty="0" smtClean="0">
                <a:latin typeface="Calibri Light" panose="020F0302020204030204" pitchFamily="34" charset="0"/>
              </a:rPr>
              <a:t>Carbohydrates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37230" y="1337482"/>
            <a:ext cx="4068882" cy="5497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42936" y="1764224"/>
            <a:ext cx="6639464" cy="4248363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altLang="en-US" sz="2200" b="1" dirty="0">
                <a:solidFill>
                  <a:srgbClr val="FF0000"/>
                </a:solidFill>
                <a:latin typeface="Calibri" pitchFamily="34" charset="0"/>
              </a:rPr>
              <a:t>Mouth</a:t>
            </a:r>
          </a:p>
          <a:p>
            <a:pPr lvl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i="1" u="sng" dirty="0">
                <a:latin typeface="Calibri" pitchFamily="34" charset="0"/>
              </a:rPr>
              <a:t>S</a:t>
            </a:r>
            <a:r>
              <a:rPr lang="en-US" altLang="en-US" sz="2200" i="1" u="sng" dirty="0" smtClean="0">
                <a:latin typeface="Calibri" pitchFamily="34" charset="0"/>
              </a:rPr>
              <a:t>alivary</a:t>
            </a:r>
            <a:r>
              <a:rPr lang="en-US" altLang="en-US" sz="2200" i="1" dirty="0" smtClean="0">
                <a:latin typeface="Calibri" pitchFamily="34" charset="0"/>
              </a:rPr>
              <a:t> </a:t>
            </a:r>
            <a:r>
              <a:rPr lang="en-US" altLang="en-US" sz="2200" i="1" dirty="0">
                <a:latin typeface="Calibri" pitchFamily="34" charset="0"/>
              </a:rPr>
              <a:t>amylase</a:t>
            </a:r>
          </a:p>
          <a:p>
            <a:pPr>
              <a:spcBef>
                <a:spcPts val="200"/>
              </a:spcBef>
            </a:pPr>
            <a:r>
              <a:rPr lang="en-US" altLang="en-US" sz="2200" b="1" dirty="0">
                <a:latin typeface="Calibri" pitchFamily="34" charset="0"/>
              </a:rPr>
              <a:t>Esophagus and stomach</a:t>
            </a:r>
          </a:p>
          <a:p>
            <a:pPr lvl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>
                <a:latin typeface="Calibri" pitchFamily="34" charset="0"/>
              </a:rPr>
              <a:t>No digestion</a:t>
            </a:r>
          </a:p>
          <a:p>
            <a:pPr>
              <a:spcBef>
                <a:spcPts val="200"/>
              </a:spcBef>
            </a:pPr>
            <a:r>
              <a:rPr lang="en-US" altLang="en-US" sz="2200" b="1" dirty="0">
                <a:solidFill>
                  <a:srgbClr val="FF0000"/>
                </a:solidFill>
                <a:latin typeface="Calibri" pitchFamily="34" charset="0"/>
              </a:rPr>
              <a:t>Duodenum</a:t>
            </a:r>
          </a:p>
          <a:p>
            <a:pPr lvl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i="1" u="sng" dirty="0">
                <a:latin typeface="Calibri" pitchFamily="34" charset="0"/>
              </a:rPr>
              <a:t>P</a:t>
            </a:r>
            <a:r>
              <a:rPr lang="en-US" altLang="en-US" sz="2200" i="1" u="sng" dirty="0" smtClean="0">
                <a:latin typeface="Calibri" pitchFamily="34" charset="0"/>
              </a:rPr>
              <a:t>ancreatic</a:t>
            </a:r>
            <a:r>
              <a:rPr lang="en-US" altLang="en-US" sz="2200" i="1" dirty="0" smtClean="0">
                <a:latin typeface="Calibri" pitchFamily="34" charset="0"/>
              </a:rPr>
              <a:t> </a:t>
            </a:r>
            <a:r>
              <a:rPr lang="en-US" altLang="en-US" sz="2200" i="1" dirty="0">
                <a:latin typeface="Calibri" pitchFamily="34" charset="0"/>
              </a:rPr>
              <a:t>amylase</a:t>
            </a:r>
          </a:p>
          <a:p>
            <a:pPr>
              <a:spcBef>
                <a:spcPts val="200"/>
              </a:spcBef>
            </a:pPr>
            <a:r>
              <a:rPr lang="en-US" altLang="en-US" sz="2200" b="1" dirty="0">
                <a:solidFill>
                  <a:srgbClr val="FF0000"/>
                </a:solidFill>
                <a:latin typeface="Calibri" pitchFamily="34" charset="0"/>
              </a:rPr>
              <a:t>Brush border </a:t>
            </a:r>
            <a:r>
              <a:rPr lang="en-US" altLang="en-US" sz="2200" b="1" dirty="0" smtClean="0">
                <a:latin typeface="Calibri" pitchFamily="34" charset="0"/>
              </a:rPr>
              <a:t>enzymes – Small Intestine</a:t>
            </a:r>
            <a:endParaRPr lang="en-US" altLang="en-US" sz="2200" b="1" dirty="0">
              <a:latin typeface="Calibri" pitchFamily="34" charset="0"/>
            </a:endParaRPr>
          </a:p>
          <a:p>
            <a:pPr lvl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i="1" dirty="0" smtClean="0">
                <a:latin typeface="Calibri" pitchFamily="34" charset="0"/>
              </a:rPr>
              <a:t>Act on disaccharides producing monosaccharides.</a:t>
            </a:r>
          </a:p>
          <a:p>
            <a:pPr lvl="2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 smtClean="0">
                <a:latin typeface="Calibri" pitchFamily="34" charset="0"/>
              </a:rPr>
              <a:t>Lactose (lactase) → </a:t>
            </a:r>
            <a:r>
              <a:rPr lang="en-US" altLang="en-US" sz="2200" dirty="0" smtClean="0">
                <a:solidFill>
                  <a:srgbClr val="0070C0"/>
                </a:solidFill>
                <a:latin typeface="Calibri" pitchFamily="34" charset="0"/>
              </a:rPr>
              <a:t>glucose</a:t>
            </a:r>
            <a:r>
              <a:rPr lang="en-US" altLang="en-US" sz="2200" dirty="0" smtClean="0">
                <a:latin typeface="Calibri" pitchFamily="34" charset="0"/>
              </a:rPr>
              <a:t> + </a:t>
            </a:r>
            <a:r>
              <a:rPr lang="en-US" altLang="en-US" sz="2200" dirty="0" smtClean="0">
                <a:solidFill>
                  <a:srgbClr val="00B050"/>
                </a:solidFill>
                <a:latin typeface="Calibri" pitchFamily="34" charset="0"/>
              </a:rPr>
              <a:t>galactose</a:t>
            </a:r>
          </a:p>
          <a:p>
            <a:pPr lvl="2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 smtClean="0">
                <a:latin typeface="Calibri" pitchFamily="34" charset="0"/>
              </a:rPr>
              <a:t>Maltose (maltase)  → </a:t>
            </a:r>
            <a:r>
              <a:rPr lang="en-US" altLang="en-US" sz="2200" dirty="0" smtClean="0">
                <a:solidFill>
                  <a:srgbClr val="0070C0"/>
                </a:solidFill>
                <a:latin typeface="Calibri" pitchFamily="34" charset="0"/>
              </a:rPr>
              <a:t>glucose</a:t>
            </a:r>
            <a:r>
              <a:rPr lang="en-US" altLang="en-US" sz="2200" dirty="0" smtClean="0">
                <a:latin typeface="Calibri" pitchFamily="34" charset="0"/>
              </a:rPr>
              <a:t> + </a:t>
            </a:r>
            <a:r>
              <a:rPr lang="en-US" altLang="en-US" sz="2200" dirty="0" smtClean="0">
                <a:solidFill>
                  <a:srgbClr val="0070C0"/>
                </a:solidFill>
                <a:latin typeface="Calibri" pitchFamily="34" charset="0"/>
              </a:rPr>
              <a:t>glucose</a:t>
            </a:r>
          </a:p>
          <a:p>
            <a:pPr lvl="2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 smtClean="0">
                <a:latin typeface="Calibri" pitchFamily="34" charset="0"/>
              </a:rPr>
              <a:t>Sucrose (</a:t>
            </a:r>
            <a:r>
              <a:rPr lang="en-US" altLang="en-US" sz="2200" dirty="0" err="1" smtClean="0">
                <a:latin typeface="Calibri" pitchFamily="34" charset="0"/>
              </a:rPr>
              <a:t>sucrase</a:t>
            </a:r>
            <a:r>
              <a:rPr lang="en-US" altLang="en-US" sz="2200" dirty="0" smtClean="0">
                <a:latin typeface="Calibri" pitchFamily="34" charset="0"/>
              </a:rPr>
              <a:t>)   → </a:t>
            </a:r>
            <a:r>
              <a:rPr lang="en-US" altLang="en-US" sz="2200" dirty="0" smtClean="0">
                <a:solidFill>
                  <a:srgbClr val="0070C0"/>
                </a:solidFill>
                <a:latin typeface="Calibri" pitchFamily="34" charset="0"/>
              </a:rPr>
              <a:t>glucose</a:t>
            </a:r>
            <a:r>
              <a:rPr lang="en-US" altLang="en-US" sz="2200" dirty="0" smtClean="0">
                <a:latin typeface="Calibri" pitchFamily="34" charset="0"/>
              </a:rPr>
              <a:t> + </a:t>
            </a:r>
            <a:r>
              <a:rPr lang="en-US" altLang="en-US" sz="2200" dirty="0" smtClean="0">
                <a:solidFill>
                  <a:srgbClr val="FF0000"/>
                </a:solidFill>
                <a:latin typeface="Calibri" pitchFamily="34" charset="0"/>
              </a:rPr>
              <a:t>fructose</a:t>
            </a:r>
            <a:endParaRPr lang="en-US" altLang="en-US" sz="2200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F69-BC8E-4027-ABB8-29B1B817282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dirty="0">
                <a:latin typeface="Calibri Light" panose="020F0302020204030204" pitchFamily="34" charset="0"/>
              </a:rPr>
              <a:t>Carbohydrate Digestion in Small Intestine</a:t>
            </a:r>
            <a:endParaRPr lang="en-US" altLang="en-US" dirty="0" smtClean="0">
              <a:latin typeface="Calibri Light" panose="020F03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F69-BC8E-4027-ABB8-29B1B817282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450619"/>
            <a:ext cx="10972800" cy="47670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200" b="1" dirty="0">
                <a:latin typeface="Calibri" panose="020F0502020204030204" pitchFamily="34" charset="0"/>
              </a:rPr>
              <a:t>Salivary amylase </a:t>
            </a:r>
            <a:r>
              <a:rPr lang="en-US" altLang="en-US" sz="2200" dirty="0">
                <a:latin typeface="Calibri" panose="020F0502020204030204" pitchFamily="34" charset="0"/>
              </a:rPr>
              <a:t>stops working in acidic stomach </a:t>
            </a:r>
            <a:r>
              <a:rPr lang="en-US" altLang="en-US" sz="2200" dirty="0" smtClean="0">
                <a:latin typeface="Calibri" panose="020F0502020204030204" pitchFamily="34" charset="0"/>
              </a:rPr>
              <a:t>(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pH </a:t>
            </a:r>
            <a:r>
              <a:rPr lang="en-US" altLang="en-US" sz="2200" i="1" dirty="0" smtClean="0">
                <a:latin typeface="Calibri" panose="020F0502020204030204" pitchFamily="34" charset="0"/>
                <a:sym typeface="Symbol" panose="05050102010706020507" pitchFamily="18" charset="2"/>
              </a:rPr>
              <a:t>&lt; </a:t>
            </a:r>
            <a:r>
              <a:rPr lang="en-US" altLang="en-US" sz="2200" i="1" dirty="0">
                <a:latin typeface="Calibri" panose="020F0502020204030204" pitchFamily="34" charset="0"/>
              </a:rPr>
              <a:t>4.5</a:t>
            </a:r>
            <a:r>
              <a:rPr lang="en-US" altLang="en-US" sz="2200" dirty="0" smtClean="0">
                <a:latin typeface="Calibri" panose="020F0502020204030204" pitchFamily="34" charset="0"/>
              </a:rPr>
              <a:t>).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1" eaLnBrk="1" hangingPunct="1">
              <a:buFont typeface="Calibri" panose="020F0502020204030204" pitchFamily="34" charset="0"/>
              <a:buChar char="−"/>
            </a:pPr>
            <a:r>
              <a:rPr lang="en-US" altLang="en-US" sz="2200" i="1" dirty="0">
                <a:latin typeface="Calibri" panose="020F0502020204030204" pitchFamily="34" charset="0"/>
              </a:rPr>
              <a:t>50% of dietary starch digested before it reaches small 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intestine</a:t>
            </a:r>
            <a:r>
              <a:rPr lang="en-US" altLang="en-US" sz="2200" dirty="0" smtClean="0">
                <a:latin typeface="Calibri" panose="020F0502020204030204" pitchFamily="34" charset="0"/>
              </a:rPr>
              <a:t>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Pancreatic amylase</a:t>
            </a:r>
            <a:r>
              <a:rPr lang="en-US" altLang="en-US" sz="2200" b="1" dirty="0">
                <a:latin typeface="Calibri" panose="020F0502020204030204" pitchFamily="34" charset="0"/>
              </a:rPr>
              <a:t> </a:t>
            </a:r>
            <a:r>
              <a:rPr lang="en-US" altLang="en-US" sz="2200" dirty="0">
                <a:latin typeface="Calibri" panose="020F0502020204030204" pitchFamily="34" charset="0"/>
              </a:rPr>
              <a:t>completes first step in 10 </a:t>
            </a:r>
            <a:r>
              <a:rPr lang="en-US" altLang="en-US" sz="2200" dirty="0" smtClean="0">
                <a:latin typeface="Calibri" panose="020F0502020204030204" pitchFamily="34" charset="0"/>
              </a:rPr>
              <a:t>minutes.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200" i="1" dirty="0">
                <a:latin typeface="Calibri" panose="020F0502020204030204" pitchFamily="34" charset="0"/>
              </a:rPr>
              <a:t>Brush border enzymes act upon 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maltose</a:t>
            </a:r>
            <a:r>
              <a:rPr lang="en-US" altLang="en-US" sz="2200" i="1" dirty="0">
                <a:latin typeface="Calibri" panose="020F0502020204030204" pitchFamily="34" charset="0"/>
              </a:rPr>
              <a:t>, sucrose, lactose 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and fructose</a:t>
            </a:r>
            <a:r>
              <a:rPr lang="en-US" altLang="en-US" sz="2200" dirty="0" smtClean="0">
                <a:latin typeface="Calibri" panose="020F0502020204030204" pitchFamily="34" charset="0"/>
              </a:rPr>
              <a:t>.</a:t>
            </a:r>
            <a:endParaRPr lang="en-US" altLang="en-US" sz="22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77" y="3125337"/>
            <a:ext cx="7271845" cy="363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5509"/>
            <a:ext cx="10972800" cy="146071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Carbohydrate Digestion </a:t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</a:rPr>
              <a:t>Review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146" name="Picture 2" descr="http://chemwiki.ucdavis.edu/@api/deki/files/25813/=37c9abefb172b2bf45f1be8f837a6f6f.jpg?revision=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33" y="545509"/>
            <a:ext cx="5062249" cy="60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65" y="533400"/>
            <a:ext cx="8890869" cy="66751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48740" y="6160770"/>
            <a:ext cx="9522460" cy="1177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89660" y="3531870"/>
            <a:ext cx="952246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 smtClean="0">
                <a:latin typeface="Calibri Light" panose="020F0302020204030204" pitchFamily="34" charset="0"/>
              </a:rPr>
              <a:t>Clinical Correlation: </a:t>
            </a:r>
            <a:r>
              <a:rPr lang="en-US" altLang="en-US" sz="4000" b="1" u="sng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Lactose Intolerance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53658" y="1673352"/>
            <a:ext cx="4414378" cy="452087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609230" y="1673352"/>
            <a:ext cx="5973170" cy="4718304"/>
          </a:xfrm>
        </p:spPr>
        <p:txBody>
          <a:bodyPr>
            <a:normAutofit/>
          </a:bodyPr>
          <a:lstStyle/>
          <a:p>
            <a:r>
              <a:rPr lang="en-US" altLang="en-US" sz="2200" b="1" dirty="0">
                <a:latin typeface="Calibri" panose="020F0502020204030204" pitchFamily="34" charset="0"/>
              </a:rPr>
              <a:t>Mucosal cells of small intestine fail to produce 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lactase</a:t>
            </a:r>
            <a:r>
              <a:rPr lang="en-US" altLang="en-US" sz="2200" dirty="0" smtClean="0">
                <a:latin typeface="Calibri" panose="020F0502020204030204" pitchFamily="34" charset="0"/>
              </a:rPr>
              <a:t>.</a:t>
            </a:r>
            <a:endParaRPr lang="en-US" altLang="en-US" sz="2200" b="1" dirty="0">
              <a:latin typeface="Calibri" panose="020F0502020204030204" pitchFamily="34" charset="0"/>
            </a:endParaRPr>
          </a:p>
          <a:p>
            <a:pPr lvl="1">
              <a:buFont typeface="Calibri" panose="020F0502020204030204" pitchFamily="34" charset="0"/>
              <a:buChar char="−"/>
            </a:pPr>
            <a:r>
              <a:rPr lang="en-US" altLang="en-US" sz="2200" dirty="0">
                <a:latin typeface="Calibri" panose="020F0502020204030204" pitchFamily="34" charset="0"/>
              </a:rPr>
              <a:t>E</a:t>
            </a:r>
            <a:r>
              <a:rPr lang="en-US" altLang="en-US" sz="2200" dirty="0" smtClean="0">
                <a:latin typeface="Calibri" panose="020F0502020204030204" pitchFamily="34" charset="0"/>
              </a:rPr>
              <a:t>ssential </a:t>
            </a:r>
            <a:r>
              <a:rPr lang="en-US" altLang="en-US" sz="2200" dirty="0">
                <a:latin typeface="Calibri" panose="020F0502020204030204" pitchFamily="34" charset="0"/>
              </a:rPr>
              <a:t>for digestion of lactose sugar in </a:t>
            </a:r>
            <a:r>
              <a:rPr lang="en-US" altLang="en-US" sz="2200" dirty="0" smtClean="0">
                <a:latin typeface="Calibri" panose="020F0502020204030204" pitchFamily="34" charset="0"/>
              </a:rPr>
              <a:t>milk.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1">
              <a:buFont typeface="Calibri" panose="020F0502020204030204" pitchFamily="34" charset="0"/>
              <a:buChar char="−"/>
            </a:pPr>
            <a:r>
              <a:rPr lang="en-US" altLang="en-US" sz="2200" dirty="0" smtClean="0">
                <a:latin typeface="Calibri" panose="020F0502020204030204" pitchFamily="34" charset="0"/>
              </a:rPr>
              <a:t>Undigested </a:t>
            </a:r>
            <a:r>
              <a:rPr lang="en-US" altLang="en-US" sz="2200" dirty="0">
                <a:latin typeface="Calibri" panose="020F0502020204030204" pitchFamily="34" charset="0"/>
              </a:rPr>
              <a:t>lactose retains fluid in the </a:t>
            </a:r>
            <a:r>
              <a:rPr lang="en-US" altLang="en-US" sz="2200" dirty="0" smtClean="0">
                <a:latin typeface="Calibri" panose="020F0502020204030204" pitchFamily="34" charset="0"/>
              </a:rPr>
              <a:t>feces.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1">
              <a:buFont typeface="Calibri" panose="020F0502020204030204" pitchFamily="34" charset="0"/>
              <a:buChar char="−"/>
            </a:pPr>
            <a:r>
              <a:rPr lang="en-US" altLang="en-US" sz="2200" dirty="0" smtClean="0">
                <a:latin typeface="Calibri" panose="020F0502020204030204" pitchFamily="34" charset="0"/>
              </a:rPr>
              <a:t>Bacterial </a:t>
            </a:r>
            <a:r>
              <a:rPr lang="en-US" altLang="en-US" sz="2200" dirty="0">
                <a:latin typeface="Calibri" panose="020F0502020204030204" pitchFamily="34" charset="0"/>
              </a:rPr>
              <a:t>fermentation produces </a:t>
            </a:r>
            <a:r>
              <a:rPr lang="en-US" altLang="en-US" sz="2200" dirty="0" smtClean="0">
                <a:latin typeface="Calibri" panose="020F0502020204030204" pitchFamily="34" charset="0"/>
              </a:rPr>
              <a:t>gases.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r>
              <a:rPr lang="en-US" altLang="en-US" sz="2200" b="1" dirty="0">
                <a:latin typeface="Calibri" panose="020F0502020204030204" pitchFamily="34" charset="0"/>
              </a:rPr>
              <a:t>Symptoms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altLang="en-US" sz="2200" dirty="0" smtClean="0">
                <a:latin typeface="Calibri" panose="020F0502020204030204" pitchFamily="34" charset="0"/>
              </a:rPr>
              <a:t>Diarrhea</a:t>
            </a:r>
            <a:r>
              <a:rPr lang="en-US" altLang="en-US" sz="2200" dirty="0">
                <a:latin typeface="Calibri" panose="020F0502020204030204" pitchFamily="34" charset="0"/>
              </a:rPr>
              <a:t>, gas, bloating </a:t>
            </a:r>
            <a:r>
              <a:rPr lang="en-US" altLang="en-US" sz="2200" dirty="0" smtClean="0">
                <a:latin typeface="Calibri" panose="020F0502020204030204" pitchFamily="34" charset="0"/>
              </a:rPr>
              <a:t>and </a:t>
            </a:r>
            <a:r>
              <a:rPr lang="en-US" altLang="en-US" sz="2200" dirty="0">
                <a:latin typeface="Calibri" panose="020F0502020204030204" pitchFamily="34" charset="0"/>
              </a:rPr>
              <a:t>abdominal </a:t>
            </a:r>
            <a:r>
              <a:rPr lang="en-US" altLang="en-US" sz="2200" dirty="0" smtClean="0">
                <a:latin typeface="Calibri" panose="020F0502020204030204" pitchFamily="34" charset="0"/>
              </a:rPr>
              <a:t>cramps.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r>
              <a:rPr lang="en-US" altLang="en-US" sz="2200" dirty="0">
                <a:latin typeface="Calibri" panose="020F0502020204030204" pitchFamily="34" charset="0"/>
              </a:rPr>
              <a:t>Dietary supplements are </a:t>
            </a:r>
            <a:r>
              <a:rPr lang="en-US" altLang="en-US" sz="2200" dirty="0" smtClean="0">
                <a:latin typeface="Calibri" panose="020F0502020204030204" pitchFamily="34" charset="0"/>
              </a:rPr>
              <a:t>helpful.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F69-BC8E-4027-ABB8-29B1B817282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6" y="533400"/>
            <a:ext cx="11876183" cy="990600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Protein Digestion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Proteins = chains of Amino Acids (20/9) – Peptide Bonds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02" y="1610974"/>
            <a:ext cx="10792129" cy="49061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85" y="1355074"/>
            <a:ext cx="8515163" cy="602114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4063" y="583894"/>
            <a:ext cx="11226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6600"/>
                </a:solidFill>
              </a:rPr>
              <a:t>Proteins – Polypeptides – Peptides – Amino Acids</a:t>
            </a:r>
            <a:endParaRPr lang="en-US" sz="3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latin typeface="Calibri Light" panose="020F0302020204030204" pitchFamily="34" charset="0"/>
              </a:rPr>
              <a:t>Digestion of </a:t>
            </a:r>
            <a:r>
              <a:rPr lang="en-US" altLang="en-US" sz="4000" b="1" u="sng" dirty="0" smtClean="0">
                <a:latin typeface="Calibri Light" panose="020F0302020204030204" pitchFamily="34" charset="0"/>
              </a:rPr>
              <a:t>Proteins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364479"/>
            <a:ext cx="10972800" cy="436387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Stomach</a:t>
            </a:r>
          </a:p>
          <a:p>
            <a:pPr lvl="1" eaLnBrk="1" hangingPunct="1">
              <a:buFont typeface="Calibri" panose="020F0502020204030204" pitchFamily="34" charset="0"/>
              <a:buChar char="−"/>
            </a:pPr>
            <a:r>
              <a:rPr lang="en-US" altLang="en-US" sz="2200" b="1" dirty="0" err="1" smtClean="0">
                <a:latin typeface="Calibri" panose="020F0502020204030204" pitchFamily="34" charset="0"/>
              </a:rPr>
              <a:t>HCl</a:t>
            </a:r>
            <a:r>
              <a:rPr lang="en-US" altLang="en-US" sz="2200" dirty="0" smtClean="0">
                <a:latin typeface="Calibri" panose="020F0502020204030204" pitchFamily="34" charset="0"/>
              </a:rPr>
              <a:t> acid denatures or unfolds proteins.</a:t>
            </a:r>
          </a:p>
          <a:p>
            <a:pPr lvl="1" eaLnBrk="1" hangingPunct="1">
              <a:buFont typeface="Calibri" panose="020F0502020204030204" pitchFamily="34" charset="0"/>
              <a:buChar char="−"/>
            </a:pPr>
            <a:r>
              <a:rPr lang="en-US" altLang="en-US" sz="2200" b="1" dirty="0" smtClean="0">
                <a:latin typeface="Calibri" panose="020F0502020204030204" pitchFamily="34" charset="0"/>
              </a:rPr>
              <a:t>Proteases</a:t>
            </a:r>
            <a:r>
              <a:rPr lang="en-US" altLang="en-US" sz="2200" dirty="0" smtClean="0">
                <a:latin typeface="Calibri" panose="020F0502020204030204" pitchFamily="34" charset="0"/>
              </a:rPr>
              <a:t> catalyze </a:t>
            </a:r>
            <a:r>
              <a:rPr lang="en-US" altLang="en-US" sz="2200" b="1" u="sng" dirty="0" smtClean="0">
                <a:latin typeface="Calibri" panose="020F0502020204030204" pitchFamily="34" charset="0"/>
              </a:rPr>
              <a:t>hydrolysis</a:t>
            </a:r>
            <a:r>
              <a:rPr lang="en-US" altLang="en-US" sz="2200" dirty="0" smtClean="0">
                <a:latin typeface="Calibri" panose="020F0502020204030204" pitchFamily="34" charset="0"/>
              </a:rPr>
              <a:t> of proteins into intermediate proteins then amino acids.</a:t>
            </a:r>
          </a:p>
          <a:p>
            <a:pPr lvl="1" eaLnBrk="1" hangingPunct="1">
              <a:buFont typeface="Calibri" panose="020F0502020204030204" pitchFamily="34" charset="0"/>
              <a:buChar char="−"/>
            </a:pPr>
            <a:r>
              <a:rPr lang="en-US" altLang="en-US" sz="2200" b="1" u="sng" dirty="0" smtClean="0">
                <a:latin typeface="Calibri" panose="020F0502020204030204" pitchFamily="34" charset="0"/>
              </a:rPr>
              <a:t>Pepsin</a:t>
            </a:r>
            <a:r>
              <a:rPr lang="en-US" altLang="en-US" sz="2200" dirty="0" smtClean="0">
                <a:latin typeface="Calibri" panose="020F0502020204030204" pitchFamily="34" charset="0"/>
              </a:rPr>
              <a:t> in </a:t>
            </a:r>
            <a:r>
              <a:rPr lang="en-US" altLang="en-US" sz="2200" u="sng" dirty="0" smtClean="0">
                <a:latin typeface="Calibri" panose="020F0502020204030204" pitchFamily="34" charset="0"/>
              </a:rPr>
              <a:t>gastric juice </a:t>
            </a:r>
            <a:r>
              <a:rPr lang="en-US" altLang="en-US" sz="2200" dirty="0" smtClean="0">
                <a:latin typeface="Calibri" panose="020F0502020204030204" pitchFamily="34" charset="0"/>
              </a:rPr>
              <a:t>turns proteins into 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peptides</a:t>
            </a:r>
            <a:r>
              <a:rPr lang="en-US" altLang="en-US" sz="2200" dirty="0" smtClean="0">
                <a:latin typeface="Calibri" panose="020F0502020204030204" pitchFamily="34" charset="0"/>
              </a:rPr>
              <a:t>.</a:t>
            </a:r>
            <a:endParaRPr lang="en-US" altLang="en-US" sz="2200" b="1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Pancreas</a:t>
            </a:r>
          </a:p>
          <a:p>
            <a:pPr lvl="1" eaLnBrk="1" hangingPunct="1">
              <a:buFont typeface="Calibri" panose="020F0502020204030204" pitchFamily="34" charset="0"/>
              <a:buChar char="−"/>
            </a:pPr>
            <a:r>
              <a:rPr lang="en-US" altLang="en-US" sz="2200" b="1" u="sng" dirty="0" smtClean="0">
                <a:latin typeface="Calibri" panose="020F0502020204030204" pitchFamily="34" charset="0"/>
              </a:rPr>
              <a:t>Trypsin</a:t>
            </a:r>
          </a:p>
          <a:p>
            <a:pPr lvl="2"/>
            <a:r>
              <a:rPr lang="en-US" altLang="en-US" sz="2200" dirty="0" smtClean="0">
                <a:latin typeface="Calibri" panose="020F0502020204030204" pitchFamily="34" charset="0"/>
              </a:rPr>
              <a:t>Digestive enzyme that 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split peptide bonds </a:t>
            </a:r>
            <a:r>
              <a:rPr lang="en-US" altLang="en-US" sz="2200" dirty="0" smtClean="0">
                <a:latin typeface="Calibri" panose="020F0502020204030204" pitchFamily="34" charset="0"/>
              </a:rPr>
              <a:t>between different amino acids.</a:t>
            </a:r>
          </a:p>
          <a:p>
            <a:pPr lvl="2"/>
            <a:r>
              <a:rPr lang="en-US" altLang="en-US" sz="2200" i="1" dirty="0" smtClean="0">
                <a:latin typeface="Calibri" panose="020F0502020204030204" pitchFamily="34" charset="0"/>
              </a:rPr>
              <a:t>Breaks down proteins into peptides and amino acids.</a:t>
            </a:r>
          </a:p>
          <a:p>
            <a:r>
              <a:rPr lang="en-US" altLang="en-US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2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rush border 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enzymes </a:t>
            </a:r>
            <a:r>
              <a:rPr lang="en-US" altLang="en-US" sz="2200" dirty="0" smtClean="0">
                <a:latin typeface="Calibri" panose="020F0502020204030204" pitchFamily="34" charset="0"/>
              </a:rPr>
              <a:t>(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small intestine</a:t>
            </a:r>
            <a:r>
              <a:rPr lang="en-US" altLang="en-US" sz="2200" dirty="0" smtClean="0">
                <a:latin typeface="Calibri" panose="020F0502020204030204" pitchFamily="34" charset="0"/>
              </a:rPr>
              <a:t>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altLang="en-US" sz="2200" b="1" dirty="0">
                <a:latin typeface="Calibri" panose="020F0502020204030204" pitchFamily="34" charset="0"/>
              </a:rPr>
              <a:t>A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minopeptidase</a:t>
            </a:r>
            <a:r>
              <a:rPr lang="en-US" altLang="en-US" sz="2200" dirty="0" smtClean="0">
                <a:latin typeface="Calibri" panose="020F0502020204030204" pitchFamily="34" charset="0"/>
              </a:rPr>
              <a:t> or 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dipeptidase</a:t>
            </a:r>
            <a:r>
              <a:rPr lang="en-US" altLang="en-US" sz="2200" dirty="0" smtClean="0">
                <a:latin typeface="Calibri" panose="020F0502020204030204" pitchFamily="34" charset="0"/>
              </a:rPr>
              <a:t> split off  amino acid at amino end of molecule or split dipeptide.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F69-BC8E-4027-ABB8-29B1B817282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122" name="Picture 2" descr="http://study.com/cimages/multimages/16/pepsin-breaks-peptide-bo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99" y="682389"/>
            <a:ext cx="3770100" cy="232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9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4" y="347472"/>
            <a:ext cx="4616067" cy="64006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27" y="347472"/>
            <a:ext cx="4290837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 Light" panose="020F0302020204030204" pitchFamily="34" charset="0"/>
              </a:rPr>
              <a:t>Overview of Digestive Function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44" y="2743200"/>
            <a:ext cx="7620000" cy="39578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F69-BC8E-4027-ABB8-29B1B81728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609600" y="1436424"/>
            <a:ext cx="10972800" cy="487680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sz="2200" dirty="0" smtClean="0">
                <a:latin typeface="Calibri" panose="020F0502020204030204" pitchFamily="34" charset="0"/>
              </a:rPr>
              <a:t>Primary function of digestive system…</a:t>
            </a:r>
          </a:p>
          <a:p>
            <a:pPr lvl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sz="2200" dirty="0" smtClean="0">
                <a:latin typeface="Calibri" panose="020F0502020204030204" pitchFamily="34" charset="0"/>
              </a:rPr>
              <a:t>Brings essential nutrients into internal  </a:t>
            </a:r>
            <a:r>
              <a:rPr lang="en-US" sz="2200" dirty="0">
                <a:latin typeface="Calibri" panose="020F0502020204030204" pitchFamily="34" charset="0"/>
              </a:rPr>
              <a:t>environment </a:t>
            </a:r>
            <a:r>
              <a:rPr lang="en-US" sz="2200" dirty="0" smtClean="0">
                <a:latin typeface="Calibri" panose="020F0502020204030204" pitchFamily="34" charset="0"/>
              </a:rPr>
              <a:t>making available to each cell of body.</a:t>
            </a:r>
          </a:p>
          <a:p>
            <a:pPr lvl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sz="2200" dirty="0" smtClean="0">
                <a:latin typeface="Calibri" panose="020F0502020204030204" pitchFamily="34" charset="0"/>
              </a:rPr>
              <a:t>Extension of external environment with actual entry being at absorptive level of internal environment.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33399"/>
            <a:ext cx="4185033" cy="2804711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Denature</a:t>
            </a:r>
            <a:r>
              <a:rPr lang="en-US" dirty="0" smtClean="0"/>
              <a:t> Protein</a:t>
            </a:r>
            <a:br>
              <a:rPr lang="en-US" dirty="0" smtClean="0"/>
            </a:br>
            <a:r>
              <a:rPr lang="en-US" sz="2800" dirty="0" smtClean="0"/>
              <a:t>shape of a protein determines functionality – </a:t>
            </a:r>
            <a:r>
              <a:rPr lang="en-US" sz="2800" dirty="0" smtClean="0"/>
              <a:t>heat &amp; acid will denature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88" y="347472"/>
            <a:ext cx="6598025" cy="65980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12938"/>
            <a:ext cx="109728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u="sng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Gastric Enzymes</a:t>
            </a:r>
            <a:r>
              <a:rPr lang="en-US" altLang="en-US" sz="4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US" altLang="en-US" sz="4000" dirty="0" smtClean="0">
                <a:latin typeface="Calibri Light" panose="020F0302020204030204" pitchFamily="34" charset="0"/>
              </a:rPr>
              <a:t>and Intrinsic Factor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08473" y="1703538"/>
            <a:ext cx="7525036" cy="489556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100" b="1" dirty="0" smtClean="0">
                <a:latin typeface="Calibri" panose="020F0502020204030204" pitchFamily="34" charset="0"/>
              </a:rPr>
              <a:t>Pepsin</a:t>
            </a:r>
            <a:r>
              <a:rPr lang="en-US" altLang="en-US" sz="2100" dirty="0" smtClean="0">
                <a:latin typeface="Calibri" panose="020F0502020204030204" pitchFamily="34" charset="0"/>
              </a:rPr>
              <a:t> </a:t>
            </a:r>
            <a:r>
              <a:rPr lang="en-US" altLang="en-US" sz="2100" dirty="0" smtClean="0">
                <a:latin typeface="Calibri" panose="020F0502020204030204" pitchFamily="34" charset="0"/>
              </a:rPr>
              <a:t>(</a:t>
            </a:r>
            <a:r>
              <a:rPr lang="en-US" altLang="en-US" sz="2100" i="1" dirty="0" smtClean="0">
                <a:latin typeface="Calibri" panose="020F0502020204030204" pitchFamily="34" charset="0"/>
              </a:rPr>
              <a:t>chief </a:t>
            </a:r>
            <a:r>
              <a:rPr lang="en-US" altLang="en-US" sz="2100" i="1" dirty="0">
                <a:latin typeface="Calibri" panose="020F0502020204030204" pitchFamily="34" charset="0"/>
              </a:rPr>
              <a:t>cell</a:t>
            </a:r>
            <a:r>
              <a:rPr lang="en-US" altLang="en-US" sz="2100" dirty="0">
                <a:latin typeface="Calibri" panose="020F0502020204030204" pitchFamily="34" charset="0"/>
              </a:rPr>
              <a:t>)</a:t>
            </a:r>
            <a:r>
              <a:rPr lang="en-US" altLang="en-US" sz="2100" dirty="0" smtClean="0">
                <a:latin typeface="Calibri" panose="020F0502020204030204" pitchFamily="34" charset="0"/>
              </a:rPr>
              <a:t> protein </a:t>
            </a:r>
            <a:r>
              <a:rPr lang="en-US" altLang="en-US" sz="2100" dirty="0" smtClean="0">
                <a:latin typeface="Calibri" panose="020F0502020204030204" pitchFamily="34" charset="0"/>
              </a:rPr>
              <a:t>digestion.</a:t>
            </a:r>
          </a:p>
          <a:p>
            <a:pPr lvl="1"/>
            <a:r>
              <a:rPr lang="en-US" altLang="en-US" sz="2100" dirty="0" smtClean="0">
                <a:latin typeface="Calibri" panose="020F0502020204030204" pitchFamily="34" charset="0"/>
              </a:rPr>
              <a:t>Secreted </a:t>
            </a:r>
            <a:r>
              <a:rPr lang="en-US" altLang="en-US" sz="2100" dirty="0" smtClean="0">
                <a:latin typeface="Calibri" panose="020F0502020204030204" pitchFamily="34" charset="0"/>
              </a:rPr>
              <a:t>as</a:t>
            </a:r>
            <a:r>
              <a:rPr lang="en-US" altLang="en-US" sz="2100" b="1" dirty="0" smtClean="0">
                <a:latin typeface="Calibri" panose="020F0502020204030204" pitchFamily="34" charset="0"/>
              </a:rPr>
              <a:t> pepsinogen </a:t>
            </a:r>
            <a:r>
              <a:rPr lang="en-US" altLang="en-US" sz="2100" dirty="0">
                <a:latin typeface="Calibri" panose="020F0502020204030204" pitchFamily="34" charset="0"/>
              </a:rPr>
              <a:t>(an inactive </a:t>
            </a:r>
            <a:r>
              <a:rPr lang="en-US" altLang="en-US" sz="2100" b="1" dirty="0">
                <a:latin typeface="Calibri" panose="020F0502020204030204" pitchFamily="34" charset="0"/>
              </a:rPr>
              <a:t>zymogen</a:t>
            </a:r>
            <a:r>
              <a:rPr lang="en-US" altLang="en-US" sz="2100" dirty="0" smtClean="0">
                <a:latin typeface="Calibri" panose="020F0502020204030204" pitchFamily="34" charset="0"/>
              </a:rPr>
              <a:t>).</a:t>
            </a:r>
            <a:endParaRPr lang="en-US" altLang="en-US" sz="2100" dirty="0">
              <a:latin typeface="Calibri" panose="020F0502020204030204" pitchFamily="34" charset="0"/>
            </a:endParaRPr>
          </a:p>
          <a:p>
            <a:pPr lvl="1"/>
            <a:r>
              <a:rPr lang="en-US" altLang="en-US" sz="2100" b="1" dirty="0" err="1" smtClean="0">
                <a:latin typeface="Calibri" panose="020F0502020204030204" pitchFamily="34" charset="0"/>
              </a:rPr>
              <a:t>HCl</a:t>
            </a:r>
            <a:r>
              <a:rPr lang="en-US" altLang="en-US" sz="2100" b="1" dirty="0" smtClean="0">
                <a:latin typeface="Calibri" panose="020F0502020204030204" pitchFamily="34" charset="0"/>
              </a:rPr>
              <a:t> </a:t>
            </a:r>
            <a:r>
              <a:rPr lang="en-US" altLang="en-US" sz="2100" dirty="0">
                <a:latin typeface="Calibri" panose="020F0502020204030204" pitchFamily="34" charset="0"/>
              </a:rPr>
              <a:t>(</a:t>
            </a:r>
            <a:r>
              <a:rPr lang="en-US" altLang="en-US" sz="2100" i="1" dirty="0">
                <a:latin typeface="Calibri" panose="020F0502020204030204" pitchFamily="34" charset="0"/>
              </a:rPr>
              <a:t>parietal cells </a:t>
            </a:r>
            <a:r>
              <a:rPr lang="en-US" altLang="en-US" sz="2100" dirty="0" smtClean="0">
                <a:latin typeface="Calibri" panose="020F0502020204030204" pitchFamily="34" charset="0"/>
              </a:rPr>
              <a:t>) </a:t>
            </a:r>
            <a:r>
              <a:rPr lang="en-US" altLang="en-US" sz="2100" b="1" dirty="0" smtClean="0">
                <a:latin typeface="Calibri" panose="020F0502020204030204" pitchFamily="34" charset="0"/>
              </a:rPr>
              <a:t>converts </a:t>
            </a:r>
            <a:r>
              <a:rPr lang="en-US" altLang="en-US" sz="2100" b="1" dirty="0" smtClean="0">
                <a:latin typeface="Calibri" panose="020F0502020204030204" pitchFamily="34" charset="0"/>
              </a:rPr>
              <a:t>it to pepsin </a:t>
            </a:r>
            <a:r>
              <a:rPr lang="en-US" altLang="en-US" sz="2100" dirty="0" smtClean="0">
                <a:latin typeface="Calibri" panose="020F0502020204030204" pitchFamily="34" charset="0"/>
              </a:rPr>
              <a:t>(</a:t>
            </a:r>
            <a:r>
              <a:rPr lang="en-US" altLang="en-US" sz="2100" i="1" dirty="0" smtClean="0">
                <a:latin typeface="Calibri" panose="020F0502020204030204" pitchFamily="34" charset="0"/>
              </a:rPr>
              <a:t>active form</a:t>
            </a:r>
            <a:r>
              <a:rPr lang="en-US" altLang="en-US" sz="2100" dirty="0" smtClean="0">
                <a:latin typeface="Calibri" panose="020F0502020204030204" pitchFamily="34" charset="0"/>
              </a:rPr>
              <a:t>).</a:t>
            </a:r>
          </a:p>
          <a:p>
            <a:pPr lvl="2" eaLnBrk="1" hangingPunct="1"/>
            <a:r>
              <a:rPr lang="en-US" altLang="en-US" sz="2100" b="1" dirty="0">
                <a:latin typeface="Calibri" panose="020F0502020204030204" pitchFamily="34" charset="0"/>
              </a:rPr>
              <a:t>P</a:t>
            </a:r>
            <a:r>
              <a:rPr lang="en-US" altLang="en-US" sz="2100" b="1" dirty="0" smtClean="0">
                <a:latin typeface="Calibri" panose="020F0502020204030204" pitchFamily="34" charset="0"/>
              </a:rPr>
              <a:t>epsin</a:t>
            </a:r>
            <a:r>
              <a:rPr lang="en-US" altLang="en-US" sz="2100" dirty="0" smtClean="0">
                <a:latin typeface="Calibri" panose="020F0502020204030204" pitchFamily="34" charset="0"/>
              </a:rPr>
              <a:t> then </a:t>
            </a:r>
            <a:r>
              <a:rPr lang="en-US" altLang="en-US" sz="2100" i="1" dirty="0" smtClean="0">
                <a:latin typeface="Calibri" panose="020F0502020204030204" pitchFamily="34" charset="0"/>
              </a:rPr>
              <a:t>activates more </a:t>
            </a:r>
            <a:r>
              <a:rPr lang="en-US" altLang="en-US" sz="2100" b="1" dirty="0" smtClean="0">
                <a:latin typeface="Calibri" panose="020F0502020204030204" pitchFamily="34" charset="0"/>
              </a:rPr>
              <a:t>pepsinogen</a:t>
            </a:r>
            <a:r>
              <a:rPr lang="en-US" altLang="en-US" sz="2100" dirty="0" smtClean="0">
                <a:latin typeface="Calibri" panose="020F0502020204030204" pitchFamily="34" charset="0"/>
              </a:rPr>
              <a:t>.</a:t>
            </a:r>
            <a:endParaRPr lang="en-US" altLang="en-US" sz="2100" b="1" dirty="0" smtClean="0">
              <a:latin typeface="Calibri" panose="020F0502020204030204" pitchFamily="34" charset="0"/>
            </a:endParaRPr>
          </a:p>
          <a:p>
            <a:r>
              <a:rPr lang="en-US" altLang="en-US" sz="2100" b="1" dirty="0" smtClean="0">
                <a:latin typeface="Calibri" panose="020F0502020204030204" pitchFamily="34" charset="0"/>
              </a:rPr>
              <a:t>Gastrin </a:t>
            </a:r>
            <a:r>
              <a:rPr lang="en-US" altLang="en-US" sz="2100" i="1" dirty="0" smtClean="0">
                <a:latin typeface="Calibri" panose="020F0502020204030204" pitchFamily="34" charset="0"/>
              </a:rPr>
              <a:t>(</a:t>
            </a:r>
            <a:r>
              <a:rPr lang="en-US" altLang="en-US" sz="2100" i="1" dirty="0" smtClean="0">
                <a:latin typeface="Calibri" panose="020F0502020204030204" pitchFamily="34" charset="0"/>
              </a:rPr>
              <a:t>G cells in stomach, duodenum, pancreas) </a:t>
            </a:r>
          </a:p>
          <a:p>
            <a:pPr lvl="1"/>
            <a:r>
              <a:rPr lang="en-US" sz="2100" dirty="0" smtClean="0"/>
              <a:t>stimulates </a:t>
            </a:r>
            <a:r>
              <a:rPr lang="en-US" sz="2100" dirty="0"/>
              <a:t>secretion </a:t>
            </a:r>
            <a:r>
              <a:rPr lang="en-US" sz="2100" dirty="0" err="1" smtClean="0"/>
              <a:t>HCl</a:t>
            </a:r>
            <a:r>
              <a:rPr lang="en-US" sz="2100" dirty="0" smtClean="0"/>
              <a:t> by </a:t>
            </a:r>
            <a:r>
              <a:rPr lang="en-US" sz="2100" dirty="0"/>
              <a:t>the parietal </a:t>
            </a:r>
            <a:r>
              <a:rPr lang="en-US" sz="2100" dirty="0" smtClean="0"/>
              <a:t>cells</a:t>
            </a:r>
          </a:p>
          <a:p>
            <a:pPr lvl="1"/>
            <a:r>
              <a:rPr lang="en-US" sz="2100" dirty="0" smtClean="0"/>
              <a:t>aids </a:t>
            </a:r>
            <a:r>
              <a:rPr lang="en-US" sz="2100" dirty="0"/>
              <a:t>in gastric </a:t>
            </a:r>
            <a:r>
              <a:rPr lang="en-US" sz="2100" dirty="0" smtClean="0"/>
              <a:t>motility</a:t>
            </a:r>
          </a:p>
          <a:p>
            <a:r>
              <a:rPr lang="en-US" altLang="en-US" sz="2100" b="1" dirty="0" smtClean="0">
                <a:latin typeface="Calibri" panose="020F0502020204030204" pitchFamily="34" charset="0"/>
              </a:rPr>
              <a:t>Gastric </a:t>
            </a:r>
            <a:r>
              <a:rPr lang="en-US" altLang="en-US" sz="2100" b="1" dirty="0" smtClean="0">
                <a:latin typeface="Calibri" panose="020F0502020204030204" pitchFamily="34" charset="0"/>
              </a:rPr>
              <a:t>lipase </a:t>
            </a:r>
            <a:r>
              <a:rPr lang="en-US" altLang="en-US" sz="2100" dirty="0">
                <a:latin typeface="Calibri" panose="020F0502020204030204" pitchFamily="34" charset="0"/>
              </a:rPr>
              <a:t>(</a:t>
            </a:r>
            <a:r>
              <a:rPr lang="en-US" altLang="en-US" sz="2100" i="1" dirty="0">
                <a:latin typeface="Calibri" panose="020F0502020204030204" pitchFamily="34" charset="0"/>
              </a:rPr>
              <a:t>chief cell</a:t>
            </a:r>
            <a:r>
              <a:rPr lang="en-US" altLang="en-US" sz="2100" dirty="0">
                <a:latin typeface="Calibri" panose="020F0502020204030204" pitchFamily="34" charset="0"/>
              </a:rPr>
              <a:t>) </a:t>
            </a:r>
            <a:endParaRPr lang="en-US" altLang="en-US" sz="2100" dirty="0" smtClean="0">
              <a:latin typeface="Calibri" panose="020F0502020204030204" pitchFamily="34" charset="0"/>
            </a:endParaRPr>
          </a:p>
          <a:p>
            <a:pPr lvl="1"/>
            <a:r>
              <a:rPr lang="en-US" altLang="en-US" sz="2100" dirty="0" smtClean="0">
                <a:latin typeface="Calibri" panose="020F0502020204030204" pitchFamily="34" charset="0"/>
              </a:rPr>
              <a:t>fat digestion.</a:t>
            </a:r>
            <a:endParaRPr lang="en-US" altLang="en-US" sz="2100" dirty="0">
              <a:latin typeface="Calibri" panose="020F0502020204030204" pitchFamily="34" charset="0"/>
            </a:endParaRPr>
          </a:p>
          <a:p>
            <a:pPr lvl="1"/>
            <a:r>
              <a:rPr lang="en-US" altLang="en-US" sz="2100" b="1" dirty="0" smtClean="0">
                <a:latin typeface="Calibri" panose="020F0502020204030204" pitchFamily="34" charset="0"/>
              </a:rPr>
              <a:t>Lipase </a:t>
            </a:r>
            <a:r>
              <a:rPr lang="en-US" altLang="en-US" sz="2100" dirty="0" smtClean="0">
                <a:latin typeface="Calibri" panose="020F0502020204030204" pitchFamily="34" charset="0"/>
              </a:rPr>
              <a:t>digests butterfat of milk in infant</a:t>
            </a:r>
            <a:r>
              <a:rPr lang="en-US" altLang="en-US" sz="2100" dirty="0" smtClean="0">
                <a:latin typeface="Calibri" panose="020F0502020204030204" pitchFamily="34" charset="0"/>
              </a:rPr>
              <a:t>.</a:t>
            </a:r>
            <a:endParaRPr lang="en-US" altLang="en-US" sz="2100" dirty="0" smtClean="0">
              <a:latin typeface="Calibri" panose="020F0502020204030204" pitchFamily="34" charset="0"/>
            </a:endParaRPr>
          </a:p>
          <a:p>
            <a:r>
              <a:rPr lang="en-US" altLang="en-US" sz="2100" b="1" dirty="0">
                <a:latin typeface="Calibri" panose="020F0502020204030204" pitchFamily="34" charset="0"/>
              </a:rPr>
              <a:t>Intrinsic factor </a:t>
            </a:r>
            <a:r>
              <a:rPr lang="en-US" altLang="en-US" sz="2100" dirty="0">
                <a:latin typeface="Calibri" panose="020F0502020204030204" pitchFamily="34" charset="0"/>
              </a:rPr>
              <a:t>(</a:t>
            </a:r>
            <a:r>
              <a:rPr lang="en-US" altLang="en-US" sz="2100" i="1" dirty="0">
                <a:latin typeface="Calibri" panose="020F0502020204030204" pitchFamily="34" charset="0"/>
              </a:rPr>
              <a:t>parietal cells </a:t>
            </a:r>
            <a:r>
              <a:rPr lang="en-US" altLang="en-US" sz="2100" dirty="0" smtClean="0"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en-US" altLang="en-US" sz="2100" dirty="0" smtClean="0">
                <a:latin typeface="Calibri" panose="020F0502020204030204" pitchFamily="34" charset="0"/>
              </a:rPr>
              <a:t>Essential </a:t>
            </a:r>
            <a:r>
              <a:rPr lang="en-US" altLang="en-US" sz="2100" dirty="0">
                <a:latin typeface="Calibri" panose="020F0502020204030204" pitchFamily="34" charset="0"/>
              </a:rPr>
              <a:t>for absorption of B</a:t>
            </a:r>
            <a:r>
              <a:rPr lang="en-US" altLang="en-US" sz="2100" baseline="-25000" dirty="0">
                <a:latin typeface="Calibri" panose="020F0502020204030204" pitchFamily="34" charset="0"/>
              </a:rPr>
              <a:t>12</a:t>
            </a:r>
            <a:r>
              <a:rPr lang="en-US" altLang="en-US" sz="2100" dirty="0">
                <a:latin typeface="Calibri" panose="020F0502020204030204" pitchFamily="34" charset="0"/>
              </a:rPr>
              <a:t> by small </a:t>
            </a:r>
            <a:r>
              <a:rPr lang="en-US" altLang="en-US" sz="2100" dirty="0" smtClean="0">
                <a:latin typeface="Calibri" panose="020F0502020204030204" pitchFamily="34" charset="0"/>
              </a:rPr>
              <a:t>intestine.</a:t>
            </a:r>
          </a:p>
          <a:p>
            <a:pPr lvl="1"/>
            <a:r>
              <a:rPr lang="en-US" altLang="en-US" sz="2100" dirty="0" smtClean="0">
                <a:latin typeface="Calibri" panose="020F0502020204030204" pitchFamily="34" charset="0"/>
              </a:rPr>
              <a:t>Necessary </a:t>
            </a:r>
            <a:r>
              <a:rPr lang="en-US" altLang="en-US" sz="2100" dirty="0">
                <a:latin typeface="Calibri" panose="020F0502020204030204" pitchFamily="34" charset="0"/>
              </a:rPr>
              <a:t>for RBC production (pernicious anemia</a:t>
            </a:r>
            <a:r>
              <a:rPr lang="en-US" altLang="en-US" sz="2100" dirty="0" smtClean="0">
                <a:latin typeface="Calibri" panose="020F0502020204030204" pitchFamily="34" charset="0"/>
              </a:rPr>
              <a:t>)</a:t>
            </a:r>
            <a:endParaRPr lang="en-US" altLang="en-US" sz="2100" dirty="0">
              <a:latin typeface="Calibri" panose="020F0502020204030204" pitchFamily="34" charset="0"/>
            </a:endParaRPr>
          </a:p>
          <a:p>
            <a:pPr lvl="2"/>
            <a:endParaRPr lang="en-US" altLang="en-US" sz="2200" b="1" dirty="0" smtClean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08" y="1387749"/>
            <a:ext cx="3139292" cy="53908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F69-BC8E-4027-ABB8-29B1B817282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dirty="0">
                <a:latin typeface="Calibri Light" panose="020F0302020204030204" pitchFamily="34" charset="0"/>
              </a:rPr>
              <a:t>Digestion of </a:t>
            </a:r>
            <a:r>
              <a:rPr lang="en-US" altLang="en-US" sz="4000" dirty="0" smtClean="0">
                <a:latin typeface="Calibri Light" panose="020F0302020204030204" pitchFamily="34" charset="0"/>
              </a:rPr>
              <a:t>Proteins Begins in the Stomach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8" y="1405721"/>
            <a:ext cx="9539785" cy="5308979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F69-BC8E-4027-ABB8-29B1B817282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05469"/>
            <a:ext cx="10972800" cy="923502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In duodenum: </a:t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sz="3600" dirty="0" smtClean="0">
                <a:latin typeface="Calibri Light" panose="020F0302020204030204" pitchFamily="34" charset="0"/>
              </a:rPr>
              <a:t>Trypsin </a:t>
            </a:r>
            <a:r>
              <a:rPr lang="en-US" sz="3600" dirty="0">
                <a:latin typeface="Calibri Light" panose="020F0302020204030204" pitchFamily="34" charset="0"/>
              </a:rPr>
              <a:t>catalyzes hydrolysis of peptide bonds, breaking down proteins into smaller </a:t>
            </a:r>
            <a:r>
              <a:rPr lang="en-US" sz="3600" dirty="0" smtClean="0">
                <a:latin typeface="Calibri Light" panose="020F0302020204030204" pitchFamily="34" charset="0"/>
              </a:rPr>
              <a:t>peptides &amp; activates other enzymes</a:t>
            </a:r>
            <a:r>
              <a:rPr lang="en-US" sz="3600" dirty="0">
                <a:latin typeface="Calibri Light" panose="020F0302020204030204" pitchFamily="34" charset="0"/>
              </a:rPr>
              <a:t/>
            </a:r>
            <a:br>
              <a:rPr lang="en-US" sz="3600" dirty="0">
                <a:latin typeface="Calibri Light" panose="020F0302020204030204" pitchFamily="34" charset="0"/>
              </a:rPr>
            </a:br>
            <a:endParaRPr lang="en-US" sz="3600" dirty="0">
              <a:latin typeface="Calibri Light" panose="020F03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39" y="2565780"/>
            <a:ext cx="7178722" cy="40749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24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latin typeface="Calibri Light" panose="020F0302020204030204" pitchFamily="34" charset="0"/>
              </a:rPr>
              <a:t>Composition and Functions of </a:t>
            </a:r>
            <a:r>
              <a:rPr lang="en-US" altLang="en-US" sz="4000" b="1" u="sng" dirty="0">
                <a:latin typeface="Calibri Light" panose="020F0302020204030204" pitchFamily="34" charset="0"/>
              </a:rPr>
              <a:t>Pancreatic Juice</a:t>
            </a:r>
            <a:endParaRPr lang="en-US" altLang="en-US" sz="4000" b="1" u="sng" dirty="0" smtClean="0">
              <a:latin typeface="Calibri Light" panose="020F03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F69-BC8E-4027-ABB8-29B1B817282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098" name="Picture 2" descr="http://image.slidesharecdn.com/digestion-131209012039-phpapp02/95/digestion-62-638.jpg?cb=13865521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8" y="3123716"/>
            <a:ext cx="3107146" cy="260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107146" y="1791272"/>
            <a:ext cx="906666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200" dirty="0">
                <a:latin typeface="Calibri" panose="020F0502020204030204" pitchFamily="34" charset="0"/>
              </a:rPr>
              <a:t>1 </a:t>
            </a:r>
            <a:r>
              <a:rPr lang="en-US" altLang="en-US" sz="2200" dirty="0" smtClean="0">
                <a:latin typeface="Calibri" panose="020F0502020204030204" pitchFamily="34" charset="0"/>
              </a:rPr>
              <a:t>.5 </a:t>
            </a:r>
            <a:r>
              <a:rPr lang="en-US" altLang="en-US" sz="2200" dirty="0">
                <a:latin typeface="Calibri" panose="020F0502020204030204" pitchFamily="34" charset="0"/>
              </a:rPr>
              <a:t>q</a:t>
            </a:r>
            <a:r>
              <a:rPr lang="en-US" altLang="en-US" sz="2200" dirty="0" smtClean="0">
                <a:latin typeface="Calibri" panose="020F0502020204030204" pitchFamily="34" charset="0"/>
              </a:rPr>
              <a:t>uarts/day </a:t>
            </a:r>
            <a:r>
              <a:rPr lang="en-US" altLang="en-US" sz="2200" dirty="0">
                <a:latin typeface="Calibri" panose="020F0502020204030204" pitchFamily="34" charset="0"/>
              </a:rPr>
              <a:t>at pH of 7.1 to </a:t>
            </a:r>
            <a:r>
              <a:rPr lang="en-US" altLang="en-US" sz="2200" dirty="0" smtClean="0">
                <a:latin typeface="Calibri" panose="020F0502020204030204" pitchFamily="34" charset="0"/>
              </a:rPr>
              <a:t>8.2.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200" i="1" dirty="0">
                <a:latin typeface="Calibri" panose="020F0502020204030204" pitchFamily="34" charset="0"/>
              </a:rPr>
              <a:t>Contains water, enzymes 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and </a:t>
            </a:r>
            <a:r>
              <a:rPr lang="en-US" altLang="en-US" sz="2200" i="1" dirty="0">
                <a:latin typeface="Calibri" panose="020F0502020204030204" pitchFamily="34" charset="0"/>
              </a:rPr>
              <a:t>sodium 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bicarbonate.</a:t>
            </a:r>
            <a:endParaRPr lang="en-US" altLang="en-US" sz="2200" i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200" b="1" dirty="0">
                <a:latin typeface="Calibri" panose="020F0502020204030204" pitchFamily="34" charset="0"/>
              </a:rPr>
              <a:t>Digestive enzymes</a:t>
            </a:r>
          </a:p>
          <a:p>
            <a:pPr lvl="1" eaLnBrk="1" hangingPunct="1">
              <a:buFont typeface="Calibri" panose="020F0502020204030204" pitchFamily="34" charset="0"/>
              <a:buChar char="−"/>
            </a:pPr>
            <a:r>
              <a:rPr lang="en-US" altLang="en-US" sz="2200" b="1" dirty="0">
                <a:latin typeface="Calibri" panose="020F0502020204030204" pitchFamily="34" charset="0"/>
              </a:rPr>
              <a:t>P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ancreatic </a:t>
            </a:r>
            <a:r>
              <a:rPr lang="en-US" altLang="en-US" sz="2200" b="1" dirty="0">
                <a:latin typeface="Calibri" panose="020F0502020204030204" pitchFamily="34" charset="0"/>
              </a:rPr>
              <a:t>amylase, pancreatic lipase, 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proteases</a:t>
            </a:r>
            <a:r>
              <a:rPr lang="en-US" altLang="en-US" sz="2200" dirty="0" smtClean="0">
                <a:latin typeface="Calibri" panose="020F0502020204030204" pitchFamily="34" charset="0"/>
              </a:rPr>
              <a:t>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2"/>
            <a:r>
              <a:rPr lang="en-US" altLang="en-US" sz="2200" b="1" dirty="0" smtClean="0">
                <a:latin typeface="Calibri" panose="020F0502020204030204" pitchFamily="34" charset="0"/>
              </a:rPr>
              <a:t>Trypsinogen</a:t>
            </a:r>
            <a:r>
              <a:rPr lang="en-US" altLang="en-US" sz="2200" dirty="0" smtClean="0">
                <a:latin typeface="Calibri" panose="020F0502020204030204" pitchFamily="34" charset="0"/>
              </a:rPr>
              <a:t> - activated </a:t>
            </a:r>
            <a:r>
              <a:rPr lang="en-US" altLang="en-US" sz="2200" dirty="0">
                <a:latin typeface="Calibri" panose="020F0502020204030204" pitchFamily="34" charset="0"/>
              </a:rPr>
              <a:t>by enterokinase (a brush border enzyme</a:t>
            </a:r>
            <a:r>
              <a:rPr lang="en-US" altLang="en-US" sz="2200" dirty="0" smtClean="0">
                <a:latin typeface="Calibri" panose="020F0502020204030204" pitchFamily="34" charset="0"/>
              </a:rPr>
              <a:t>).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2"/>
            <a:r>
              <a:rPr lang="en-US" altLang="en-US" sz="2200" b="1" dirty="0" smtClean="0">
                <a:latin typeface="Calibri" panose="020F0502020204030204" pitchFamily="34" charset="0"/>
              </a:rPr>
              <a:t>Chymotrypsinogen</a:t>
            </a:r>
            <a:r>
              <a:rPr lang="en-US" altLang="en-US" sz="2200" dirty="0" smtClean="0">
                <a:latin typeface="Calibri" panose="020F0502020204030204" pitchFamily="34" charset="0"/>
              </a:rPr>
              <a:t> - </a:t>
            </a:r>
            <a:r>
              <a:rPr lang="en-US" altLang="en-US" sz="2200" u="sng" dirty="0" smtClean="0">
                <a:latin typeface="Calibri" panose="020F0502020204030204" pitchFamily="34" charset="0"/>
              </a:rPr>
              <a:t>activated</a:t>
            </a:r>
            <a:r>
              <a:rPr lang="en-US" altLang="en-US" sz="2200" dirty="0" smtClean="0">
                <a:latin typeface="Calibri" panose="020F0502020204030204" pitchFamily="34" charset="0"/>
              </a:rPr>
              <a:t> </a:t>
            </a:r>
            <a:r>
              <a:rPr lang="en-US" altLang="en-US" sz="2200" dirty="0">
                <a:latin typeface="Calibri" panose="020F0502020204030204" pitchFamily="34" charset="0"/>
              </a:rPr>
              <a:t>by </a:t>
            </a:r>
            <a:r>
              <a:rPr lang="en-US" altLang="en-US" sz="2200" dirty="0" smtClean="0">
                <a:latin typeface="Calibri" panose="020F0502020204030204" pitchFamily="34" charset="0"/>
              </a:rPr>
              <a:t>trypsin.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2"/>
            <a:r>
              <a:rPr lang="en-US" altLang="en-US" sz="2200" b="1" dirty="0" smtClean="0">
                <a:latin typeface="Calibri" panose="020F0502020204030204" pitchFamily="34" charset="0"/>
              </a:rPr>
              <a:t>Procarboxypeptidase </a:t>
            </a:r>
            <a:r>
              <a:rPr lang="en-US" altLang="en-US" sz="2200" dirty="0" smtClean="0">
                <a:latin typeface="Calibri" panose="020F0502020204030204" pitchFamily="34" charset="0"/>
              </a:rPr>
              <a:t>- </a:t>
            </a:r>
            <a:r>
              <a:rPr lang="en-US" altLang="en-US" sz="2200" u="sng" dirty="0" smtClean="0">
                <a:latin typeface="Calibri" panose="020F0502020204030204" pitchFamily="34" charset="0"/>
              </a:rPr>
              <a:t>activated</a:t>
            </a:r>
            <a:r>
              <a:rPr lang="en-US" altLang="en-US" sz="2200" dirty="0" smtClean="0">
                <a:latin typeface="Calibri" panose="020F0502020204030204" pitchFamily="34" charset="0"/>
              </a:rPr>
              <a:t> </a:t>
            </a:r>
            <a:r>
              <a:rPr lang="en-US" altLang="en-US" sz="2200" dirty="0">
                <a:latin typeface="Calibri" panose="020F0502020204030204" pitchFamily="34" charset="0"/>
              </a:rPr>
              <a:t>by </a:t>
            </a:r>
            <a:r>
              <a:rPr lang="en-US" altLang="en-US" sz="2200" dirty="0" smtClean="0">
                <a:latin typeface="Calibri" panose="020F0502020204030204" pitchFamily="34" charset="0"/>
              </a:rPr>
              <a:t>trypsin.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2"/>
            <a:r>
              <a:rPr lang="en-US" altLang="en-US" sz="2200" b="1" dirty="0" smtClean="0">
                <a:latin typeface="Calibri" panose="020F0502020204030204" pitchFamily="34" charset="0"/>
              </a:rPr>
              <a:t>Proelastase</a:t>
            </a:r>
            <a:r>
              <a:rPr lang="en-US" altLang="en-US" sz="2200" b="1" dirty="0">
                <a:latin typeface="Calibri" panose="020F0502020204030204" pitchFamily="34" charset="0"/>
              </a:rPr>
              <a:t> </a:t>
            </a:r>
            <a:r>
              <a:rPr lang="en-US" altLang="en-US" sz="2200" dirty="0" smtClean="0">
                <a:latin typeface="Calibri" panose="020F0502020204030204" pitchFamily="34" charset="0"/>
              </a:rPr>
              <a:t>- </a:t>
            </a:r>
            <a:r>
              <a:rPr lang="en-US" altLang="en-US" sz="2200" u="sng" dirty="0" smtClean="0">
                <a:latin typeface="Calibri" panose="020F0502020204030204" pitchFamily="34" charset="0"/>
              </a:rPr>
              <a:t>activated</a:t>
            </a:r>
            <a:r>
              <a:rPr lang="en-US" altLang="en-US" sz="2200" dirty="0" smtClean="0">
                <a:latin typeface="Calibri" panose="020F0502020204030204" pitchFamily="34" charset="0"/>
              </a:rPr>
              <a:t> </a:t>
            </a:r>
            <a:r>
              <a:rPr lang="en-US" altLang="en-US" sz="2200" dirty="0">
                <a:latin typeface="Calibri" panose="020F0502020204030204" pitchFamily="34" charset="0"/>
              </a:rPr>
              <a:t>by </a:t>
            </a:r>
            <a:r>
              <a:rPr lang="en-US" altLang="en-US" sz="2200" dirty="0" smtClean="0">
                <a:latin typeface="Calibri" panose="020F0502020204030204" pitchFamily="34" charset="0"/>
              </a:rPr>
              <a:t>trypsin.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2"/>
            <a:r>
              <a:rPr lang="en-US" altLang="en-US" sz="2200" b="1" dirty="0">
                <a:latin typeface="Calibri" panose="020F0502020204030204" pitchFamily="34" charset="0"/>
              </a:rPr>
              <a:t>T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rypsin inhibitor </a:t>
            </a:r>
            <a:r>
              <a:rPr lang="en-US" altLang="en-US" sz="2200" dirty="0" smtClean="0">
                <a:latin typeface="Calibri" panose="020F0502020204030204" pitchFamily="34" charset="0"/>
              </a:rPr>
              <a:t>- combines </a:t>
            </a:r>
            <a:r>
              <a:rPr lang="en-US" altLang="en-US" sz="2200" dirty="0">
                <a:latin typeface="Calibri" panose="020F0502020204030204" pitchFamily="34" charset="0"/>
              </a:rPr>
              <a:t>with any trypsin produced inside </a:t>
            </a:r>
            <a:r>
              <a:rPr lang="en-US" altLang="en-US" sz="2200" dirty="0" smtClean="0">
                <a:latin typeface="Calibri" panose="020F0502020204030204" pitchFamily="34" charset="0"/>
              </a:rPr>
              <a:t>pancreas.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1" eaLnBrk="1" hangingPunct="1">
              <a:buFont typeface="Calibri" panose="020F0502020204030204" pitchFamily="34" charset="0"/>
              <a:buChar char="−"/>
            </a:pPr>
            <a:r>
              <a:rPr lang="en-US" altLang="en-US" sz="2200" b="1" dirty="0" smtClean="0">
                <a:latin typeface="Calibri" panose="020F0502020204030204" pitchFamily="34" charset="0"/>
              </a:rPr>
              <a:t>Ribonuclease</a:t>
            </a:r>
            <a:r>
              <a:rPr lang="en-US" altLang="en-US" sz="2200" dirty="0" smtClean="0">
                <a:latin typeface="Calibri" panose="020F0502020204030204" pitchFamily="34" charset="0"/>
              </a:rPr>
              <a:t> - to </a:t>
            </a:r>
            <a:r>
              <a:rPr lang="en-US" altLang="en-US" sz="2200" dirty="0">
                <a:latin typeface="Calibri" panose="020F0502020204030204" pitchFamily="34" charset="0"/>
              </a:rPr>
              <a:t>digest nucleic </a:t>
            </a:r>
            <a:r>
              <a:rPr lang="en-US" altLang="en-US" sz="2200" dirty="0" smtClean="0">
                <a:latin typeface="Calibri" panose="020F0502020204030204" pitchFamily="34" charset="0"/>
              </a:rPr>
              <a:t>acids.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1" eaLnBrk="1" hangingPunct="1">
              <a:buFont typeface="Calibri" panose="020F0502020204030204" pitchFamily="34" charset="0"/>
              <a:buChar char="−"/>
            </a:pPr>
            <a:r>
              <a:rPr lang="en-US" altLang="en-US" sz="2200" b="1" dirty="0">
                <a:latin typeface="Calibri" panose="020F0502020204030204" pitchFamily="34" charset="0"/>
              </a:rPr>
              <a:t>D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eoxyribonuclease</a:t>
            </a:r>
            <a:endParaRPr lang="en-US" altLang="en-US" sz="2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38" y="642583"/>
            <a:ext cx="12082818" cy="990600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>
                <a:latin typeface="Calibri Light" panose="020F0302020204030204" pitchFamily="34" charset="0"/>
              </a:rPr>
              <a:t/>
            </a:r>
            <a:br>
              <a:rPr lang="en-US" altLang="en-US" dirty="0">
                <a:latin typeface="Calibri Light" panose="020F0302020204030204" pitchFamily="34" charset="0"/>
              </a:rPr>
            </a:br>
            <a:r>
              <a:rPr lang="en-US" altLang="en-US" dirty="0" smtClean="0">
                <a:latin typeface="Calibri Light" panose="020F0302020204030204" pitchFamily="34" charset="0"/>
              </a:rPr>
              <a:t>Brush </a:t>
            </a:r>
            <a:r>
              <a:rPr lang="en-US" altLang="en-US" dirty="0">
                <a:latin typeface="Calibri Light" panose="020F0302020204030204" pitchFamily="34" charset="0"/>
              </a:rPr>
              <a:t>border enzymes finish the task producing amino acids</a:t>
            </a:r>
            <a:br>
              <a:rPr lang="en-US" altLang="en-US" dirty="0">
                <a:latin typeface="Calibri Light" panose="020F0302020204030204" pitchFamily="34" charset="0"/>
              </a:rPr>
            </a:br>
            <a:endParaRPr lang="en-US" altLang="en-US" dirty="0" smtClean="0">
              <a:latin typeface="Calibri Light" panose="020F0302020204030204" pitchFamily="34" charset="0"/>
            </a:endParaRPr>
          </a:p>
        </p:txBody>
      </p:sp>
      <p:pic>
        <p:nvPicPr>
          <p:cNvPr id="89091" name="Picture 3" descr="0871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1" b="10001"/>
          <a:stretch>
            <a:fillRect/>
          </a:stretch>
        </p:blipFill>
        <p:spPr bwMode="auto">
          <a:xfrm>
            <a:off x="2044853" y="1837902"/>
            <a:ext cx="8129587" cy="476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F69-BC8E-4027-ABB8-29B1B817282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4853" y="2906972"/>
            <a:ext cx="5338586" cy="36849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08" y="450374"/>
            <a:ext cx="10972800" cy="166502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 Light" pitchFamily="34" charset="0"/>
              </a:rPr>
              <a:t>Protein Digestion</a:t>
            </a:r>
            <a:br>
              <a:rPr lang="en-US" dirty="0" smtClean="0">
                <a:latin typeface="Calibri Light" pitchFamily="34" charset="0"/>
              </a:rPr>
            </a:br>
            <a:r>
              <a:rPr lang="en-US" dirty="0" smtClean="0">
                <a:latin typeface="Calibri Light" pitchFamily="34" charset="0"/>
              </a:rPr>
              <a:t>Review</a:t>
            </a:r>
            <a:endParaRPr lang="en-US" dirty="0">
              <a:latin typeface="Calibri Light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45" y="586854"/>
            <a:ext cx="7077032" cy="61619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latin typeface="Calibri Light" panose="020F0302020204030204" pitchFamily="34" charset="0"/>
              </a:rPr>
              <a:t>Digestion of </a:t>
            </a:r>
            <a:r>
              <a:rPr lang="en-US" altLang="en-US" sz="4000" b="1" u="sng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Lipids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86578" y="1989460"/>
            <a:ext cx="5934984" cy="3265524"/>
          </a:xfrm>
        </p:spPr>
        <p:txBody>
          <a:bodyPr>
            <a:noAutofit/>
          </a:bodyPr>
          <a:lstStyle/>
          <a:p>
            <a:pPr eaLnBrk="1" hangingPunct="1">
              <a:spcBef>
                <a:spcPts val="200"/>
              </a:spcBef>
            </a:pPr>
            <a:r>
              <a:rPr lang="en-US" altLang="en-US" sz="2200" b="1" dirty="0" smtClean="0">
                <a:solidFill>
                  <a:srgbClr val="FF0000"/>
                </a:solidFill>
                <a:latin typeface="Calibri" pitchFamily="34" charset="0"/>
              </a:rPr>
              <a:t>Mouth</a:t>
            </a:r>
          </a:p>
          <a:p>
            <a:pPr lvl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b="1" dirty="0">
                <a:latin typeface="Calibri" pitchFamily="34" charset="0"/>
              </a:rPr>
              <a:t>L</a:t>
            </a:r>
            <a:r>
              <a:rPr lang="en-US" altLang="en-US" sz="2200" b="1" dirty="0" smtClean="0">
                <a:latin typeface="Calibri" pitchFamily="34" charset="0"/>
              </a:rPr>
              <a:t>ingual lipase</a:t>
            </a:r>
          </a:p>
          <a:p>
            <a:pPr eaLnBrk="1" hangingPunct="1">
              <a:spcBef>
                <a:spcPts val="200"/>
              </a:spcBef>
            </a:pPr>
            <a:r>
              <a:rPr lang="en-US" altLang="en-US" sz="2200" b="1" u="sng" dirty="0" smtClean="0">
                <a:latin typeface="Calibri" pitchFamily="34" charset="0"/>
              </a:rPr>
              <a:t>Small intestine</a:t>
            </a:r>
          </a:p>
          <a:p>
            <a:pPr lvl="1" eaLnBrk="1" hangingPunct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b="1" u="sng" dirty="0">
                <a:latin typeface="Calibri" pitchFamily="34" charset="0"/>
              </a:rPr>
              <a:t>E</a:t>
            </a:r>
            <a:r>
              <a:rPr lang="en-US" altLang="en-US" sz="2200" b="1" u="sng" dirty="0" smtClean="0">
                <a:latin typeface="Calibri" pitchFamily="34" charset="0"/>
              </a:rPr>
              <a:t>mulsification</a:t>
            </a:r>
            <a:r>
              <a:rPr lang="en-US" altLang="en-US" sz="2200" dirty="0" smtClean="0">
                <a:latin typeface="Calibri" pitchFamily="34" charset="0"/>
              </a:rPr>
              <a:t> by bile.</a:t>
            </a:r>
          </a:p>
          <a:p>
            <a:pPr lvl="2">
              <a:spcBef>
                <a:spcPts val="200"/>
              </a:spcBef>
            </a:pPr>
            <a:r>
              <a:rPr lang="en-US" sz="2200" dirty="0" smtClean="0">
                <a:latin typeface="Calibri" pitchFamily="34" charset="0"/>
              </a:rPr>
              <a:t>Breakdown of fat globules in duodenum into tiny </a:t>
            </a:r>
            <a:r>
              <a:rPr lang="en-US" sz="2200" dirty="0" smtClean="0">
                <a:latin typeface="Calibri" pitchFamily="34" charset="0"/>
              </a:rPr>
              <a:t>droplet – NOT DIGESTION</a:t>
            </a:r>
            <a:endParaRPr lang="en-US" sz="2200" dirty="0" smtClean="0">
              <a:latin typeface="Calibri" pitchFamily="34" charset="0"/>
            </a:endParaRPr>
          </a:p>
          <a:p>
            <a:pPr lvl="2">
              <a:spcBef>
                <a:spcPts val="200"/>
              </a:spcBef>
            </a:pPr>
            <a:r>
              <a:rPr lang="en-US" sz="2200" dirty="0" smtClean="0">
                <a:latin typeface="Calibri" pitchFamily="34" charset="0"/>
              </a:rPr>
              <a:t>Provides a </a:t>
            </a:r>
            <a:r>
              <a:rPr lang="en-US" sz="2200" b="1" u="sng" dirty="0" smtClean="0">
                <a:latin typeface="Calibri" pitchFamily="34" charset="0"/>
              </a:rPr>
              <a:t>larger surface area </a:t>
            </a:r>
            <a:r>
              <a:rPr lang="en-US" sz="2200" dirty="0" smtClean="0">
                <a:latin typeface="Calibri" pitchFamily="34" charset="0"/>
              </a:rPr>
              <a:t>on which pancreatic lipase can act to digest fats.</a:t>
            </a:r>
            <a:endParaRPr lang="en-US" altLang="en-US" sz="2200" dirty="0" smtClean="0">
              <a:latin typeface="Calibri" pitchFamily="34" charset="0"/>
            </a:endParaRPr>
          </a:p>
          <a:p>
            <a:pPr lvl="1" eaLnBrk="1" hangingPunct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b="1" dirty="0">
                <a:latin typeface="Calibri" pitchFamily="34" charset="0"/>
              </a:rPr>
              <a:t>P</a:t>
            </a:r>
            <a:r>
              <a:rPr lang="en-US" altLang="en-US" sz="2200" b="1" dirty="0" smtClean="0">
                <a:latin typeface="Calibri" pitchFamily="34" charset="0"/>
              </a:rPr>
              <a:t>ancreatic lipase </a:t>
            </a:r>
            <a:r>
              <a:rPr lang="en-US" altLang="en-US" sz="2200" i="1" dirty="0" smtClean="0">
                <a:latin typeface="Calibri" pitchFamily="34" charset="0"/>
              </a:rPr>
              <a:t>splits into fatty acids and monoglycerides</a:t>
            </a:r>
            <a:r>
              <a:rPr lang="en-US" altLang="en-US" sz="2200" dirty="0" smtClean="0">
                <a:latin typeface="Calibri" pitchFamily="34" charset="0"/>
              </a:rPr>
              <a:t>.</a:t>
            </a:r>
            <a:endParaRPr lang="en-US" altLang="en-US" sz="2200" i="1" dirty="0" smtClean="0">
              <a:latin typeface="Calibri" pitchFamily="34" charset="0"/>
            </a:endParaRPr>
          </a:p>
          <a:p>
            <a:pPr lvl="1" eaLnBrk="1" hangingPunct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i="1" u="sng" dirty="0">
                <a:latin typeface="Calibri" pitchFamily="34" charset="0"/>
              </a:rPr>
              <a:t>N</a:t>
            </a:r>
            <a:r>
              <a:rPr lang="en-US" altLang="en-US" sz="2200" i="1" u="sng" dirty="0" smtClean="0">
                <a:latin typeface="Calibri" pitchFamily="34" charset="0"/>
              </a:rPr>
              <a:t>o enzymes in brush border</a:t>
            </a:r>
            <a:r>
              <a:rPr lang="en-US" altLang="en-US" sz="2200" dirty="0" smtClean="0">
                <a:latin typeface="Calibri" pitchFamily="34" charset="0"/>
              </a:rPr>
              <a:t>.</a:t>
            </a:r>
            <a:endParaRPr lang="en-US" altLang="en-US" sz="2200" i="1" dirty="0" smtClean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F69-BC8E-4027-ABB8-29B1B817282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272" y="534836"/>
            <a:ext cx="5184480" cy="61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38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 Light" panose="020F0302020204030204" pitchFamily="34" charset="0"/>
              </a:rPr>
              <a:t>Bile and Intestinal Juice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F69-BC8E-4027-ABB8-29B1B8172826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074" name="Picture 2" descr="http://www.namrata.co/wp-content/uploads/2013/11/Role-of-bile-salts-in-emulsific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93" y="1028700"/>
            <a:ext cx="4667250" cy="53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1" y="1709928"/>
            <a:ext cx="7292340" cy="4922887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Bile</a:t>
            </a:r>
            <a:r>
              <a:rPr lang="en-US" sz="2200" b="1" dirty="0" smtClean="0">
                <a:latin typeface="Calibri" panose="020F0502020204030204" pitchFamily="34" charset="0"/>
              </a:rPr>
              <a:t> is secreted by liver, stored and concentrated in gall bladder.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 smtClean="0">
                <a:latin typeface="Calibri" panose="020F0502020204030204" pitchFamily="34" charset="0"/>
              </a:rPr>
              <a:t>Lecithin and </a:t>
            </a: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bile salts </a:t>
            </a:r>
            <a:r>
              <a:rPr lang="en-US" sz="2200" b="1" u="sng" dirty="0" smtClean="0">
                <a:latin typeface="Calibri" panose="020F0502020204030204" pitchFamily="34" charset="0"/>
              </a:rPr>
              <a:t>emulsify</a:t>
            </a:r>
            <a:r>
              <a:rPr lang="en-US" sz="2200" dirty="0" smtClean="0">
                <a:latin typeface="Calibri" panose="020F0502020204030204" pitchFamily="34" charset="0"/>
              </a:rPr>
              <a:t> fats encasing them to form micelles.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Bicarbonate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b="1" u="sng" dirty="0" smtClean="0">
                <a:latin typeface="Calibri" panose="020F0502020204030204" pitchFamily="34" charset="0"/>
              </a:rPr>
              <a:t>↑ pH </a:t>
            </a:r>
            <a:r>
              <a:rPr lang="en-US" sz="2200" dirty="0" smtClean="0">
                <a:latin typeface="Calibri" panose="020F0502020204030204" pitchFamily="34" charset="0"/>
              </a:rPr>
              <a:t>for optimum enzyme function.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Cholesterol</a:t>
            </a:r>
            <a:r>
              <a:rPr lang="en-US" sz="2200" dirty="0" smtClean="0">
                <a:latin typeface="Calibri" panose="020F0502020204030204" pitchFamily="34" charset="0"/>
              </a:rPr>
              <a:t>, </a:t>
            </a: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products of detoxification</a:t>
            </a:r>
            <a:r>
              <a:rPr lang="en-US" sz="2200" dirty="0" smtClean="0">
                <a:latin typeface="Calibri" panose="020F0502020204030204" pitchFamily="34" charset="0"/>
              </a:rPr>
              <a:t>, and </a:t>
            </a: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bile pigments </a:t>
            </a:r>
            <a:r>
              <a:rPr lang="en-US" sz="2200" dirty="0" smtClean="0">
                <a:latin typeface="Calibri" panose="020F0502020204030204" pitchFamily="34" charset="0"/>
              </a:rPr>
              <a:t>(bilirubin) are excreted by liver and eliminated in feces.</a:t>
            </a:r>
          </a:p>
          <a:p>
            <a:r>
              <a:rPr lang="en-US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Intestinal juice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 smtClean="0">
                <a:latin typeface="Calibri" panose="020F0502020204030204" pitchFamily="34" charset="0"/>
              </a:rPr>
              <a:t>Secreted by cell of intestinal exocrine cells.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 smtClean="0">
                <a:latin typeface="Calibri" panose="020F0502020204030204" pitchFamily="34" charset="0"/>
              </a:rPr>
              <a:t>Mucus and H₂O lubricate and aid in continued mixing of  chime.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 smtClean="0">
                <a:latin typeface="Calibri" panose="020F0502020204030204" pitchFamily="34" charset="0"/>
              </a:rPr>
              <a:t>Bicarbonate ↑ </a:t>
            </a:r>
            <a:r>
              <a:rPr lang="en-US" sz="2200" dirty="0">
                <a:latin typeface="Calibri" panose="020F0502020204030204" pitchFamily="34" charset="0"/>
              </a:rPr>
              <a:t>pH for optimum enzyme </a:t>
            </a:r>
            <a:r>
              <a:rPr lang="en-US" sz="2200" dirty="0" smtClean="0">
                <a:latin typeface="Calibri" panose="020F0502020204030204" pitchFamily="34" charset="0"/>
              </a:rPr>
              <a:t>function.</a:t>
            </a:r>
            <a:endParaRPr lang="en-US" sz="2200" dirty="0">
              <a:latin typeface="Calibri" panose="020F0502020204030204" pitchFamily="34" charset="0"/>
            </a:endParaRPr>
          </a:p>
          <a:p>
            <a:pPr lvl="1">
              <a:buFont typeface="Calibri" panose="020F0502020204030204" pitchFamily="34" charset="0"/>
              <a:buChar char="−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lvl="1">
              <a:buFont typeface="Calibri" panose="020F0502020204030204" pitchFamily="34" charset="0"/>
              <a:buChar char="−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693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Bile Salt </a:t>
            </a:r>
            <a:r>
              <a:rPr lang="en-US" b="1" u="sng" dirty="0" smtClean="0"/>
              <a:t>Emulsification 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/>
              <a:t>Fats are hydrophobic)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1380564"/>
            <a:ext cx="11976846" cy="506487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  <a:t>Actions of Digestive (GI) Tract</a:t>
            </a:r>
          </a:p>
        </p:txBody>
      </p:sp>
      <p:sp>
        <p:nvSpPr>
          <p:cNvPr id="18434" name="Content Placeholder 5"/>
          <p:cNvSpPr>
            <a:spLocks noGrp="1"/>
          </p:cNvSpPr>
          <p:nvPr>
            <p:ph idx="1"/>
          </p:nvPr>
        </p:nvSpPr>
        <p:spPr>
          <a:xfrm>
            <a:off x="4086376" y="1405720"/>
            <a:ext cx="7828130" cy="5233915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200"/>
              </a:spcBef>
            </a:pPr>
            <a:r>
              <a:rPr lang="en-US" altLang="en-US" sz="22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Ingestion</a:t>
            </a:r>
          </a:p>
          <a:p>
            <a:pPr lvl="1" eaLnBrk="1" hangingPunct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Occurs when material enters </a:t>
            </a:r>
            <a:r>
              <a:rPr lang="en-US" altLang="en-US" sz="2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via mouth.</a:t>
            </a:r>
            <a:endParaRPr lang="en-US" altLang="en-US" sz="22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200"/>
              </a:spcBef>
            </a:pPr>
            <a:r>
              <a:rPr lang="en-US" altLang="en-US" sz="22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Digestion</a:t>
            </a:r>
          </a:p>
          <a:p>
            <a:pPr lvl="1" eaLnBrk="1" hangingPunct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Break down of complex nutrients into simple </a:t>
            </a:r>
            <a:r>
              <a:rPr lang="en-US" altLang="en-US" sz="2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nutrients.</a:t>
            </a:r>
            <a:endParaRPr lang="en-US" altLang="en-US" sz="22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200"/>
              </a:spcBef>
            </a:pPr>
            <a:r>
              <a:rPr lang="en-US" altLang="en-US" sz="22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Motility of </a:t>
            </a:r>
            <a:r>
              <a:rPr lang="en-US" altLang="en-US" sz="22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GI </a:t>
            </a:r>
            <a:r>
              <a:rPr lang="en-US" altLang="en-US" sz="22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wall</a:t>
            </a:r>
          </a:p>
          <a:p>
            <a:pPr lvl="1" eaLnBrk="1" hangingPunct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Physically breaks down large chunks of food material and moves food along </a:t>
            </a:r>
            <a:r>
              <a:rPr lang="en-US" altLang="en-US" sz="2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tract.</a:t>
            </a:r>
            <a:endParaRPr lang="en-US" altLang="en-US" sz="22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200"/>
              </a:spcBef>
            </a:pPr>
            <a:r>
              <a:rPr lang="en-US" altLang="en-US" sz="22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Secretion</a:t>
            </a:r>
          </a:p>
          <a:p>
            <a:pPr lvl="1" eaLnBrk="1" hangingPunct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Release of water acids, buffers, enzymes and salts by epithelium of GI tract and glandular organs facilitating chemical </a:t>
            </a:r>
            <a:r>
              <a:rPr lang="en-US" altLang="en-US" sz="2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digestion.</a:t>
            </a:r>
            <a:endParaRPr lang="en-US" altLang="en-US" sz="22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200"/>
              </a:spcBef>
            </a:pPr>
            <a:r>
              <a:rPr lang="en-US" altLang="en-US" sz="22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Absorption</a:t>
            </a:r>
          </a:p>
          <a:p>
            <a:pPr lvl="1" eaLnBrk="1" hangingPunct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Movement of organic substrates, electrolytes, vitamins and water across digestive </a:t>
            </a:r>
            <a:r>
              <a:rPr lang="en-US" altLang="en-US" sz="2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epithelium.</a:t>
            </a:r>
            <a:endParaRPr lang="en-US" altLang="en-US" sz="22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200"/>
              </a:spcBef>
            </a:pPr>
            <a:r>
              <a:rPr lang="en-US" altLang="en-US" sz="22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Elimination</a:t>
            </a:r>
          </a:p>
          <a:p>
            <a:pPr lvl="1" eaLnBrk="1" hangingPunct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Excretion of materials not </a:t>
            </a:r>
            <a:r>
              <a:rPr lang="en-US" altLang="en-US" sz="2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absorbed.</a:t>
            </a:r>
            <a:endParaRPr lang="en-US" altLang="en-US" sz="22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F69-BC8E-4027-ABB8-29B1B817282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http://pubs.rsc.org/services/images/RSCpubs.ePlatform.Service.FreeContent.ImageService.svc/ImageService/Articleimage/2010/FO/c0fo00111b/c0fo00111b-f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7" y="2005083"/>
            <a:ext cx="3827069" cy="41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FAT Hydrolysis - Triglyceride, </a:t>
            </a:r>
            <a:r>
              <a:rPr lang="en-US" dirty="0" err="1" smtClean="0"/>
              <a:t>Monoglyceride</a:t>
            </a:r>
            <a:r>
              <a:rPr lang="en-US" dirty="0" smtClean="0"/>
              <a:t>, Fatty Acids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7" y="1688962"/>
            <a:ext cx="4551740" cy="4551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93" y="1524000"/>
            <a:ext cx="7286065" cy="488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75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3272"/>
            <a:ext cx="10972800" cy="9906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 panose="020F0302020204030204" pitchFamily="34" charset="0"/>
              </a:rPr>
              <a:t>Fat Digestion Review</a:t>
            </a:r>
            <a:endParaRPr lang="en-US" altLang="en-US" sz="4000" dirty="0" smtClean="0">
              <a:latin typeface="Calibri Light" panose="020F0302020204030204" pitchFamily="34" charset="0"/>
            </a:endParaRPr>
          </a:p>
        </p:txBody>
      </p:sp>
      <p:pic>
        <p:nvPicPr>
          <p:cNvPr id="92163" name="Picture 3" descr="0873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3"/>
          <a:stretch>
            <a:fillRect/>
          </a:stretch>
        </p:blipFill>
        <p:spPr bwMode="auto">
          <a:xfrm>
            <a:off x="2030414" y="1295400"/>
            <a:ext cx="812958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F69-BC8E-4027-ABB8-29B1B817282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21571" y="6064370"/>
            <a:ext cx="3640346" cy="58659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01728" y="3148642"/>
            <a:ext cx="4951563" cy="87715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1776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5"/>
          <a:stretch>
            <a:fillRect/>
          </a:stretch>
        </p:blipFill>
        <p:spPr bwMode="auto">
          <a:xfrm>
            <a:off x="2072138" y="878541"/>
            <a:ext cx="8799062" cy="575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82880"/>
            <a:ext cx="109728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 smtClean="0">
                <a:latin typeface="Calibri Light" panose="020F0302020204030204" pitchFamily="34" charset="0"/>
              </a:rPr>
              <a:t>Absorption in Small Intestine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F69-BC8E-4027-ABB8-29B1B817282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 smtClean="0">
                <a:latin typeface="Calibri Light" panose="020F0302020204030204" pitchFamily="34" charset="0"/>
              </a:rPr>
              <a:t>Deglutination: Process of Swallowing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F69-BC8E-4027-ABB8-29B1B8172826}" type="slidenum">
              <a:rPr lang="en-US" smtClean="0"/>
              <a:t>33</a:t>
            </a:fld>
            <a:endParaRPr lang="en-US" dirty="0"/>
          </a:p>
        </p:txBody>
      </p:sp>
      <p:pic>
        <p:nvPicPr>
          <p:cNvPr id="1026" name="Picture 2" descr="http://legacy.owensboro.kctcs.edu/gcaplan/anat2/notes/Image5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06" y="3712192"/>
            <a:ext cx="6657975" cy="30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169160" y="1463720"/>
            <a:ext cx="9817290" cy="487680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altLang="en-US" sz="2200" dirty="0" smtClean="0">
                <a:latin typeface="Calibri" panose="020F0502020204030204" pitchFamily="34" charset="0"/>
              </a:rPr>
              <a:t>Complex process requiring coordinated and rapid movements.</a:t>
            </a:r>
          </a:p>
          <a:p>
            <a:pPr eaLnBrk="1" hangingPunct="1">
              <a:spcBef>
                <a:spcPts val="200"/>
              </a:spcBef>
            </a:pPr>
            <a:r>
              <a:rPr lang="en-US" altLang="en-US" sz="2200" dirty="0" smtClean="0">
                <a:latin typeface="Calibri" panose="020F0502020204030204" pitchFamily="34" charset="0"/>
              </a:rPr>
              <a:t>Upper sphincter relaxes when larynx is lifted.</a:t>
            </a:r>
          </a:p>
          <a:p>
            <a:pPr eaLnBrk="1" hangingPunct="1">
              <a:spcBef>
                <a:spcPts val="200"/>
              </a:spcBef>
            </a:pPr>
            <a:r>
              <a:rPr lang="en-US" altLang="en-US" sz="2200" dirty="0" smtClean="0">
                <a:latin typeface="Calibri" panose="020F0502020204030204" pitchFamily="34" charset="0"/>
              </a:rPr>
              <a:t>Peristalsis pushes food down.</a:t>
            </a:r>
          </a:p>
          <a:p>
            <a:pPr lvl="1" eaLnBrk="1" hangingPunct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>
                <a:latin typeface="Calibri" panose="020F0502020204030204" pitchFamily="34" charset="0"/>
              </a:rPr>
              <a:t>C</a:t>
            </a:r>
            <a:r>
              <a:rPr lang="en-US" altLang="en-US" sz="2200" dirty="0" smtClean="0">
                <a:latin typeface="Calibri" panose="020F0502020204030204" pitchFamily="34" charset="0"/>
              </a:rPr>
              <a:t>ircular fibers behind bolus .</a:t>
            </a:r>
          </a:p>
          <a:p>
            <a:pPr lvl="1" eaLnBrk="1" hangingPunct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 smtClean="0">
                <a:latin typeface="Calibri" panose="020F0502020204030204" pitchFamily="34" charset="0"/>
              </a:rPr>
              <a:t>Longitudinal fibers in front of bolus shorten the distance of travel.</a:t>
            </a:r>
          </a:p>
          <a:p>
            <a:pPr eaLnBrk="1" hangingPunct="1">
              <a:spcBef>
                <a:spcPts val="200"/>
              </a:spcBef>
            </a:pPr>
            <a:r>
              <a:rPr lang="en-US" altLang="en-US" sz="2200" dirty="0" smtClean="0">
                <a:latin typeface="Calibri" panose="020F0502020204030204" pitchFamily="34" charset="0"/>
              </a:rPr>
              <a:t>Travel time is 4-8 seconds for solids and 1 sec for liquids.</a:t>
            </a:r>
          </a:p>
          <a:p>
            <a:pPr eaLnBrk="1" hangingPunct="1">
              <a:spcBef>
                <a:spcPts val="200"/>
              </a:spcBef>
            </a:pPr>
            <a:r>
              <a:rPr lang="en-US" altLang="en-US" sz="2200" dirty="0" smtClean="0">
                <a:latin typeface="Calibri" panose="020F0502020204030204" pitchFamily="34" charset="0"/>
              </a:rPr>
              <a:t>Lower sphincter relaxes as food approaches.</a:t>
            </a:r>
          </a:p>
        </p:txBody>
      </p:sp>
    </p:spTree>
    <p:extLst>
      <p:ext uri="{BB962C8B-B14F-4D97-AF65-F5344CB8AC3E}">
        <p14:creationId xmlns:p14="http://schemas.microsoft.com/office/powerpoint/2010/main" val="17829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 Light" panose="020F0302020204030204" pitchFamily="34" charset="0"/>
              </a:rPr>
              <a:t>Stages of Deglutination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7336" y="1600200"/>
            <a:ext cx="7660943" cy="48768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200" b="1" dirty="0" smtClean="0">
                <a:latin typeface="Calibri" panose="020F0502020204030204" pitchFamily="34" charset="0"/>
              </a:rPr>
              <a:t>Oral </a:t>
            </a:r>
            <a:endParaRPr lang="en-US" sz="2200" b="1" dirty="0">
              <a:latin typeface="Calibri" panose="020F0502020204030204" pitchFamily="34" charset="0"/>
            </a:endParaRPr>
          </a:p>
          <a:p>
            <a:pPr lvl="2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sz="2200" dirty="0">
                <a:latin typeface="Calibri" panose="020F0502020204030204" pitchFamily="34" charset="0"/>
              </a:rPr>
              <a:t>Mouth to </a:t>
            </a:r>
            <a:r>
              <a:rPr lang="en-US" sz="2200" dirty="0" smtClean="0">
                <a:latin typeface="Calibri" panose="020F0502020204030204" pitchFamily="34" charset="0"/>
              </a:rPr>
              <a:t>oropharynx.</a:t>
            </a:r>
            <a:endParaRPr lang="en-US" sz="2200" dirty="0">
              <a:latin typeface="Calibri" panose="020F0502020204030204" pitchFamily="34" charset="0"/>
            </a:endParaRPr>
          </a:p>
          <a:p>
            <a:pPr lvl="2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sz="2200" dirty="0" smtClean="0">
                <a:latin typeface="Calibri" panose="020F0502020204030204" pitchFamily="34" charset="0"/>
              </a:rPr>
              <a:t>Voluntary</a:t>
            </a:r>
            <a:endParaRPr lang="en-US" sz="2200" dirty="0">
              <a:latin typeface="Calibri" panose="020F0502020204030204" pitchFamily="34" charset="0"/>
            </a:endParaRPr>
          </a:p>
          <a:p>
            <a:pPr lvl="2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sz="2200" dirty="0">
                <a:latin typeface="Calibri" panose="020F0502020204030204" pitchFamily="34" charset="0"/>
              </a:rPr>
              <a:t>Formation of food bolus via manipulation on tongue to </a:t>
            </a:r>
            <a:r>
              <a:rPr lang="en-US" sz="2200" dirty="0" smtClean="0">
                <a:latin typeface="Calibri" panose="020F0502020204030204" pitchFamily="34" charset="0"/>
              </a:rPr>
              <a:t>oropharynx.</a:t>
            </a:r>
            <a:endParaRPr lang="en-US" sz="2200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</a:rPr>
              <a:t>Pharyngeal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</a:p>
          <a:p>
            <a:pPr lvl="2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sz="2200" dirty="0">
                <a:latin typeface="Calibri" panose="020F0502020204030204" pitchFamily="34" charset="0"/>
              </a:rPr>
              <a:t>Oropharynx to </a:t>
            </a:r>
            <a:r>
              <a:rPr lang="en-US" sz="2200" dirty="0" smtClean="0">
                <a:latin typeface="Calibri" panose="020F0502020204030204" pitchFamily="34" charset="0"/>
              </a:rPr>
              <a:t>esophagus.</a:t>
            </a:r>
            <a:endParaRPr lang="en-US" sz="2200" dirty="0">
              <a:latin typeface="Calibri" panose="020F0502020204030204" pitchFamily="34" charset="0"/>
            </a:endParaRPr>
          </a:p>
          <a:p>
            <a:pPr lvl="2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sz="2200" dirty="0">
                <a:latin typeface="Calibri" panose="020F0502020204030204" pitchFamily="34" charset="0"/>
              </a:rPr>
              <a:t>Involuntary </a:t>
            </a:r>
            <a:r>
              <a:rPr lang="en-US" sz="2200" dirty="0" smtClean="0">
                <a:latin typeface="Calibri" panose="020F0502020204030204" pitchFamily="34" charset="0"/>
              </a:rPr>
              <a:t>movement.</a:t>
            </a:r>
            <a:endParaRPr lang="en-US" sz="2200" dirty="0">
              <a:latin typeface="Calibri" panose="020F0502020204030204" pitchFamily="34" charset="0"/>
            </a:endParaRPr>
          </a:p>
          <a:p>
            <a:pPr lvl="2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sz="2200" dirty="0">
                <a:latin typeface="Calibri" panose="020F0502020204030204" pitchFamily="34" charset="0"/>
              </a:rPr>
              <a:t>Propel bolus from pharynx to </a:t>
            </a:r>
            <a:r>
              <a:rPr lang="en-US" sz="2200" dirty="0" smtClean="0">
                <a:latin typeface="Calibri" panose="020F0502020204030204" pitchFamily="34" charset="0"/>
              </a:rPr>
              <a:t>esophagus.</a:t>
            </a:r>
            <a:endParaRPr lang="en-US" sz="2200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</a:rPr>
              <a:t>Esophageal</a:t>
            </a:r>
          </a:p>
          <a:p>
            <a:pPr lvl="2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sz="2200" dirty="0">
                <a:latin typeface="Calibri" panose="020F0502020204030204" pitchFamily="34" charset="0"/>
              </a:rPr>
              <a:t>Esophagus to </a:t>
            </a:r>
            <a:r>
              <a:rPr lang="en-US" sz="2200" dirty="0" smtClean="0">
                <a:latin typeface="Calibri" panose="020F0502020204030204" pitchFamily="34" charset="0"/>
              </a:rPr>
              <a:t>stomach.</a:t>
            </a:r>
            <a:endParaRPr lang="en-US" sz="2200" dirty="0">
              <a:latin typeface="Calibri" panose="020F0502020204030204" pitchFamily="34" charset="0"/>
            </a:endParaRPr>
          </a:p>
          <a:p>
            <a:pPr lvl="2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sz="2200" dirty="0" smtClean="0">
                <a:latin typeface="Calibri" panose="020F0502020204030204" pitchFamily="34" charset="0"/>
              </a:rPr>
              <a:t>Involuntary</a:t>
            </a:r>
            <a:endParaRPr lang="en-US" sz="2200" dirty="0">
              <a:latin typeface="Calibri" panose="020F0502020204030204" pitchFamily="34" charset="0"/>
            </a:endParaRPr>
          </a:p>
          <a:p>
            <a:pPr lvl="2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sz="2200" dirty="0">
                <a:latin typeface="Calibri" panose="020F0502020204030204" pitchFamily="34" charset="0"/>
              </a:rPr>
              <a:t>Contraction and gravity move bolus down esophagus to </a:t>
            </a:r>
            <a:r>
              <a:rPr lang="en-US" sz="2200" dirty="0" smtClean="0">
                <a:latin typeface="Calibri" panose="020F0502020204030204" pitchFamily="34" charset="0"/>
              </a:rPr>
              <a:t>stomach.</a:t>
            </a:r>
            <a:endParaRPr lang="en-US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en-US" altLang="en-US" sz="22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F69-BC8E-4027-ABB8-29B1B8172826}" type="slidenum">
              <a:rPr lang="en-US" smtClean="0"/>
              <a:t>34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2" y="1524000"/>
            <a:ext cx="3807736" cy="530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8365" y="533400"/>
            <a:ext cx="11750723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latin typeface="Calibri Light" panose="020F0302020204030204" pitchFamily="34" charset="0"/>
              </a:rPr>
              <a:t>Two main types of motility produced by smooth muscle of GI </a:t>
            </a:r>
            <a:r>
              <a:rPr lang="en-US" altLang="en-US" dirty="0" smtClean="0">
                <a:latin typeface="Calibri Light" panose="020F0302020204030204" pitchFamily="34" charset="0"/>
              </a:rPr>
              <a:t>tract.</a:t>
            </a:r>
            <a:endParaRPr lang="en-US" altLang="en-US" dirty="0">
              <a:latin typeface="Calibri Light" panose="020F03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F69-BC8E-4027-ABB8-29B1B8172826}" type="slidenum">
              <a:rPr lang="en-US" smtClean="0"/>
              <a:t>35</a:t>
            </a:fld>
            <a:endParaRPr lang="en-US" dirty="0"/>
          </a:p>
        </p:txBody>
      </p:sp>
      <p:pic>
        <p:nvPicPr>
          <p:cNvPr id="2050" name="Picture 2" descr="http://images.tutorvista.com/content/animal-nutrition/peristalsi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1524000"/>
            <a:ext cx="41052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923501" y="2569195"/>
            <a:ext cx="10390496" cy="3681482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altLang="en-US" sz="2200" dirty="0" smtClean="0">
                <a:latin typeface="Calibri" panose="020F0502020204030204" pitchFamily="34" charset="0"/>
              </a:rPr>
              <a:t>Occur simultaneously of in alternating fashion.</a:t>
            </a:r>
          </a:p>
          <a:p>
            <a:pPr marL="617220" lvl="1" indent="-342900">
              <a:spcBef>
                <a:spcPts val="200"/>
              </a:spcBef>
              <a:buFont typeface="+mj-lt"/>
              <a:buAutoNum type="arabicPeriod"/>
            </a:pPr>
            <a:r>
              <a:rPr lang="en-US" altLang="en-US" sz="2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Peristalsis</a:t>
            </a:r>
          </a:p>
          <a:p>
            <a:pPr lvl="2">
              <a:spcBef>
                <a:spcPts val="200"/>
              </a:spcBef>
            </a:pPr>
            <a:r>
              <a:rPr lang="en-US" altLang="en-US" sz="2200" dirty="0" smtClean="0">
                <a:latin typeface="Calibri" panose="020F0502020204030204" pitchFamily="34" charset="0"/>
              </a:rPr>
              <a:t>Wavelike ripple of muscle layer of a hollow organ.</a:t>
            </a:r>
          </a:p>
          <a:p>
            <a:pPr lvl="2">
              <a:spcBef>
                <a:spcPts val="200"/>
              </a:spcBef>
            </a:pPr>
            <a:r>
              <a:rPr lang="en-US" altLang="en-US" sz="2200" dirty="0" smtClean="0">
                <a:latin typeface="Calibri" panose="020F0502020204030204" pitchFamily="34" charset="0"/>
              </a:rPr>
              <a:t>Progressive motility that produces forward movement.</a:t>
            </a:r>
          </a:p>
          <a:p>
            <a:pPr marL="731520" lvl="1" indent="-457200">
              <a:spcBef>
                <a:spcPts val="200"/>
              </a:spcBef>
              <a:buFont typeface="+mj-lt"/>
              <a:buAutoNum type="arabicPeriod"/>
            </a:pPr>
            <a:r>
              <a:rPr lang="en-US" altLang="en-US" sz="2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Segmentation</a:t>
            </a:r>
          </a:p>
          <a:p>
            <a:pPr lvl="2">
              <a:spcBef>
                <a:spcPts val="200"/>
              </a:spcBef>
            </a:pPr>
            <a:r>
              <a:rPr lang="en-US" altLang="en-US" sz="2200" dirty="0" smtClean="0">
                <a:latin typeface="Calibri" panose="020F0502020204030204" pitchFamily="34" charset="0"/>
              </a:rPr>
              <a:t>Mixing movement.</a:t>
            </a:r>
          </a:p>
          <a:p>
            <a:pPr lvl="2">
              <a:spcBef>
                <a:spcPts val="200"/>
              </a:spcBef>
            </a:pPr>
            <a:r>
              <a:rPr lang="en-US" altLang="en-US" sz="2200" dirty="0" smtClean="0">
                <a:latin typeface="Calibri" panose="020F0502020204030204" pitchFamily="34" charset="0"/>
              </a:rPr>
              <a:t>Digestive </a:t>
            </a:r>
            <a:r>
              <a:rPr lang="en-US" altLang="en-US" sz="2200" dirty="0">
                <a:latin typeface="Calibri" panose="020F0502020204030204" pitchFamily="34" charset="0"/>
              </a:rPr>
              <a:t>reflexes </a:t>
            </a:r>
            <a:r>
              <a:rPr lang="en-US" altLang="en-US" sz="2200" dirty="0" smtClean="0">
                <a:latin typeface="Calibri" panose="020F0502020204030204" pitchFamily="34" charset="0"/>
              </a:rPr>
              <a:t>cause forward-and-backward </a:t>
            </a:r>
            <a:r>
              <a:rPr lang="en-US" altLang="en-US" sz="2200" dirty="0">
                <a:latin typeface="Calibri" panose="020F0502020204030204" pitchFamily="34" charset="0"/>
              </a:rPr>
              <a:t>movement with single </a:t>
            </a:r>
            <a:r>
              <a:rPr lang="en-US" altLang="en-US" sz="2200" dirty="0" smtClean="0">
                <a:latin typeface="Calibri" panose="020F0502020204030204" pitchFamily="34" charset="0"/>
              </a:rPr>
              <a:t>segment.</a:t>
            </a:r>
          </a:p>
          <a:p>
            <a:pPr lvl="2">
              <a:spcBef>
                <a:spcPts val="200"/>
              </a:spcBef>
            </a:pPr>
            <a:r>
              <a:rPr lang="en-US" altLang="en-US" sz="2200" dirty="0" smtClean="0">
                <a:latin typeface="Calibri" panose="020F0502020204030204" pitchFamily="34" charset="0"/>
              </a:rPr>
              <a:t>Mixes food and digestive juices.</a:t>
            </a:r>
          </a:p>
          <a:p>
            <a:pPr lvl="2">
              <a:spcBef>
                <a:spcPts val="200"/>
              </a:spcBef>
            </a:pPr>
            <a:r>
              <a:rPr lang="en-US" altLang="en-US" sz="2200" dirty="0" smtClean="0">
                <a:latin typeface="Calibri" panose="020F0502020204030204" pitchFamily="34" charset="0"/>
              </a:rPr>
              <a:t>Brings digested food in contact with intestinal mucosa facilitating absorption.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3"/>
            <a:endParaRPr lang="en-US" altLang="en-US" dirty="0" smtClean="0"/>
          </a:p>
          <a:p>
            <a:pPr lvl="3"/>
            <a:endParaRPr lang="en-US" altLang="en-US" dirty="0" smtClean="0"/>
          </a:p>
          <a:p>
            <a:pPr marL="1371600" lvl="2" indent="-457200">
              <a:buFont typeface="+mj-lt"/>
              <a:buAutoNum type="arabicPeriod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11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alibri Light" panose="020F0302020204030204" pitchFamily="34" charset="0"/>
              </a:rPr>
              <a:t>Segmentation </a:t>
            </a:r>
            <a:r>
              <a:rPr lang="en-US" altLang="en-US" dirty="0" smtClean="0">
                <a:latin typeface="Calibri Light" panose="020F0302020204030204" pitchFamily="34" charset="0"/>
              </a:rPr>
              <a:t>and Peristalsis 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F69-BC8E-4027-ABB8-29B1B8172826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25" y="1709929"/>
            <a:ext cx="9973549" cy="4767072"/>
          </a:xfrm>
        </p:spPr>
      </p:pic>
    </p:spTree>
    <p:extLst>
      <p:ext uri="{BB962C8B-B14F-4D97-AF65-F5344CB8AC3E}">
        <p14:creationId xmlns:p14="http://schemas.microsoft.com/office/powerpoint/2010/main" val="11539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Activities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sz="2200" dirty="0" smtClean="0">
                <a:latin typeface="Calibri" panose="020F0502020204030204" pitchFamily="34" charset="0"/>
              </a:rPr>
              <a:t>Following the instructions in the Survival Guide, perform the following experiments relating to digestive enzymes:  </a:t>
            </a: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(Clean All Test Tubes!)</a:t>
            </a:r>
          </a:p>
          <a:p>
            <a:pPr marL="731520" lvl="1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200" b="1" dirty="0" smtClean="0">
                <a:latin typeface="Calibri" panose="020F0502020204030204" pitchFamily="34" charset="0"/>
              </a:rPr>
              <a:t>Carbohydrate</a:t>
            </a:r>
            <a:r>
              <a:rPr lang="en-US" sz="2200" dirty="0" smtClean="0">
                <a:latin typeface="Calibri" panose="020F0502020204030204" pitchFamily="34" charset="0"/>
              </a:rPr>
              <a:t> – page 217-219</a:t>
            </a:r>
          </a:p>
          <a:p>
            <a:pPr lvl="3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anose="020F0502020204030204" pitchFamily="34" charset="0"/>
              </a:rPr>
              <a:t>Starch digestion with amylase</a:t>
            </a:r>
          </a:p>
          <a:p>
            <a:pPr lvl="3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anose="020F0502020204030204" pitchFamily="34" charset="0"/>
              </a:rPr>
              <a:t>Lugol’s IKI test </a:t>
            </a:r>
          </a:p>
          <a:p>
            <a:pPr lvl="3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</a:rPr>
              <a:t>B</a:t>
            </a:r>
            <a:r>
              <a:rPr lang="en-US" sz="2200" dirty="0" smtClean="0">
                <a:latin typeface="Calibri" panose="020F0502020204030204" pitchFamily="34" charset="0"/>
              </a:rPr>
              <a:t>enedict’s solution test</a:t>
            </a:r>
          </a:p>
          <a:p>
            <a:pPr marL="731520" lvl="1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200" b="1" dirty="0" smtClean="0">
                <a:latin typeface="Calibri" panose="020F0502020204030204" pitchFamily="34" charset="0"/>
              </a:rPr>
              <a:t>Protein</a:t>
            </a:r>
            <a:r>
              <a:rPr lang="en-US" sz="2200" dirty="0" smtClean="0">
                <a:latin typeface="Calibri" panose="020F0502020204030204" pitchFamily="34" charset="0"/>
              </a:rPr>
              <a:t> – page 220-221</a:t>
            </a:r>
          </a:p>
          <a:p>
            <a:pPr lvl="3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anose="020F0502020204030204" pitchFamily="34" charset="0"/>
              </a:rPr>
              <a:t>Protein digestion with pepsin</a:t>
            </a:r>
          </a:p>
          <a:p>
            <a:pPr marL="731520" lvl="1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200" b="1" dirty="0" smtClean="0">
                <a:latin typeface="Calibri" panose="020F0502020204030204" pitchFamily="34" charset="0"/>
              </a:rPr>
              <a:t>Lipids</a:t>
            </a:r>
            <a:r>
              <a:rPr lang="en-US" sz="2200" dirty="0" smtClean="0">
                <a:latin typeface="Calibri" panose="020F0502020204030204" pitchFamily="34" charset="0"/>
              </a:rPr>
              <a:t> – page 221-223</a:t>
            </a:r>
          </a:p>
          <a:p>
            <a:pPr lvl="3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anose="020F0502020204030204" pitchFamily="34" charset="0"/>
              </a:rPr>
              <a:t>Emulsification of fats with bile salts</a:t>
            </a:r>
          </a:p>
          <a:p>
            <a:pPr lvl="3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anose="020F0502020204030204" pitchFamily="34" charset="0"/>
              </a:rPr>
              <a:t>Fat digestion with lipase</a:t>
            </a:r>
          </a:p>
          <a:p>
            <a:pPr marL="731520" lvl="1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200" b="1" dirty="0" smtClean="0">
                <a:latin typeface="Calibri" panose="020F0502020204030204" pitchFamily="34" charset="0"/>
              </a:rPr>
              <a:t>Peristalsis</a:t>
            </a:r>
            <a:r>
              <a:rPr lang="en-US" sz="2200" dirty="0" smtClean="0">
                <a:latin typeface="Calibri" panose="020F0502020204030204" pitchFamily="34" charset="0"/>
              </a:rPr>
              <a:t> – page 224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026" name="Picture 2" descr="http://pharmatips.doyouknow.in/images/2013.10/Human-Anatomy-Physiology-Of-Pancreas-2208314103476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18" y="2129051"/>
            <a:ext cx="5131558" cy="408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371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dirty="0">
                <a:latin typeface="Calibri Light" panose="020F0302020204030204" pitchFamily="34" charset="0"/>
              </a:rPr>
              <a:t>Works Cited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>
              <a:spcBef>
                <a:spcPct val="0"/>
              </a:spcBef>
              <a:buNone/>
              <a:defRPr/>
            </a:pPr>
            <a:r>
              <a:rPr lang="en-US" altLang="en-US" sz="2200" dirty="0">
                <a:latin typeface="Calibri" panose="020F0502020204030204" pitchFamily="34" charset="0"/>
              </a:rPr>
              <a:t>Marieb, E. N. (2012). </a:t>
            </a:r>
            <a:r>
              <a:rPr lang="en-US" altLang="en-US" sz="2200" i="1" dirty="0">
                <a:latin typeface="Calibri" panose="020F0502020204030204" pitchFamily="34" charset="0"/>
              </a:rPr>
              <a:t>Essentials of human anatomy &amp; physiology </a:t>
            </a:r>
          </a:p>
          <a:p>
            <a:pPr marL="457200" indent="-457200">
              <a:spcBef>
                <a:spcPct val="0"/>
              </a:spcBef>
              <a:buNone/>
              <a:defRPr/>
            </a:pPr>
            <a:r>
              <a:rPr lang="en-US" altLang="en-US" sz="2200" i="1" dirty="0">
                <a:latin typeface="Calibri" panose="020F0502020204030204" pitchFamily="34" charset="0"/>
              </a:rPr>
              <a:t>	</a:t>
            </a:r>
            <a:r>
              <a:rPr lang="en-US" altLang="en-US" sz="2200" dirty="0">
                <a:latin typeface="Calibri" panose="020F0502020204030204" pitchFamily="34" charset="0"/>
              </a:rPr>
              <a:t>(6</a:t>
            </a:r>
            <a:r>
              <a:rPr lang="en-US" altLang="en-US" sz="2200" baseline="30000" dirty="0">
                <a:latin typeface="Calibri" panose="020F0502020204030204" pitchFamily="34" charset="0"/>
              </a:rPr>
              <a:t>th</a:t>
            </a:r>
            <a:r>
              <a:rPr lang="en-US" altLang="en-US" sz="2200" dirty="0">
                <a:latin typeface="Calibri" panose="020F0502020204030204" pitchFamily="34" charset="0"/>
              </a:rPr>
              <a:t> ed.). Boston: Pearson Education, Inc.</a:t>
            </a:r>
          </a:p>
          <a:p>
            <a:pPr marL="457200" indent="-457200">
              <a:spcBef>
                <a:spcPct val="0"/>
              </a:spcBef>
              <a:buNone/>
              <a:defRPr/>
            </a:pPr>
            <a:r>
              <a:rPr lang="en-US" altLang="en-US" sz="2200" dirty="0">
                <a:latin typeface="Calibri" panose="020F0502020204030204" pitchFamily="34" charset="0"/>
              </a:rPr>
              <a:t>Marieb, E.N., Mitchell, S.J. &amp; Smith, L.A. (2012). </a:t>
            </a:r>
            <a:r>
              <a:rPr lang="en-US" altLang="en-US" sz="2200" i="1" dirty="0">
                <a:latin typeface="Calibri" panose="020F0502020204030204" pitchFamily="34" charset="0"/>
              </a:rPr>
              <a:t>Human anatomy and physiology laboratory manual </a:t>
            </a:r>
            <a:r>
              <a:rPr lang="en-US" altLang="en-US" sz="2200" dirty="0">
                <a:latin typeface="Calibri" panose="020F0502020204030204" pitchFamily="34" charset="0"/>
              </a:rPr>
              <a:t>(10</a:t>
            </a:r>
            <a:r>
              <a:rPr lang="en-US" altLang="en-US" sz="2200" baseline="30000" dirty="0">
                <a:latin typeface="Calibri" panose="020F0502020204030204" pitchFamily="34" charset="0"/>
              </a:rPr>
              <a:t>th</a:t>
            </a:r>
            <a:r>
              <a:rPr lang="en-US" altLang="en-US" sz="2200" dirty="0">
                <a:latin typeface="Calibri" panose="020F0502020204030204" pitchFamily="34" charset="0"/>
              </a:rPr>
              <a:t> ed.). Boston: Pearson Education, Inc.</a:t>
            </a:r>
          </a:p>
          <a:p>
            <a:pPr marL="457200" indent="-457200">
              <a:spcBef>
                <a:spcPct val="0"/>
              </a:spcBef>
              <a:buNone/>
              <a:defRPr/>
            </a:pPr>
            <a:r>
              <a:rPr lang="en-US" altLang="en-US" sz="2200" dirty="0">
                <a:latin typeface="Calibri" panose="020F0502020204030204" pitchFamily="34" charset="0"/>
              </a:rPr>
              <a:t>Martini, F., Nath, J. &amp; Bartholomew, E.F. (2012). </a:t>
            </a:r>
            <a:r>
              <a:rPr lang="en-US" altLang="en-US" sz="2200" i="1" dirty="0">
                <a:latin typeface="Calibri" panose="020F0502020204030204" pitchFamily="34" charset="0"/>
              </a:rPr>
              <a:t>Fundamentals of anatomy &amp; physiology </a:t>
            </a:r>
            <a:r>
              <a:rPr lang="en-US" altLang="en-US" sz="2200" dirty="0">
                <a:latin typeface="Calibri" panose="020F0502020204030204" pitchFamily="34" charset="0"/>
              </a:rPr>
              <a:t>(9</a:t>
            </a:r>
            <a:r>
              <a:rPr lang="en-US" altLang="en-US" sz="2200" baseline="30000" dirty="0">
                <a:latin typeface="Calibri" panose="020F0502020204030204" pitchFamily="34" charset="0"/>
              </a:rPr>
              <a:t>th</a:t>
            </a:r>
            <a:r>
              <a:rPr lang="en-US" altLang="en-US" sz="2200" dirty="0">
                <a:latin typeface="Calibri" panose="020F0502020204030204" pitchFamily="34" charset="0"/>
              </a:rPr>
              <a:t> ed.).  Boston: Pearson Education, Inc.</a:t>
            </a:r>
          </a:p>
          <a:p>
            <a:pPr marL="457200" indent="-457200">
              <a:spcBef>
                <a:spcPct val="0"/>
              </a:spcBef>
              <a:buNone/>
              <a:defRPr/>
            </a:pPr>
            <a:r>
              <a:rPr lang="en-US" altLang="en-US" sz="2200" dirty="0">
                <a:latin typeface="Calibri" panose="020F0502020204030204" pitchFamily="34" charset="0"/>
              </a:rPr>
              <a:t>McPhee, J. &amp; Papadakis, M. (2012) </a:t>
            </a:r>
            <a:r>
              <a:rPr lang="en-US" altLang="en-US" sz="2200" i="1" dirty="0">
                <a:latin typeface="Calibri" panose="020F0502020204030204" pitchFamily="34" charset="0"/>
              </a:rPr>
              <a:t>Current medical diagnosis &amp; treatment </a:t>
            </a:r>
            <a:r>
              <a:rPr lang="en-US" altLang="en-US" sz="2200" dirty="0">
                <a:latin typeface="Calibri" panose="020F0502020204030204" pitchFamily="34" charset="0"/>
              </a:rPr>
              <a:t>(51</a:t>
            </a:r>
            <a:r>
              <a:rPr lang="en-US" altLang="en-US" sz="2200" baseline="30000" dirty="0">
                <a:latin typeface="Calibri" panose="020F0502020204030204" pitchFamily="34" charset="0"/>
              </a:rPr>
              <a:t>st</a:t>
            </a:r>
            <a:r>
              <a:rPr lang="en-US" altLang="en-US" sz="2200" dirty="0">
                <a:latin typeface="Calibri" panose="020F0502020204030204" pitchFamily="34" charset="0"/>
              </a:rPr>
              <a:t> ed.). New York: McGraw Hill.</a:t>
            </a:r>
          </a:p>
          <a:p>
            <a:pPr marL="457200" indent="-457200">
              <a:spcBef>
                <a:spcPct val="0"/>
              </a:spcBef>
              <a:buNone/>
              <a:defRPr/>
            </a:pPr>
            <a:r>
              <a:rPr lang="en-US" altLang="en-US" sz="2200" dirty="0">
                <a:latin typeface="Calibri" panose="020F0502020204030204" pitchFamily="34" charset="0"/>
              </a:rPr>
              <a:t>Patton, T. &amp; Thibodeau, G. (2013). </a:t>
            </a:r>
            <a:r>
              <a:rPr lang="en-US" altLang="en-US" sz="2200" i="1" dirty="0">
                <a:latin typeface="Calibri" panose="020F0502020204030204" pitchFamily="34" charset="0"/>
              </a:rPr>
              <a:t>Anatomy &amp; physiology </a:t>
            </a:r>
            <a:r>
              <a:rPr lang="en-US" altLang="en-US" sz="2200" dirty="0">
                <a:latin typeface="Calibri" panose="020F0502020204030204" pitchFamily="34" charset="0"/>
              </a:rPr>
              <a:t>(8</a:t>
            </a:r>
            <a:r>
              <a:rPr lang="en-US" altLang="en-US" sz="2200" baseline="30000" dirty="0">
                <a:latin typeface="Calibri" panose="020F0502020204030204" pitchFamily="34" charset="0"/>
              </a:rPr>
              <a:t>th</a:t>
            </a:r>
            <a:r>
              <a:rPr lang="en-US" altLang="en-US" sz="2200" dirty="0">
                <a:latin typeface="Calibri" panose="020F0502020204030204" pitchFamily="34" charset="0"/>
              </a:rPr>
              <a:t> ed.). </a:t>
            </a:r>
          </a:p>
          <a:p>
            <a:pPr marL="457200" indent="-457200">
              <a:spcBef>
                <a:spcPct val="0"/>
              </a:spcBef>
              <a:buNone/>
              <a:defRPr/>
            </a:pPr>
            <a:r>
              <a:rPr lang="en-US" altLang="en-US" sz="2200" dirty="0">
                <a:latin typeface="Calibri" panose="020F0502020204030204" pitchFamily="34" charset="0"/>
              </a:rPr>
              <a:t>	St. Louis:Mosby Elsevier.</a:t>
            </a:r>
          </a:p>
          <a:p>
            <a:pPr marL="457200" indent="-457200">
              <a:spcBef>
                <a:spcPct val="0"/>
              </a:spcBef>
              <a:buNone/>
              <a:defRPr/>
            </a:pPr>
            <a:r>
              <a:rPr lang="en-US" altLang="en-US" sz="2200" dirty="0">
                <a:latin typeface="Calibri" panose="020F0502020204030204" pitchFamily="34" charset="0"/>
              </a:rPr>
              <a:t>Saladin, K. S. (2012). </a:t>
            </a:r>
            <a:r>
              <a:rPr lang="en-US" altLang="en-US" sz="2200" i="1" dirty="0">
                <a:latin typeface="Calibri" panose="020F0502020204030204" pitchFamily="34" charset="0"/>
              </a:rPr>
              <a:t>Anatomy &amp; physiology: The unity of form and function </a:t>
            </a:r>
            <a:r>
              <a:rPr lang="en-US" altLang="en-US" sz="2200" dirty="0">
                <a:latin typeface="Calibri" panose="020F0502020204030204" pitchFamily="34" charset="0"/>
              </a:rPr>
              <a:t>(6</a:t>
            </a:r>
            <a:r>
              <a:rPr lang="en-US" altLang="en-US" sz="2200" baseline="30000" dirty="0">
                <a:latin typeface="Calibri" panose="020F0502020204030204" pitchFamily="34" charset="0"/>
              </a:rPr>
              <a:t>th</a:t>
            </a:r>
            <a:r>
              <a:rPr lang="en-US" altLang="en-US" sz="2200" dirty="0">
                <a:latin typeface="Calibri" panose="020F0502020204030204" pitchFamily="34" charset="0"/>
              </a:rPr>
              <a:t> ed.). New York: McGraw Hill.</a:t>
            </a:r>
          </a:p>
          <a:p>
            <a:pPr marL="457200" indent="-457200">
              <a:spcBef>
                <a:spcPct val="0"/>
              </a:spcBef>
              <a:buNone/>
              <a:defRPr/>
            </a:pPr>
            <a:r>
              <a:rPr lang="en-US" sz="2200" dirty="0">
                <a:latin typeface="Calibri" panose="020F0502020204030204" pitchFamily="34" charset="0"/>
              </a:rPr>
              <a:t>Tortora, G.J. &amp; Derrickson, B.H. (2012). </a:t>
            </a:r>
            <a:r>
              <a:rPr lang="en-US" sz="2200" i="1" dirty="0">
                <a:latin typeface="Calibri" panose="020F0502020204030204" pitchFamily="34" charset="0"/>
              </a:rPr>
              <a:t>Principles of anatomy and physiology</a:t>
            </a:r>
            <a:r>
              <a:rPr lang="en-US" sz="2200" dirty="0">
                <a:latin typeface="Calibri" panose="020F0502020204030204" pitchFamily="34" charset="0"/>
              </a:rPr>
              <a:t> (13th ed.). Hoboken, NJ: Wiley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None/>
              <a:defRPr/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7C1CA-858D-4F20-AF09-2442390BB3A9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3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19" y="664675"/>
            <a:ext cx="6700603" cy="60486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5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42" y="533400"/>
            <a:ext cx="9592886" cy="60884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3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75" y="601521"/>
            <a:ext cx="8641976" cy="66751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8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latin typeface="Calibri Light" panose="020F0302020204030204" pitchFamily="34" charset="0"/>
              </a:rPr>
              <a:t>Digestion in the Mouth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919470"/>
            <a:ext cx="8933597" cy="382502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200" b="1" dirty="0">
                <a:latin typeface="Calibri" panose="020F0502020204030204" pitchFamily="34" charset="0"/>
              </a:rPr>
              <a:t>Mechanical digestion </a:t>
            </a:r>
            <a:r>
              <a:rPr lang="en-US" altLang="en-US" sz="2200" dirty="0">
                <a:latin typeface="Calibri" panose="020F0502020204030204" pitchFamily="34" charset="0"/>
              </a:rPr>
              <a:t>(</a:t>
            </a:r>
            <a:r>
              <a:rPr lang="en-US" altLang="en-US" sz="2200" b="1" dirty="0">
                <a:latin typeface="Calibri" panose="020F0502020204030204" pitchFamily="34" charset="0"/>
              </a:rPr>
              <a:t>mastication</a:t>
            </a:r>
            <a:r>
              <a:rPr lang="en-US" altLang="en-US" sz="2200" dirty="0">
                <a:latin typeface="Calibri" panose="020F0502020204030204" pitchFamily="34" charset="0"/>
              </a:rPr>
              <a:t> or </a:t>
            </a:r>
            <a:r>
              <a:rPr lang="en-US" altLang="en-US" sz="2200" dirty="0" smtClean="0">
                <a:latin typeface="Calibri" panose="020F0502020204030204" pitchFamily="34" charset="0"/>
              </a:rPr>
              <a:t>chewing)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altLang="en-US" sz="2200" dirty="0" smtClean="0">
                <a:latin typeface="Calibri" panose="020F0502020204030204" pitchFamily="34" charset="0"/>
              </a:rPr>
              <a:t>Breaks into pieces.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altLang="en-US" sz="2200" dirty="0" smtClean="0">
                <a:latin typeface="Calibri" panose="020F0502020204030204" pitchFamily="34" charset="0"/>
              </a:rPr>
              <a:t>Mixes with saliva so it forms a 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bolus</a:t>
            </a:r>
            <a:r>
              <a:rPr lang="en-US" altLang="en-US" sz="2200" dirty="0" smtClean="0">
                <a:latin typeface="Calibri" panose="020F0502020204030204" pitchFamily="34" charset="0"/>
              </a:rPr>
              <a:t>. </a:t>
            </a:r>
          </a:p>
          <a:p>
            <a:pPr eaLnBrk="1" hangingPunct="1"/>
            <a:r>
              <a:rPr lang="en-US" altLang="en-US" sz="2200" b="1" dirty="0" smtClean="0">
                <a:latin typeface="Calibri" panose="020F0502020204030204" pitchFamily="34" charset="0"/>
              </a:rPr>
              <a:t>Chemical </a:t>
            </a:r>
            <a:r>
              <a:rPr lang="en-US" altLang="en-US" sz="2200" b="1" dirty="0">
                <a:latin typeface="Calibri" panose="020F0502020204030204" pitchFamily="34" charset="0"/>
              </a:rPr>
              <a:t>digestion</a:t>
            </a:r>
          </a:p>
          <a:p>
            <a:pPr lvl="1" eaLnBrk="1" hangingPunct="1">
              <a:buFont typeface="Calibri" panose="020F0502020204030204" pitchFamily="34" charset="0"/>
              <a:buChar char="−"/>
            </a:pPr>
            <a:r>
              <a:rPr lang="en-US" altLang="en-US" sz="2200" b="1" dirty="0" smtClean="0">
                <a:latin typeface="Calibri" panose="020F0502020204030204" pitchFamily="34" charset="0"/>
              </a:rPr>
              <a:t>Amylase – saliva – parotid, sublingual, submandibular</a:t>
            </a:r>
            <a:endParaRPr lang="en-US" altLang="en-US" sz="2200" b="1" dirty="0">
              <a:latin typeface="Calibri" panose="020F0502020204030204" pitchFamily="34" charset="0"/>
            </a:endParaRPr>
          </a:p>
          <a:p>
            <a:pPr lvl="2"/>
            <a:r>
              <a:rPr lang="en-US" altLang="en-US" sz="2200" dirty="0" smtClean="0">
                <a:latin typeface="Calibri" panose="020F0502020204030204" pitchFamily="34" charset="0"/>
              </a:rPr>
              <a:t>Begins </a:t>
            </a:r>
            <a:r>
              <a:rPr lang="en-US" altLang="en-US" sz="2200" b="1" u="sng" dirty="0" smtClean="0">
                <a:latin typeface="Calibri" panose="020F0502020204030204" pitchFamily="34" charset="0"/>
              </a:rPr>
              <a:t>starch </a:t>
            </a:r>
            <a:r>
              <a:rPr lang="en-US" dirty="0"/>
              <a:t> </a:t>
            </a:r>
            <a:r>
              <a:rPr lang="en-US" dirty="0" smtClean="0"/>
              <a:t>(polysaccharide=carbs)</a:t>
            </a:r>
            <a:r>
              <a:rPr lang="en-US" altLang="en-US" sz="2200" dirty="0" smtClean="0">
                <a:latin typeface="Calibri" panose="020F0502020204030204" pitchFamily="34" charset="0"/>
              </a:rPr>
              <a:t> </a:t>
            </a:r>
            <a:r>
              <a:rPr lang="en-US" altLang="en-US" sz="2200" dirty="0">
                <a:latin typeface="Calibri" panose="020F0502020204030204" pitchFamily="34" charset="0"/>
              </a:rPr>
              <a:t>digestion at pH of 6.5 or 7.0 found in </a:t>
            </a:r>
            <a:r>
              <a:rPr lang="en-US" altLang="en-US" sz="2200" dirty="0" smtClean="0">
                <a:latin typeface="Calibri" panose="020F0502020204030204" pitchFamily="34" charset="0"/>
              </a:rPr>
              <a:t>mouth.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2" eaLnBrk="1" hangingPunct="1"/>
            <a:r>
              <a:rPr lang="en-US" altLang="en-US" sz="2200" dirty="0">
                <a:latin typeface="Calibri" panose="020F0502020204030204" pitchFamily="34" charset="0"/>
              </a:rPr>
              <a:t>W</a:t>
            </a:r>
            <a:r>
              <a:rPr lang="en-US" altLang="en-US" sz="2200" dirty="0" smtClean="0">
                <a:latin typeface="Calibri" panose="020F0502020204030204" pitchFamily="34" charset="0"/>
              </a:rPr>
              <a:t>hen </a:t>
            </a:r>
            <a:r>
              <a:rPr lang="en-US" altLang="en-US" sz="2200" dirty="0">
                <a:latin typeface="Calibri" panose="020F0502020204030204" pitchFamily="34" charset="0"/>
              </a:rPr>
              <a:t>bolus </a:t>
            </a:r>
            <a:r>
              <a:rPr lang="en-US" altLang="en-US" sz="2200" dirty="0" smtClean="0">
                <a:latin typeface="Calibri" panose="020F0502020204030204" pitchFamily="34" charset="0"/>
              </a:rPr>
              <a:t>and </a:t>
            </a:r>
            <a:r>
              <a:rPr lang="en-US" altLang="en-US" sz="2200" dirty="0">
                <a:latin typeface="Calibri" panose="020F0502020204030204" pitchFamily="34" charset="0"/>
              </a:rPr>
              <a:t>enzyme hit the pH 2.5 gastric juices hydrolysis </a:t>
            </a:r>
            <a:r>
              <a:rPr lang="en-US" altLang="en-US" sz="2200" dirty="0" smtClean="0">
                <a:latin typeface="Calibri" panose="020F0502020204030204" pitchFamily="34" charset="0"/>
              </a:rPr>
              <a:t>ceases.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1" eaLnBrk="1" hangingPunct="1">
              <a:buFont typeface="Calibri" panose="020F0502020204030204" pitchFamily="34" charset="0"/>
              <a:buChar char="−"/>
            </a:pPr>
            <a:r>
              <a:rPr lang="en-US" altLang="en-US" sz="2200" b="1" dirty="0">
                <a:latin typeface="Calibri" panose="020F0502020204030204" pitchFamily="34" charset="0"/>
              </a:rPr>
              <a:t>L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ingual </a:t>
            </a:r>
            <a:r>
              <a:rPr lang="en-US" altLang="en-US" sz="2200" b="1" dirty="0">
                <a:latin typeface="Calibri" panose="020F0502020204030204" pitchFamily="34" charset="0"/>
              </a:rPr>
              <a:t>lipase</a:t>
            </a:r>
          </a:p>
          <a:p>
            <a:pPr lvl="2" eaLnBrk="1" hangingPunct="1"/>
            <a:r>
              <a:rPr lang="en-US" altLang="en-US" sz="2200" dirty="0">
                <a:latin typeface="Calibri" panose="020F0502020204030204" pitchFamily="34" charset="0"/>
              </a:rPr>
              <a:t>S</a:t>
            </a:r>
            <a:r>
              <a:rPr lang="en-US" altLang="en-US" sz="2200" dirty="0" smtClean="0">
                <a:latin typeface="Calibri" panose="020F0502020204030204" pitchFamily="34" charset="0"/>
              </a:rPr>
              <a:t>ecreted </a:t>
            </a:r>
            <a:r>
              <a:rPr lang="en-US" altLang="en-US" sz="2200" dirty="0">
                <a:latin typeface="Calibri" panose="020F0502020204030204" pitchFamily="34" charset="0"/>
              </a:rPr>
              <a:t>by </a:t>
            </a:r>
            <a:r>
              <a:rPr lang="en-US" altLang="en-US" sz="2200" dirty="0" smtClean="0">
                <a:latin typeface="Calibri" panose="020F0502020204030204" pitchFamily="34" charset="0"/>
              </a:rPr>
              <a:t>serous salivary glands </a:t>
            </a:r>
            <a:r>
              <a:rPr lang="en-US" altLang="en-US" sz="2200" dirty="0">
                <a:latin typeface="Calibri" panose="020F0502020204030204" pitchFamily="34" charset="0"/>
              </a:rPr>
              <a:t>in </a:t>
            </a:r>
            <a:r>
              <a:rPr lang="en-US" altLang="en-US" sz="2200" dirty="0" smtClean="0">
                <a:latin typeface="Calibri" panose="020F0502020204030204" pitchFamily="34" charset="0"/>
              </a:rPr>
              <a:t>tongue.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2" eaLnBrk="1" hangingPunct="1"/>
            <a:r>
              <a:rPr lang="en-US" altLang="en-US" sz="2200" dirty="0">
                <a:latin typeface="Calibri" panose="020F0502020204030204" pitchFamily="34" charset="0"/>
              </a:rPr>
              <a:t>B</a:t>
            </a:r>
            <a:r>
              <a:rPr lang="en-US" altLang="en-US" sz="2200" dirty="0" smtClean="0">
                <a:latin typeface="Calibri" panose="020F0502020204030204" pitchFamily="34" charset="0"/>
              </a:rPr>
              <a:t>egins </a:t>
            </a:r>
            <a:r>
              <a:rPr lang="en-US" altLang="en-US" sz="2200" dirty="0">
                <a:latin typeface="Calibri" panose="020F0502020204030204" pitchFamily="34" charset="0"/>
              </a:rPr>
              <a:t>breakdown of </a:t>
            </a:r>
            <a:r>
              <a:rPr lang="en-US" altLang="en-US" sz="2200" b="1" u="sng" dirty="0" smtClean="0">
                <a:latin typeface="Calibri" panose="020F0502020204030204" pitchFamily="34" charset="0"/>
              </a:rPr>
              <a:t>triglycerides </a:t>
            </a:r>
            <a:r>
              <a:rPr lang="en-US" altLang="en-US" sz="2200" dirty="0" smtClean="0">
                <a:latin typeface="Calibri" panose="020F0502020204030204" pitchFamily="34" charset="0"/>
              </a:rPr>
              <a:t>(=fats) </a:t>
            </a:r>
            <a:r>
              <a:rPr lang="en-US" altLang="en-US" sz="2200" dirty="0">
                <a:latin typeface="Calibri" panose="020F0502020204030204" pitchFamily="34" charset="0"/>
              </a:rPr>
              <a:t>into fatty acids and </a:t>
            </a:r>
            <a:r>
              <a:rPr lang="en-US" altLang="en-US" sz="2200" dirty="0" smtClean="0">
                <a:latin typeface="Calibri" panose="020F0502020204030204" pitchFamily="34" charset="0"/>
              </a:rPr>
              <a:t>glycerol.</a:t>
            </a:r>
            <a:endParaRPr lang="en-US" altLang="en-US" sz="22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F69-BC8E-4027-ABB8-29B1B817282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 descr="http://projectdigest.weebly.com/uploads/1/4/1/7/14170724/192989_ori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97" y="533400"/>
            <a:ext cx="4995696" cy="36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4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22" y="533400"/>
            <a:ext cx="11788047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Carbohydrates</a:t>
            </a:r>
            <a:br>
              <a:rPr lang="en-US" dirty="0" smtClean="0"/>
            </a:br>
            <a:r>
              <a:rPr lang="en-US" sz="3600" dirty="0" smtClean="0"/>
              <a:t>Starch, Dextrin, Sugars, Fiber, Wheat, Corn &amp; Potato Starch, Pasta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34" y="1709928"/>
            <a:ext cx="6781020" cy="48118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76" y="347472"/>
            <a:ext cx="8900784" cy="6324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908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10506</TotalTime>
  <Words>1303</Words>
  <Application>Microsoft Office PowerPoint</Application>
  <PresentationFormat>Widescreen</PresentationFormat>
  <Paragraphs>272</Paragraphs>
  <Slides>38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Symbol</vt:lpstr>
      <vt:lpstr>Wingdings</vt:lpstr>
      <vt:lpstr>Wingdings 2</vt:lpstr>
      <vt:lpstr>HDOfficeLightV0</vt:lpstr>
      <vt:lpstr>Clarity</vt:lpstr>
      <vt:lpstr>BI 233 Laboratory  Digestive Enzymes </vt:lpstr>
      <vt:lpstr>Overview of Digestive Function</vt:lpstr>
      <vt:lpstr>Actions of Digestive (GI) Tract</vt:lpstr>
      <vt:lpstr>PowerPoint Presentation</vt:lpstr>
      <vt:lpstr>PowerPoint Presentation</vt:lpstr>
      <vt:lpstr>PowerPoint Presentation</vt:lpstr>
      <vt:lpstr>Digestion in the Mouth</vt:lpstr>
      <vt:lpstr>Carbohydrates Starch, Dextrin, Sugars, Fiber, Wheat, Corn &amp; Potato Starch, Pasta</vt:lpstr>
      <vt:lpstr>PowerPoint Presentation</vt:lpstr>
      <vt:lpstr>Saliva</vt:lpstr>
      <vt:lpstr>Digestion of Carbohydrates</vt:lpstr>
      <vt:lpstr>Carbohydrate Digestion in Small Intestine</vt:lpstr>
      <vt:lpstr>Carbohydrate Digestion  Review</vt:lpstr>
      <vt:lpstr>PowerPoint Presentation</vt:lpstr>
      <vt:lpstr>Clinical Correlation: Lactose Intolerance</vt:lpstr>
      <vt:lpstr>Protein Digestion Proteins = chains of Amino Acids (20/9) – Peptide Bonds</vt:lpstr>
      <vt:lpstr>PowerPoint Presentation</vt:lpstr>
      <vt:lpstr>Digestion of Proteins</vt:lpstr>
      <vt:lpstr>PowerPoint Presentation</vt:lpstr>
      <vt:lpstr>Denature Protein shape of a protein determines functionality – heat &amp; acid will denature</vt:lpstr>
      <vt:lpstr>Gastric Enzymes and Intrinsic Factor</vt:lpstr>
      <vt:lpstr>Digestion of Proteins Begins in the Stomach</vt:lpstr>
      <vt:lpstr>In duodenum:  Trypsin catalyzes hydrolysis of peptide bonds, breaking down proteins into smaller peptides &amp; activates other enzymes </vt:lpstr>
      <vt:lpstr>Composition and Functions of Pancreatic Juice</vt:lpstr>
      <vt:lpstr> Brush border enzymes finish the task producing amino acids </vt:lpstr>
      <vt:lpstr>Protein Digestion Review</vt:lpstr>
      <vt:lpstr>Digestion of Lipids</vt:lpstr>
      <vt:lpstr>Bile and Intestinal Juice</vt:lpstr>
      <vt:lpstr>Bile Salt Emulsification  (Fats are hydrophobic)</vt:lpstr>
      <vt:lpstr>FAT Hydrolysis - Triglyceride, Monoglyceride, Fatty Acids</vt:lpstr>
      <vt:lpstr>Fat Digestion Review</vt:lpstr>
      <vt:lpstr>Absorption in Small Intestine</vt:lpstr>
      <vt:lpstr>Deglutination: Process of Swallowing</vt:lpstr>
      <vt:lpstr>Stages of Deglutination</vt:lpstr>
      <vt:lpstr>Two main types of motility produced by smooth muscle of GI tract.</vt:lpstr>
      <vt:lpstr>Segmentation and Peristalsis </vt:lpstr>
      <vt:lpstr>Activities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Tissue</dc:title>
  <dc:creator>Schuldt</dc:creator>
  <cp:lastModifiedBy>Windows User</cp:lastModifiedBy>
  <cp:revision>1052</cp:revision>
  <dcterms:created xsi:type="dcterms:W3CDTF">2015-10-26T14:33:33Z</dcterms:created>
  <dcterms:modified xsi:type="dcterms:W3CDTF">2019-02-01T01:23:32Z</dcterms:modified>
</cp:coreProperties>
</file>