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  <p:sldMasterId id="2147483738" r:id="rId2"/>
  </p:sldMasterIdLst>
  <p:notesMasterIdLst>
    <p:notesMasterId r:id="rId34"/>
  </p:notesMasterIdLst>
  <p:sldIdLst>
    <p:sldId id="725" r:id="rId3"/>
    <p:sldId id="1130" r:id="rId4"/>
    <p:sldId id="1131" r:id="rId5"/>
    <p:sldId id="1099" r:id="rId6"/>
    <p:sldId id="1101" r:id="rId7"/>
    <p:sldId id="1103" r:id="rId8"/>
    <p:sldId id="1118" r:id="rId9"/>
    <p:sldId id="1095" r:id="rId10"/>
    <p:sldId id="1096" r:id="rId11"/>
    <p:sldId id="1094" r:id="rId12"/>
    <p:sldId id="1093" r:id="rId13"/>
    <p:sldId id="1072" r:id="rId14"/>
    <p:sldId id="1097" r:id="rId15"/>
    <p:sldId id="1070" r:id="rId16"/>
    <p:sldId id="1119" r:id="rId17"/>
    <p:sldId id="1127" r:id="rId18"/>
    <p:sldId id="1129" r:id="rId19"/>
    <p:sldId id="1092" r:id="rId20"/>
    <p:sldId id="1113" r:id="rId21"/>
    <p:sldId id="1120" r:id="rId22"/>
    <p:sldId id="1117" r:id="rId23"/>
    <p:sldId id="1116" r:id="rId24"/>
    <p:sldId id="1110" r:id="rId25"/>
    <p:sldId id="1121" r:id="rId26"/>
    <p:sldId id="1126" r:id="rId27"/>
    <p:sldId id="1122" r:id="rId28"/>
    <p:sldId id="1123" r:id="rId29"/>
    <p:sldId id="1124" r:id="rId30"/>
    <p:sldId id="1111" r:id="rId31"/>
    <p:sldId id="1125" r:id="rId32"/>
    <p:sldId id="103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709"/>
    <a:srgbClr val="004DE6"/>
    <a:srgbClr val="9BDBFB"/>
    <a:srgbClr val="4CB5C0"/>
    <a:srgbClr val="FF3399"/>
    <a:srgbClr val="FFFF00"/>
    <a:srgbClr val="93ACDD"/>
    <a:srgbClr val="FF6600"/>
    <a:srgbClr val="9966FF"/>
    <a:srgbClr val="4D7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434" autoAdjust="0"/>
  </p:normalViewPr>
  <p:slideViewPr>
    <p:cSldViewPr snapToGrid="0">
      <p:cViewPr varScale="1">
        <p:scale>
          <a:sx n="54" d="100"/>
          <a:sy n="54" d="100"/>
        </p:scale>
        <p:origin x="39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0BE0-69DE-4BB6-B6CE-C6E1782C72EB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2D84F-4B63-43E6-8429-568F05939B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40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Retrieved</a:t>
            </a:r>
            <a:r>
              <a:rPr lang="en-US" baseline="0" dirty="0" smtClean="0"/>
              <a:t> from http://www.aireurbano.com/wp-content/uploads/2014/05/Respiratory-system-cells.JPG,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5580-F60D-40FD-8660-42D517EF42B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10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Saladin A&amp;P The Unity of Form</a:t>
            </a:r>
            <a:r>
              <a:rPr lang="en-US" baseline="0" dirty="0" smtClean="0"/>
              <a:t> and Function 6e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498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Patton</a:t>
            </a:r>
            <a:r>
              <a:rPr lang="en-US" baseline="0" dirty="0" smtClean="0"/>
              <a:t> A&amp;P 8e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1ED77-3F20-422C-BC7F-13AF870E443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13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Retrieved from http://image.slidesharecdn.com/chapter22-gasexchangecompatibilitymode-141214134225-conversion-gate01/95/chapter-22-gas-exchange-compatibility-mode-24-638.jpg?cb=1418564837,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1ED77-3F20-422C-BC7F-13AF870E443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103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Retrieved from</a:t>
            </a:r>
            <a:r>
              <a:rPr lang="en-US" baseline="0" dirty="0" smtClean="0"/>
              <a:t> http://studydroid.com/imageCards/05/g4/card-5771775-back.jpg,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3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Patton</a:t>
            </a:r>
            <a:r>
              <a:rPr lang="en-US" baseline="0" dirty="0" smtClean="0"/>
              <a:t> A&amp;P 8e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1ED77-3F20-422C-BC7F-13AF870E443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075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Retrieved from https://upload.wikimedia.org/wikipedia/commons/d/dc/Cynosis.JPG,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41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Patton A&amp;P 8e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1ED77-3F20-422C-BC7F-13AF870E44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926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Saladin A&amp;P The Unity of Form</a:t>
            </a:r>
            <a:r>
              <a:rPr lang="en-US" baseline="0" dirty="0" smtClean="0"/>
              <a:t> and Function 6e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2D84F-4B63-43E6-8429-568F05939B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294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Retrieved from https://www.med-ed.virginia.edu/courses/rad/chest/images/x-rays/tensionpnewitharrows.jpg,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1ED77-3F20-422C-BC7F-13AF870E443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52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Saladin A&amp;P The Unity of Form</a:t>
            </a:r>
            <a:r>
              <a:rPr lang="en-US" baseline="0" dirty="0" smtClean="0"/>
              <a:t> and Function 6e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1ED77-3F20-422C-BC7F-13AF870E44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9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Patton A&amp;P 8e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1ED77-3F20-422C-BC7F-13AF870E443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410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Retrieved from http://martinfrost.ws/htmlfiles/oct2006/copd_01.jpg,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1ED77-3F20-422C-BC7F-13AF870E44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85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Patton A&amp;P 8e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1ED77-3F20-422C-BC7F-13AF870E44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9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Patton A&amp;P 8e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1ED77-3F20-422C-BC7F-13AF870E443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09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DCBC-F301-4E5A-90C4-82531D87EAB8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16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77D58-C3CF-4E25-B190-C675436AB74C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7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B79F5-ACA1-426D-8320-482D454AE5E2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5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AF155-C9D6-486D-A85A-AA9E895C5D12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B1457-3635-4ACF-9340-5BE64E2DD322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1C7C-E743-4DB0-894E-A8378F73CF24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97C71-45B1-4339-9343-67ACC85A1E20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548A-F5D1-40F4-93B2-473EA0E03106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72E2-8C7A-4C9D-BDDD-21C307B01B3F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0F56-EE48-4871-8D46-1830B0BA5544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9285-94F9-4224-A582-571C50939499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224F1-1837-4C22-ACEF-C1AAEFB475EA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83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C9C5-56BC-4A91-8918-AF798FC9F380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3B4C-3FB2-4D34-9D53-CD6B38650261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6D60-6D44-4172-B65E-A8D32F6CB3F8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4DCA-D44B-4AC4-A5A7-4E94F0064C71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5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CAF44-DF94-4C92-907F-862D179C6FB5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99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67D6-270C-413E-8ADA-BD8F779D4AC4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119D-58FF-4CCF-B3B3-F0733E81F7C8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81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ED964-3A8F-4C18-9C3A-59A3CB525D39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7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3A56-9B50-4735-8008-DF1973DC3219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5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3A50F-C93D-414F-AD79-08673C18ED9A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9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FD8414-0A06-4F51-82F5-1BF0ED7A794F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2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7B2063C-41EE-4D32-A486-C32A074CE901}" type="datetime1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9CF1426-4F7B-450A-9927-41E86A48454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-8340" y="734729"/>
            <a:ext cx="3642056" cy="275834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Calibri Light" panose="020F0302020204030204" pitchFamily="34" charset="0"/>
              </a:rPr>
              <a:t>BI 233 Laboratory </a:t>
            </a:r>
            <a:r>
              <a:rPr lang="en-US" sz="4400" dirty="0" smtClean="0">
                <a:latin typeface="Calibri Light" panose="020F0302020204030204" pitchFamily="34" charset="0"/>
              </a:rPr>
              <a:t/>
            </a:r>
            <a:br>
              <a:rPr lang="en-US" sz="4400" dirty="0" smtClean="0">
                <a:latin typeface="Calibri Light" panose="020F0302020204030204" pitchFamily="34" charset="0"/>
              </a:rPr>
            </a:br>
            <a:r>
              <a:rPr lang="en-US" sz="4000" dirty="0" smtClean="0">
                <a:latin typeface="Calibri Light" panose="020F0302020204030204" pitchFamily="34" charset="0"/>
              </a:rPr>
              <a:t>Respiratory</a:t>
            </a:r>
            <a:r>
              <a:rPr lang="en-US" sz="4000" dirty="0">
                <a:latin typeface="Calibri Light" panose="020F0302020204030204" pitchFamily="34" charset="0"/>
              </a:rPr>
              <a:t/>
            </a:r>
            <a:br>
              <a:rPr lang="en-US" sz="4000" dirty="0">
                <a:latin typeface="Calibri Light" panose="020F0302020204030204" pitchFamily="34" charset="0"/>
              </a:rPr>
            </a:br>
            <a:r>
              <a:rPr lang="en-US" sz="4000" dirty="0" smtClean="0">
                <a:latin typeface="Calibri Light" panose="020F0302020204030204" pitchFamily="34" charset="0"/>
              </a:rPr>
              <a:t>Physiology</a:t>
            </a:r>
            <a:r>
              <a:rPr lang="en-US" sz="4000" dirty="0">
                <a:latin typeface="Calibri Light" panose="020F0302020204030204" pitchFamily="34" charset="0"/>
              </a:rPr>
              <a:t/>
            </a:r>
            <a:br>
              <a:rPr lang="en-US" sz="4000" dirty="0">
                <a:latin typeface="Calibri Light" panose="020F0302020204030204" pitchFamily="34" charset="0"/>
              </a:rPr>
            </a:b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4409" y="607728"/>
            <a:ext cx="6469039" cy="612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2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>
                <a:latin typeface="Calibri Light" panose="020F0302020204030204" pitchFamily="34" charset="0"/>
              </a:rPr>
              <a:t>Pulmonary Volumes and Capacities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E011-910D-41C0-A6B0-01ED3CB91BE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053" y="1385677"/>
            <a:ext cx="8699849" cy="486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54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 Light" panose="020F0302020204030204" pitchFamily="34" charset="0"/>
              </a:rPr>
              <a:t>Pulmonary Volumes, Capacities and Air Flow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 smtClean="0">
                <a:latin typeface="Calibri" panose="020F0502020204030204" pitchFamily="34" charset="0"/>
              </a:rPr>
              <a:t>Wet Spirometers </a:t>
            </a:r>
            <a:r>
              <a:rPr lang="en-US" sz="2200" dirty="0">
                <a:latin typeface="Calibri" panose="020F0502020204030204" pitchFamily="34" charset="0"/>
              </a:rPr>
              <a:t>-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b="1" u="sng" dirty="0" smtClean="0">
                <a:latin typeface="Calibri" panose="020F0502020204030204" pitchFamily="34" charset="0"/>
              </a:rPr>
              <a:t>measure volumes</a:t>
            </a:r>
            <a:r>
              <a:rPr lang="en-US" sz="2200" dirty="0" smtClean="0">
                <a:latin typeface="Calibri" panose="020F0502020204030204" pitchFamily="34" charset="0"/>
              </a:rPr>
              <a:t> of gas that lungs </a:t>
            </a:r>
            <a:r>
              <a:rPr lang="en-US" sz="2200" b="1" u="sng" dirty="0" smtClean="0">
                <a:latin typeface="Calibri" panose="020F0502020204030204" pitchFamily="34" charset="0"/>
              </a:rPr>
              <a:t>exhale</a:t>
            </a:r>
            <a:r>
              <a:rPr lang="en-US" sz="2200" dirty="0" smtClean="0">
                <a:latin typeface="Calibri" panose="020F0502020204030204" pitchFamily="34" charset="0"/>
              </a:rPr>
              <a:t>, can obtain ERV, TV and VC function of time.  Can calculate the IRV using the following formula: IRV= VC-(ERV+TV)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71" y="3302759"/>
            <a:ext cx="7620000" cy="34119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E011-910D-41C0-A6B0-01ED3CB91BE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6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>
                <a:latin typeface="Calibri Light" panose="020F0302020204030204" pitchFamily="34" charset="0"/>
              </a:rPr>
              <a:t>Affects on Respiratory Volumes and Capacities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1673352"/>
            <a:ext cx="6019800" cy="471830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200" b="1" dirty="0" smtClean="0">
                <a:latin typeface="Calibri" panose="020F0502020204030204" pitchFamily="34" charset="0"/>
              </a:rPr>
              <a:t>Age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  <a:sym typeface="Symbol" panose="05050102010706020507" pitchFamily="18" charset="2"/>
              </a:rPr>
              <a:t></a:t>
            </a:r>
            <a:r>
              <a:rPr lang="en-US" altLang="en-US" sz="2200" dirty="0" smtClean="0">
                <a:latin typeface="Calibri" panose="020F0502020204030204" pitchFamily="34" charset="0"/>
              </a:rPr>
              <a:t> </a:t>
            </a:r>
            <a:r>
              <a:rPr lang="en-US" altLang="en-US" sz="2200" dirty="0">
                <a:latin typeface="Calibri" panose="020F0502020204030204" pitchFamily="34" charset="0"/>
              </a:rPr>
              <a:t>lung compliance, respiratory muscles </a:t>
            </a:r>
            <a:r>
              <a:rPr lang="en-US" altLang="en-US" sz="2200" dirty="0" smtClean="0">
                <a:latin typeface="Calibri" panose="020F0502020204030204" pitchFamily="34" charset="0"/>
              </a:rPr>
              <a:t>weaken.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 smtClean="0">
                <a:latin typeface="Calibri" panose="020F0502020204030204" pitchFamily="34" charset="0"/>
              </a:rPr>
              <a:t>Exercise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−"/>
            </a:pPr>
            <a:r>
              <a:rPr lang="en-US" altLang="en-US" sz="2200" dirty="0">
                <a:latin typeface="Calibri" panose="020F0502020204030204" pitchFamily="34" charset="0"/>
              </a:rPr>
              <a:t>M</a:t>
            </a:r>
            <a:r>
              <a:rPr lang="en-US" altLang="en-US" sz="2200" dirty="0" smtClean="0">
                <a:latin typeface="Calibri" panose="020F0502020204030204" pitchFamily="34" charset="0"/>
              </a:rPr>
              <a:t>aintains </a:t>
            </a:r>
            <a:r>
              <a:rPr lang="en-US" altLang="en-US" sz="2200" dirty="0">
                <a:latin typeface="Calibri" panose="020F0502020204030204" pitchFamily="34" charset="0"/>
              </a:rPr>
              <a:t>strength of respiratory </a:t>
            </a:r>
            <a:r>
              <a:rPr lang="en-US" altLang="en-US" sz="2200" dirty="0" smtClean="0">
                <a:latin typeface="Calibri" panose="020F0502020204030204" pitchFamily="34" charset="0"/>
              </a:rPr>
              <a:t>muscles. 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200" b="1" dirty="0" smtClean="0">
                <a:latin typeface="Calibri" panose="020F0502020204030204" pitchFamily="34" charset="0"/>
              </a:rPr>
              <a:t>Body size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−"/>
            </a:pPr>
            <a:r>
              <a:rPr lang="en-US" altLang="en-US" sz="2200" dirty="0">
                <a:latin typeface="Calibri" panose="020F0502020204030204" pitchFamily="34" charset="0"/>
              </a:rPr>
              <a:t>P</a:t>
            </a:r>
            <a:r>
              <a:rPr lang="en-US" altLang="en-US" sz="2200" dirty="0" smtClean="0">
                <a:latin typeface="Calibri" panose="020F0502020204030204" pitchFamily="34" charset="0"/>
              </a:rPr>
              <a:t>roportional</a:t>
            </a:r>
            <a:r>
              <a:rPr lang="en-US" altLang="en-US" sz="2200" dirty="0">
                <a:latin typeface="Calibri" panose="020F0502020204030204" pitchFamily="34" charset="0"/>
              </a:rPr>
              <a:t>, big body has large </a:t>
            </a:r>
            <a:r>
              <a:rPr lang="en-US" altLang="en-US" sz="2200" dirty="0" smtClean="0">
                <a:latin typeface="Calibri" panose="020F0502020204030204" pitchFamily="34" charset="0"/>
              </a:rPr>
              <a:t>lungs.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 smtClean="0">
                <a:latin typeface="Calibri" panose="020F0502020204030204" pitchFamily="34" charset="0"/>
              </a:rPr>
              <a:t>Restrictive disorders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  <a:sym typeface="Symbol" panose="05050102010706020507" pitchFamily="18" charset="2"/>
              </a:rPr>
              <a:t> </a:t>
            </a:r>
            <a:r>
              <a:rPr lang="en-US" altLang="en-US" sz="2200" dirty="0">
                <a:latin typeface="Calibri" panose="020F0502020204030204" pitchFamily="34" charset="0"/>
              </a:rPr>
              <a:t>compliance and vital </a:t>
            </a:r>
            <a:r>
              <a:rPr lang="en-US" altLang="en-US" sz="2200" dirty="0" smtClean="0">
                <a:latin typeface="Calibri" panose="020F0502020204030204" pitchFamily="34" charset="0"/>
              </a:rPr>
              <a:t>capacity (volume).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b="1" dirty="0" smtClean="0">
                <a:latin typeface="Calibri" panose="020F0502020204030204" pitchFamily="34" charset="0"/>
              </a:rPr>
              <a:t>Obstructive disorders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−"/>
            </a:pPr>
            <a:r>
              <a:rPr lang="en-US" altLang="en-US" sz="2200" dirty="0">
                <a:latin typeface="Calibri" panose="020F0502020204030204" pitchFamily="34" charset="0"/>
              </a:rPr>
              <a:t>I</a:t>
            </a:r>
            <a:r>
              <a:rPr lang="en-US" altLang="en-US" sz="2200" dirty="0" smtClean="0">
                <a:latin typeface="Calibri" panose="020F0502020204030204" pitchFamily="34" charset="0"/>
              </a:rPr>
              <a:t>nterfere </a:t>
            </a:r>
            <a:r>
              <a:rPr lang="en-US" altLang="en-US" sz="2200" dirty="0">
                <a:latin typeface="Calibri" panose="020F0502020204030204" pitchFamily="34" charset="0"/>
              </a:rPr>
              <a:t>with air</a:t>
            </a:r>
            <a:r>
              <a:rPr lang="en-US" altLang="en-US" sz="2200" u="sng" dirty="0">
                <a:latin typeface="Calibri" panose="020F0502020204030204" pitchFamily="34" charset="0"/>
              </a:rPr>
              <a:t>flow</a:t>
            </a:r>
            <a:r>
              <a:rPr lang="en-US" altLang="en-US" sz="2200" dirty="0">
                <a:latin typeface="Calibri" panose="020F0502020204030204" pitchFamily="34" charset="0"/>
              </a:rPr>
              <a:t>, expiration requires more effort or less </a:t>
            </a:r>
            <a:r>
              <a:rPr lang="en-US" altLang="en-US" sz="2200" dirty="0" smtClean="0">
                <a:latin typeface="Calibri" panose="020F0502020204030204" pitchFamily="34" charset="0"/>
              </a:rPr>
              <a:t>complete.</a:t>
            </a:r>
            <a:endParaRPr lang="en-US" altLang="en-US" sz="2200" dirty="0">
              <a:latin typeface="Calibri" panose="020F0502020204030204" pitchFamily="3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9399" y="1673352"/>
            <a:ext cx="5189561" cy="493216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E011-910D-41C0-A6B0-01ED3CB91BE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59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648" y="365125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 Light" panose="020F0302020204030204" pitchFamily="34" charset="0"/>
              </a:rPr>
              <a:t>FEV: Most Important Measurement of Lung Function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940" y="1644478"/>
            <a:ext cx="10876472" cy="50992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2200" b="1" dirty="0" smtClean="0">
                <a:latin typeface="Calibri" panose="020F0502020204030204" pitchFamily="34" charset="0"/>
              </a:rPr>
              <a:t>Forced expiratory volume</a:t>
            </a:r>
            <a:r>
              <a:rPr lang="en-US" sz="2200" dirty="0" smtClean="0">
                <a:latin typeface="Calibri" panose="020F0502020204030204" pitchFamily="34" charset="0"/>
              </a:rPr>
              <a:t> (FEV) – volume of gas expired over time – (typically 1 sec=FEV1)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buFont typeface="Calibri" pitchFamily="34" charset="0"/>
              <a:buChar char="‒"/>
            </a:pPr>
            <a:r>
              <a:rPr lang="en-US" sz="2200" dirty="0" smtClean="0">
                <a:latin typeface="Calibri" panose="020F0502020204030204" pitchFamily="34" charset="0"/>
              </a:rPr>
              <a:t>AKA: forced vital capacity (FVC)</a:t>
            </a:r>
          </a:p>
          <a:p>
            <a:pPr lvl="1">
              <a:lnSpc>
                <a:spcPct val="80000"/>
              </a:lnSpc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</a:rPr>
              <a:t>Maximum volume </a:t>
            </a:r>
            <a:r>
              <a:rPr lang="en-US" altLang="en-US" sz="2200" dirty="0">
                <a:latin typeface="Calibri" panose="020F0502020204030204" pitchFamily="34" charset="0"/>
              </a:rPr>
              <a:t>of </a:t>
            </a:r>
            <a:r>
              <a:rPr lang="en-US" altLang="en-US" sz="2200" dirty="0" smtClean="0">
                <a:latin typeface="Calibri" panose="020F0502020204030204" pitchFamily="34" charset="0"/>
              </a:rPr>
              <a:t>gas </a:t>
            </a:r>
            <a:r>
              <a:rPr lang="en-US" altLang="en-US" sz="2200" dirty="0">
                <a:latin typeface="Calibri" panose="020F0502020204030204" pitchFamily="34" charset="0"/>
              </a:rPr>
              <a:t>expired/second during forced expiration </a:t>
            </a:r>
            <a:r>
              <a:rPr lang="en-US" altLang="en-US" sz="2200" b="1" dirty="0">
                <a:latin typeface="Calibri" panose="020F0502020204030204" pitchFamily="34" charset="0"/>
              </a:rPr>
              <a:t>(% of VC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).</a:t>
            </a:r>
          </a:p>
          <a:p>
            <a:pPr lvl="2">
              <a:lnSpc>
                <a:spcPct val="80000"/>
              </a:lnSpc>
            </a:pPr>
            <a:r>
              <a:rPr lang="en-US" sz="2200" dirty="0">
                <a:latin typeface="Calibri" panose="020F0502020204030204" pitchFamily="34" charset="0"/>
              </a:rPr>
              <a:t>E</a:t>
            </a:r>
            <a:r>
              <a:rPr lang="en-US" sz="2200" dirty="0" smtClean="0">
                <a:latin typeface="Calibri" panose="020F0502020204030204" pitchFamily="34" charset="0"/>
              </a:rPr>
              <a:t>xhaled</a:t>
            </a:r>
            <a:r>
              <a:rPr lang="en-US" sz="2200" dirty="0">
                <a:latin typeface="Calibri" panose="020F0502020204030204" pitchFamily="34" charset="0"/>
              </a:rPr>
              <a:t> from full inhalation </a:t>
            </a:r>
            <a:r>
              <a:rPr lang="en-US" sz="2200" dirty="0" smtClean="0">
                <a:latin typeface="Calibri" panose="020F0502020204030204" pitchFamily="34" charset="0"/>
              </a:rPr>
              <a:t>as </a:t>
            </a:r>
            <a:r>
              <a:rPr lang="en-US" sz="2200" dirty="0">
                <a:latin typeface="Calibri" panose="020F0502020204030204" pitchFamily="34" charset="0"/>
              </a:rPr>
              <a:t>forcefully and rapidly as possible</a:t>
            </a:r>
            <a:r>
              <a:rPr lang="en-US" sz="2200" dirty="0" smtClean="0">
                <a:latin typeface="Calibri" panose="020F0502020204030204" pitchFamily="34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buFont typeface="Calibri" pitchFamily="34" charset="0"/>
              <a:buChar char="‒"/>
            </a:pPr>
            <a:r>
              <a:rPr lang="en-US" sz="2200" dirty="0" smtClean="0">
                <a:latin typeface="Calibri" panose="020F0502020204030204" pitchFamily="34" charset="0"/>
              </a:rPr>
              <a:t>Amount of air exhaled may be measured during first (FEV1), second (FEV2), and/or third seconds (FEV3) of forced breath.</a:t>
            </a:r>
          </a:p>
          <a:p>
            <a:pPr lvl="1">
              <a:spcBef>
                <a:spcPts val="200"/>
              </a:spcBef>
              <a:buFont typeface="Calibri" pitchFamily="34" charset="0"/>
              <a:buChar char="‒"/>
            </a:pPr>
            <a:r>
              <a:rPr lang="en-US" altLang="en-US" sz="2200" b="1" dirty="0">
                <a:latin typeface="Calibri" panose="020F0502020204030204" pitchFamily="34" charset="0"/>
              </a:rPr>
              <a:t>Healthy adult - 75 to 85% in 1 sec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  <a:endParaRPr lang="en-US" sz="2200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200"/>
              </a:spcBef>
            </a:pPr>
            <a:r>
              <a:rPr lang="en-US" sz="2200" b="1" dirty="0" smtClean="0">
                <a:latin typeface="Calibri" panose="020F0502020204030204" pitchFamily="34" charset="0"/>
              </a:rPr>
              <a:t>FEV used to</a:t>
            </a:r>
            <a:r>
              <a:rPr lang="en-US" sz="2200" dirty="0" smtClean="0">
                <a:latin typeface="Calibri" panose="020F0502020204030204" pitchFamily="34" charset="0"/>
              </a:rPr>
              <a:t>…</a:t>
            </a:r>
          </a:p>
          <a:p>
            <a:pPr marL="800100" lvl="1" indent="-3429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2200" b="1" dirty="0" smtClean="0">
                <a:latin typeface="Calibri" panose="020F0502020204030204" pitchFamily="34" charset="0"/>
              </a:rPr>
              <a:t>Diagnose</a:t>
            </a:r>
            <a:r>
              <a:rPr lang="en-US" sz="2200" dirty="0" smtClean="0">
                <a:latin typeface="Calibri" panose="020F0502020204030204" pitchFamily="34" charset="0"/>
              </a:rPr>
              <a:t> obstructive lung diseases (asthma and COPD).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en-US" sz="2200" dirty="0" smtClean="0">
                <a:latin typeface="Calibri" panose="020F0502020204030204" pitchFamily="34" charset="0"/>
              </a:rPr>
              <a:t>Individuals with asthma or COPD have lower FEV1 result than a healthy person.</a:t>
            </a:r>
          </a:p>
          <a:p>
            <a:pPr marL="800100" lvl="1" indent="-3429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2200" dirty="0" smtClean="0">
                <a:latin typeface="Calibri" panose="020F0502020204030204" pitchFamily="34" charset="0"/>
              </a:rPr>
              <a:t>Indicate effectiveness of medications prescribed for lung disease. </a:t>
            </a:r>
          </a:p>
          <a:p>
            <a:pPr marL="800100" lvl="1" indent="-3429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2200" b="1" dirty="0" smtClean="0">
                <a:latin typeface="Calibri" panose="020F0502020204030204" pitchFamily="34" charset="0"/>
              </a:rPr>
              <a:t>Monitor</a:t>
            </a:r>
            <a:r>
              <a:rPr lang="en-US" sz="2200" dirty="0" smtClean="0">
                <a:latin typeface="Calibri" panose="020F0502020204030204" pitchFamily="34" charset="0"/>
              </a:rPr>
              <a:t> disease status.</a:t>
            </a:r>
          </a:p>
          <a:p>
            <a:pPr lvl="2">
              <a:lnSpc>
                <a:spcPct val="100000"/>
              </a:lnSpc>
              <a:spcBef>
                <a:spcPts val="200"/>
              </a:spcBef>
            </a:pPr>
            <a:r>
              <a:rPr lang="en-US" sz="2200" dirty="0" smtClean="0">
                <a:latin typeface="Calibri" panose="020F0502020204030204" pitchFamily="34" charset="0"/>
              </a:rPr>
              <a:t>Decreases in FEV1 value may indicate condition is worsening. 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E011-910D-41C0-A6B0-01ED3CB91BE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0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>
                <a:latin typeface="Calibri Light" panose="020F0302020204030204" pitchFamily="34" charset="0"/>
              </a:rPr>
              <a:t>Pulmonary Airflow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40" y="1825625"/>
            <a:ext cx="4209919" cy="435133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347" y="1825625"/>
            <a:ext cx="4041305" cy="4351338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E011-910D-41C0-A6B0-01ED3CB91BE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Obstructive</a:t>
            </a:r>
            <a:r>
              <a:rPr lang="en-US" b="1" dirty="0" smtClean="0"/>
              <a:t> Lung Disease – (</a:t>
            </a:r>
            <a:r>
              <a:rPr lang="en-US" b="1" i="1" dirty="0" smtClean="0"/>
              <a:t>Outflow)</a:t>
            </a:r>
          </a:p>
          <a:p>
            <a:pPr lvl="1"/>
            <a:r>
              <a:rPr lang="en-US" dirty="0" smtClean="0"/>
              <a:t>Not getting air out</a:t>
            </a:r>
          </a:p>
          <a:p>
            <a:pPr lvl="1"/>
            <a:r>
              <a:rPr lang="en-US" dirty="0" smtClean="0"/>
              <a:t>Large over inflated lungs because air can’t get out</a:t>
            </a:r>
          </a:p>
          <a:p>
            <a:pPr lvl="1"/>
            <a:r>
              <a:rPr lang="en-US" u="sng" dirty="0" smtClean="0"/>
              <a:t>Asthma</a:t>
            </a:r>
            <a:r>
              <a:rPr lang="en-US" dirty="0" smtClean="0"/>
              <a:t> (airways spasm and close)</a:t>
            </a:r>
            <a:endParaRPr lang="en-US" dirty="0"/>
          </a:p>
          <a:p>
            <a:pPr lvl="1"/>
            <a:r>
              <a:rPr lang="en-US" dirty="0"/>
              <a:t>Chronic </a:t>
            </a:r>
            <a:r>
              <a:rPr lang="en-US" u="sng" dirty="0" smtClean="0"/>
              <a:t>bronchitis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u="sng" dirty="0" smtClean="0"/>
              <a:t>Emphysema</a:t>
            </a:r>
            <a:r>
              <a:rPr lang="en-US" dirty="0" smtClean="0"/>
              <a:t> (lungs loose their elasticity)</a:t>
            </a:r>
            <a:endParaRPr lang="en-US" dirty="0"/>
          </a:p>
          <a:p>
            <a:endParaRPr lang="en-US" dirty="0" smtClean="0"/>
          </a:p>
          <a:p>
            <a:r>
              <a:rPr lang="en-US" b="1" u="sng" dirty="0" smtClean="0"/>
              <a:t>Restrictive</a:t>
            </a:r>
            <a:r>
              <a:rPr lang="en-US" b="1" dirty="0" smtClean="0"/>
              <a:t> Lung Disease – (</a:t>
            </a:r>
            <a:r>
              <a:rPr lang="en-US" b="1" i="1" dirty="0" smtClean="0"/>
              <a:t>Intake)</a:t>
            </a:r>
          </a:p>
          <a:p>
            <a:pPr lvl="1"/>
            <a:r>
              <a:rPr lang="en-US" dirty="0" smtClean="0"/>
              <a:t>No problem expiring air there is just less air</a:t>
            </a:r>
          </a:p>
          <a:p>
            <a:pPr lvl="1"/>
            <a:r>
              <a:rPr lang="en-US" dirty="0" smtClean="0"/>
              <a:t>Lungs can not expand (an intake problem)</a:t>
            </a:r>
          </a:p>
          <a:p>
            <a:pPr lvl="1"/>
            <a:r>
              <a:rPr lang="en-US" u="sng" dirty="0" smtClean="0"/>
              <a:t>Fibrosis</a:t>
            </a:r>
            <a:r>
              <a:rPr lang="en-US" dirty="0" smtClean="0"/>
              <a:t> (tissue gets stiff)</a:t>
            </a:r>
          </a:p>
          <a:p>
            <a:pPr lvl="1"/>
            <a:r>
              <a:rPr lang="en-US" u="sng" dirty="0" smtClean="0"/>
              <a:t>Muscular diseases </a:t>
            </a:r>
            <a:r>
              <a:rPr lang="en-US" dirty="0" smtClean="0"/>
              <a:t>(muscular dystrophy, ALS) </a:t>
            </a:r>
          </a:p>
          <a:p>
            <a:pPr lvl="1"/>
            <a:r>
              <a:rPr lang="en-US" u="sng" dirty="0" smtClean="0"/>
              <a:t>obesity</a:t>
            </a:r>
            <a:endParaRPr lang="en-US" u="sng" dirty="0"/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338526"/>
            <a:ext cx="5384800" cy="3387448"/>
          </a:xfrm>
        </p:spPr>
      </p:pic>
    </p:spTree>
    <p:extLst>
      <p:ext uri="{BB962C8B-B14F-4D97-AF65-F5344CB8AC3E}">
        <p14:creationId xmlns:p14="http://schemas.microsoft.com/office/powerpoint/2010/main" val="11469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71" y="533400"/>
            <a:ext cx="8527774" cy="60048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3"/>
          <p:cNvSpPr>
            <a:spLocks noGrp="1"/>
          </p:cNvSpPr>
          <p:nvPr>
            <p:ph sz="quarter" idx="2"/>
          </p:nvPr>
        </p:nvSpPr>
        <p:spPr>
          <a:xfrm>
            <a:off x="1828800" y="381000"/>
            <a:ext cx="8369300" cy="5772150"/>
          </a:xfrm>
        </p:spPr>
        <p:txBody>
          <a:bodyPr/>
          <a:lstStyle/>
          <a:p>
            <a:r>
              <a:rPr lang="en-US" altLang="en-US" sz="2400" b="1" dirty="0"/>
              <a:t>FEV</a:t>
            </a:r>
            <a:r>
              <a:rPr lang="en-US" altLang="en-US" sz="1400" b="1" dirty="0"/>
              <a:t>1</a:t>
            </a:r>
            <a:r>
              <a:rPr lang="en-US" altLang="en-US" sz="2400" dirty="0"/>
              <a:t> </a:t>
            </a:r>
            <a:r>
              <a:rPr lang="en-US" altLang="en-US" sz="2400" b="1" u="sng" dirty="0"/>
              <a:t>Forced Expiratory Volume  = </a:t>
            </a:r>
            <a:r>
              <a:rPr lang="en-US" altLang="en-US" sz="2400" dirty="0"/>
              <a:t>volume of air exhaled under forced conditions in the first </a:t>
            </a:r>
            <a:r>
              <a:rPr lang="en-US" altLang="en-US" sz="2400" u="sng" dirty="0"/>
              <a:t>one second </a:t>
            </a:r>
            <a:r>
              <a:rPr lang="en-US" altLang="en-US" sz="2400" dirty="0"/>
              <a:t/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b="1" dirty="0"/>
              <a:t>FEV</a:t>
            </a:r>
            <a:r>
              <a:rPr lang="en-US" altLang="en-US" sz="1400" b="1" dirty="0"/>
              <a:t>1 </a:t>
            </a:r>
            <a:r>
              <a:rPr lang="en-US" altLang="en-US" sz="2400" b="1" dirty="0"/>
              <a:t>/VC Percent Forced Vital Capacity</a:t>
            </a:r>
            <a:r>
              <a:rPr lang="en-US" altLang="en-US" sz="2400" dirty="0"/>
              <a:t> = the ratio of FEV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 to VC. In healthy adults this should be approximately 70–85% (declining with age).</a:t>
            </a:r>
            <a:br>
              <a:rPr lang="en-US" altLang="en-US" sz="2400" dirty="0"/>
            </a:br>
            <a:endParaRPr lang="en-US" altLang="en-US" sz="2400" baseline="30000" dirty="0"/>
          </a:p>
          <a:p>
            <a:r>
              <a:rPr lang="en-US" altLang="en-US" sz="2400" dirty="0"/>
              <a:t>In </a:t>
            </a:r>
            <a:r>
              <a:rPr lang="en-US" altLang="en-US" sz="2400" b="1" u="sng" dirty="0"/>
              <a:t>obstructive lung disease</a:t>
            </a:r>
            <a:r>
              <a:rPr lang="en-US" altLang="en-US" sz="2400" dirty="0"/>
              <a:t>, (asthma, COPD, chronic bronchitis, emphysema) the FEV1 is reduced because of increased airway resistance to expiratory flow.   Thus, the FEV1/FVC ratio will be </a:t>
            </a:r>
            <a:r>
              <a:rPr lang="en-US" altLang="en-US" sz="2400" u="sng" dirty="0"/>
              <a:t>reduced</a:t>
            </a:r>
            <a:r>
              <a:rPr lang="en-US" altLang="en-US" sz="2400" dirty="0"/>
              <a:t>. </a:t>
            </a:r>
            <a:br>
              <a:rPr lang="en-US" altLang="en-US" sz="2400" dirty="0"/>
            </a:br>
            <a:endParaRPr lang="en-US" altLang="en-US" sz="2400" dirty="0"/>
          </a:p>
          <a:p>
            <a:r>
              <a:rPr lang="en-US" altLang="en-US" sz="2400" dirty="0"/>
              <a:t>In </a:t>
            </a:r>
            <a:r>
              <a:rPr lang="en-US" altLang="en-US" sz="2400" b="1" u="sng" dirty="0"/>
              <a:t>restrictive lung disease</a:t>
            </a:r>
            <a:r>
              <a:rPr lang="en-US" altLang="en-US" sz="2400" dirty="0"/>
              <a:t>, (fibrosis) the FEV1 and VC are </a:t>
            </a:r>
            <a:r>
              <a:rPr lang="en-US" altLang="en-US" sz="2400" u="sng" dirty="0"/>
              <a:t>equally reduced</a:t>
            </a:r>
            <a:r>
              <a:rPr lang="en-US" altLang="en-US" sz="2400" dirty="0"/>
              <a:t>.  Thus, the FEV1/VC ratio should be approximately </a:t>
            </a:r>
            <a:r>
              <a:rPr lang="en-US" altLang="en-US" sz="2400" u="sng" dirty="0"/>
              <a:t>normal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75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4000" dirty="0" smtClean="0">
                <a:latin typeface="Calibri Light" panose="020F0302020204030204" pitchFamily="34" charset="0"/>
              </a:rPr>
              <a:t>Obstructive Respiratory </a:t>
            </a:r>
            <a:r>
              <a:rPr lang="en-US" altLang="en-US" sz="4000" dirty="0">
                <a:latin typeface="Calibri Light" panose="020F0302020204030204" pitchFamily="34" charset="0"/>
              </a:rPr>
              <a:t>Disorders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43" y="1514901"/>
            <a:ext cx="8175009" cy="51861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E011-910D-41C0-A6B0-01ED3CB91BE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 Light" panose="020F0302020204030204" pitchFamily="34" charset="0"/>
              </a:rPr>
              <a:t>Activities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Spirometry exercise – pg. 203-205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58" y="2088107"/>
            <a:ext cx="7033283" cy="458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Respiratory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b="1" dirty="0">
                <a:latin typeface="Calibri" panose="020F0502020204030204" pitchFamily="34" charset="0"/>
              </a:rPr>
              <a:t>Pulmonary ventilation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>
                <a:latin typeface="Calibri" panose="020F0502020204030204" pitchFamily="34" charset="0"/>
              </a:rPr>
              <a:t>Process by which O₂ enters and CO₂ exits alveoli (breathing).</a:t>
            </a:r>
          </a:p>
          <a:p>
            <a:r>
              <a:rPr lang="en-US" sz="2200" b="1" dirty="0">
                <a:latin typeface="Calibri" panose="020F0502020204030204" pitchFamily="34" charset="0"/>
              </a:rPr>
              <a:t>Respiration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>
                <a:latin typeface="Calibri" panose="020F0502020204030204" pitchFamily="34" charset="0"/>
              </a:rPr>
              <a:t>Process by which O₂ and CO₂ diffuse in and out of the blood (gas exchange)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>
                <a:latin typeface="Calibri" panose="020F0502020204030204" pitchFamily="34" charset="0"/>
              </a:rPr>
              <a:t> Occurs in 2 areas of the body.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</a:rPr>
              <a:t>External respiration </a:t>
            </a:r>
            <a:r>
              <a:rPr lang="en-US" sz="2200" dirty="0">
                <a:latin typeface="Calibri" panose="020F0502020204030204" pitchFamily="34" charset="0"/>
              </a:rPr>
              <a:t>– gas exchange across respiratory membrane of lungs (alveoli) into the blood.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b="1" dirty="0">
                <a:latin typeface="Calibri" panose="020F0502020204030204" pitchFamily="34" charset="0"/>
              </a:rPr>
              <a:t>Internal respiration </a:t>
            </a:r>
            <a:r>
              <a:rPr lang="en-US" sz="2200" dirty="0">
                <a:latin typeface="Calibri" panose="020F0502020204030204" pitchFamily="34" charset="0"/>
              </a:rPr>
              <a:t>– gas exchange between the blood and the interstitial fluid, tissues and cells</a:t>
            </a:r>
          </a:p>
          <a:p>
            <a:r>
              <a:rPr lang="en-US" sz="2200" b="1" dirty="0">
                <a:latin typeface="Calibri" panose="020F0502020204030204" pitchFamily="34" charset="0"/>
              </a:rPr>
              <a:t>Cellular respiration</a:t>
            </a:r>
          </a:p>
          <a:p>
            <a:pPr lvl="1">
              <a:buFont typeface="Calibri" panose="020F0502020204030204" pitchFamily="34" charset="0"/>
              <a:buChar char="−"/>
            </a:pPr>
            <a:r>
              <a:rPr lang="en-US" sz="2200" dirty="0">
                <a:latin typeface="Calibri" panose="020F0502020204030204" pitchFamily="34" charset="0"/>
              </a:rPr>
              <a:t>Series of </a:t>
            </a:r>
            <a:r>
              <a:rPr lang="en-US" sz="2200" u="sng" dirty="0">
                <a:latin typeface="Calibri" panose="020F0502020204030204" pitchFamily="34" charset="0"/>
              </a:rPr>
              <a:t>metabolic processes </a:t>
            </a:r>
            <a:r>
              <a:rPr lang="en-US" sz="2200" dirty="0">
                <a:latin typeface="Calibri" panose="020F0502020204030204" pitchFamily="34" charset="0"/>
              </a:rPr>
              <a:t>where living cells produce energy through oxidation of organic substances.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2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if we can’t expire CO2?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Hypercapnia</a:t>
            </a:r>
            <a:r>
              <a:rPr lang="en-US" dirty="0" smtClean="0"/>
              <a:t> (too much CO2) </a:t>
            </a:r>
          </a:p>
          <a:p>
            <a:r>
              <a:rPr lang="en-US" dirty="0" smtClean="0"/>
              <a:t>If CO2 accumulates in the bloodstream the blood becomes acidic a condition called </a:t>
            </a:r>
            <a:r>
              <a:rPr lang="en-US" b="1" dirty="0" smtClean="0"/>
              <a:t>respiratory acidosis</a:t>
            </a:r>
            <a:r>
              <a:rPr lang="en-US" dirty="0" smtClean="0"/>
              <a:t>.</a:t>
            </a:r>
          </a:p>
          <a:p>
            <a:r>
              <a:rPr lang="en-US" u="sng" dirty="0" err="1" smtClean="0"/>
              <a:t>Hypocapnia</a:t>
            </a:r>
            <a:r>
              <a:rPr lang="en-US" dirty="0" smtClean="0"/>
              <a:t> (too little CO2)</a:t>
            </a:r>
          </a:p>
          <a:p>
            <a:r>
              <a:rPr lang="en-US" dirty="0" smtClean="0"/>
              <a:t>If there is not enough CO2 in the bloodstream then blood becomes alkaline a condition call </a:t>
            </a:r>
            <a:r>
              <a:rPr lang="en-US" b="1" dirty="0" smtClean="0"/>
              <a:t>respiratory alkalosis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75" y="2189162"/>
            <a:ext cx="5353050" cy="36861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 Light" panose="020F0302020204030204" pitchFamily="34" charset="0"/>
              </a:rPr>
              <a:t>Gas Exchange and Transport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15152"/>
            <a:ext cx="7620000" cy="444917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E011-910D-41C0-A6B0-01ED3CB91BE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95484" y="7473690"/>
            <a:ext cx="1232352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Lungs decrease acid y </a:t>
            </a:r>
            <a:r>
              <a:rPr lang="en-US" dirty="0" err="1" smtClean="0"/>
              <a:t>incresing</a:t>
            </a:r>
            <a:r>
              <a:rPr lang="en-US" dirty="0" smtClean="0"/>
              <a:t> respiration or increase acid by decreasing respiration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02437" y="8050321"/>
            <a:ext cx="252944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Kidneys decrease acid by urinating H+ and putting base into blood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Calibri Light" panose="020F0302020204030204" pitchFamily="34" charset="0"/>
              </a:rPr>
              <a:t>Gas Exchange and Transport</a:t>
            </a:r>
            <a:r>
              <a:rPr lang="en-US" sz="4000" dirty="0">
                <a:latin typeface="Calibri Light" panose="020F0302020204030204" pitchFamily="34" charset="0"/>
              </a:rPr>
              <a:t>: CO</a:t>
            </a:r>
            <a:r>
              <a:rPr lang="en-US" sz="4000" dirty="0" smtClean="0">
                <a:latin typeface="Calibri Light" panose="020F0302020204030204" pitchFamily="34" charset="0"/>
              </a:rPr>
              <a:t>₂</a:t>
            </a:r>
            <a:endParaRPr lang="en-US" sz="4000" dirty="0">
              <a:latin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E011-910D-41C0-A6B0-01ED3CB91BE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6" name="Picture 2" descr="http://image.slidesharecdn.com/chapter22-gasexchangecompatibilitymode-141214134225-conversion-gate01/95/chapter-22-gas-exchange-compatibility-mode-24-638.jpg?cb=14185648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297" y="1351129"/>
            <a:ext cx="4442273" cy="53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7"/>
          <p:cNvSpPr>
            <a:spLocks noGrp="1"/>
          </p:cNvSpPr>
          <p:nvPr>
            <p:ph idx="1"/>
          </p:nvPr>
        </p:nvSpPr>
        <p:spPr>
          <a:xfrm>
            <a:off x="3067665" y="1600200"/>
            <a:ext cx="9340645" cy="487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z="2200" b="1" dirty="0" smtClean="0">
                <a:latin typeface="Calibri" panose="020F0502020204030204" pitchFamily="34" charset="0"/>
              </a:rPr>
              <a:t>CO₂ is </a:t>
            </a:r>
            <a:r>
              <a:rPr lang="en-US" sz="2200" b="1" dirty="0">
                <a:latin typeface="Calibri" panose="020F0502020204030204" pitchFamily="34" charset="0"/>
              </a:rPr>
              <a:t>carried in blood 3 </a:t>
            </a:r>
            <a:r>
              <a:rPr lang="en-US" sz="2200" b="1" dirty="0" smtClean="0">
                <a:latin typeface="Calibri" panose="020F0502020204030204" pitchFamily="34" charset="0"/>
              </a:rPr>
              <a:t>ways</a:t>
            </a:r>
            <a:r>
              <a:rPr lang="en-US" sz="2200" dirty="0" smtClean="0">
                <a:latin typeface="Calibri" panose="020F0502020204030204" pitchFamily="34" charset="0"/>
              </a:rPr>
              <a:t>:</a:t>
            </a:r>
            <a:endParaRPr lang="en-US" sz="2200" dirty="0"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2200" dirty="0">
                <a:latin typeface="Calibri" panose="020F0502020204030204" pitchFamily="34" charset="0"/>
              </a:rPr>
              <a:t>Small percentage CO</a:t>
            </a:r>
            <a:r>
              <a:rPr lang="en-US" sz="2200" baseline="-25000" dirty="0">
                <a:latin typeface="Calibri" panose="020F0502020204030204" pitchFamily="34" charset="0"/>
              </a:rPr>
              <a:t>2 </a:t>
            </a:r>
            <a:r>
              <a:rPr lang="en-US" sz="2200" dirty="0" smtClean="0">
                <a:latin typeface="Calibri" panose="020F0502020204030204" pitchFamily="34" charset="0"/>
              </a:rPr>
              <a:t>dissolves </a:t>
            </a:r>
            <a:r>
              <a:rPr lang="en-US" sz="2200" dirty="0">
                <a:latin typeface="Calibri" panose="020F0502020204030204" pitchFamily="34" charset="0"/>
              </a:rPr>
              <a:t>into plasma (7</a:t>
            </a:r>
            <a:r>
              <a:rPr lang="en-US" sz="2200" dirty="0" smtClean="0">
                <a:latin typeface="Calibri" panose="020F0502020204030204" pitchFamily="34" charset="0"/>
              </a:rPr>
              <a:t>%).</a:t>
            </a:r>
            <a:endParaRPr lang="en-US" sz="2200" dirty="0"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2200" dirty="0">
                <a:latin typeface="Calibri" panose="020F0502020204030204" pitchFamily="34" charset="0"/>
              </a:rPr>
              <a:t>Hemoglobin can bind to some </a:t>
            </a:r>
            <a:r>
              <a:rPr lang="en-US" sz="2200" dirty="0" smtClean="0">
                <a:latin typeface="Calibri" panose="020F0502020204030204" pitchFamily="34" charset="0"/>
              </a:rPr>
              <a:t>CO</a:t>
            </a:r>
            <a:r>
              <a:rPr lang="en-US" sz="2200" baseline="-25000" dirty="0">
                <a:latin typeface="Calibri" panose="020F0502020204030204" pitchFamily="34" charset="0"/>
              </a:rPr>
              <a:t>2</a:t>
            </a:r>
            <a:r>
              <a:rPr lang="en-US" sz="2200" dirty="0" smtClean="0">
                <a:latin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</a:rPr>
              <a:t>(23</a:t>
            </a:r>
            <a:r>
              <a:rPr lang="en-US" sz="2200" dirty="0" smtClean="0">
                <a:latin typeface="Calibri" panose="020F0502020204030204" pitchFamily="34" charset="0"/>
              </a:rPr>
              <a:t>%).</a:t>
            </a:r>
            <a:endParaRPr lang="en-US" sz="2200" dirty="0">
              <a:latin typeface="Calibri" panose="020F0502020204030204" pitchFamily="34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200"/>
              </a:spcBef>
              <a:buFont typeface="+mj-lt"/>
              <a:buAutoNum type="arabicPeriod"/>
              <a:defRPr/>
            </a:pPr>
            <a:r>
              <a:rPr lang="en-US" sz="2200" dirty="0">
                <a:latin typeface="Calibri" panose="020F0502020204030204" pitchFamily="34" charset="0"/>
              </a:rPr>
              <a:t>Most interacts with </a:t>
            </a:r>
            <a:r>
              <a:rPr lang="en-US" sz="2200" dirty="0" smtClean="0">
                <a:latin typeface="Calibri" panose="020F0502020204030204" pitchFamily="34" charset="0"/>
              </a:rPr>
              <a:t>plasma H</a:t>
            </a:r>
            <a:r>
              <a:rPr lang="en-US" sz="2200" baseline="-25000" dirty="0">
                <a:latin typeface="Calibri" panose="020F0502020204030204" pitchFamily="34" charset="0"/>
              </a:rPr>
              <a:t>2</a:t>
            </a:r>
            <a:r>
              <a:rPr lang="en-US" sz="2200" dirty="0" smtClean="0">
                <a:latin typeface="Calibri" panose="020F0502020204030204" pitchFamily="34" charset="0"/>
              </a:rPr>
              <a:t>O </a:t>
            </a:r>
            <a:r>
              <a:rPr lang="en-US" sz="2200" dirty="0">
                <a:latin typeface="Calibri" panose="020F0502020204030204" pitchFamily="34" charset="0"/>
              </a:rPr>
              <a:t>to convert to carbonic </a:t>
            </a:r>
            <a:r>
              <a:rPr lang="en-US" sz="2200" b="1" u="sng" dirty="0">
                <a:latin typeface="Calibri" panose="020F0502020204030204" pitchFamily="34" charset="0"/>
              </a:rPr>
              <a:t>acid</a:t>
            </a:r>
            <a:r>
              <a:rPr lang="en-US" sz="2200" dirty="0">
                <a:latin typeface="Calibri" panose="020F0502020204030204" pitchFamily="34" charset="0"/>
              </a:rPr>
              <a:t> (H</a:t>
            </a:r>
            <a:r>
              <a:rPr lang="en-US" sz="2200" baseline="-25000" dirty="0">
                <a:latin typeface="Calibri" panose="020F0502020204030204" pitchFamily="34" charset="0"/>
              </a:rPr>
              <a:t>2</a:t>
            </a:r>
            <a:r>
              <a:rPr lang="en-US" sz="2200" dirty="0">
                <a:latin typeface="Calibri" panose="020F0502020204030204" pitchFamily="34" charset="0"/>
              </a:rPr>
              <a:t>CO</a:t>
            </a:r>
            <a:r>
              <a:rPr lang="en-US" sz="2200" baseline="-25000" dirty="0">
                <a:latin typeface="Calibri" panose="020F0502020204030204" pitchFamily="34" charset="0"/>
              </a:rPr>
              <a:t>3</a:t>
            </a:r>
            <a:r>
              <a:rPr lang="en-US" sz="2200" dirty="0">
                <a:latin typeface="Calibri" panose="020F0502020204030204" pitchFamily="34" charset="0"/>
              </a:rPr>
              <a:t>) (70</a:t>
            </a:r>
            <a:r>
              <a:rPr lang="en-US" sz="2200" dirty="0" smtClean="0">
                <a:latin typeface="Calibri" panose="020F0502020204030204" pitchFamily="34" charset="0"/>
              </a:rPr>
              <a:t>%).</a:t>
            </a:r>
            <a:endParaRPr lang="en-US" sz="2200" dirty="0"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z="2200" b="1" dirty="0">
                <a:latin typeface="Calibri" panose="020F0502020204030204" pitchFamily="34" charset="0"/>
              </a:rPr>
              <a:t>Brain translates an increase in </a:t>
            </a:r>
            <a:r>
              <a:rPr lang="en-US" sz="2200" b="1" dirty="0" smtClean="0">
                <a:latin typeface="Calibri" panose="020F0502020204030204" pitchFamily="34" charset="0"/>
              </a:rPr>
              <a:t>CO</a:t>
            </a:r>
            <a:r>
              <a:rPr lang="en-US" sz="2200" b="1" baseline="-25000" dirty="0">
                <a:latin typeface="Calibri" panose="020F0502020204030204" pitchFamily="34" charset="0"/>
              </a:rPr>
              <a:t>2</a:t>
            </a:r>
            <a:r>
              <a:rPr lang="en-US" sz="2200" b="1" dirty="0" smtClean="0">
                <a:latin typeface="Calibri" panose="020F0502020204030204" pitchFamily="34" charset="0"/>
              </a:rPr>
              <a:t> </a:t>
            </a:r>
            <a:r>
              <a:rPr lang="en-US" sz="2200" b="1" dirty="0">
                <a:latin typeface="Calibri" panose="020F0502020204030204" pitchFamily="34" charset="0"/>
              </a:rPr>
              <a:t>as not breathing </a:t>
            </a:r>
            <a:r>
              <a:rPr lang="en-US" sz="2200" b="1" dirty="0" smtClean="0">
                <a:latin typeface="Calibri" panose="020F0502020204030204" pitchFamily="34" charset="0"/>
              </a:rPr>
              <a:t>enough.</a:t>
            </a:r>
          </a:p>
          <a:p>
            <a:pPr>
              <a:lnSpc>
                <a:spcPct val="100000"/>
              </a:lnSpc>
              <a:spcBef>
                <a:spcPts val="200"/>
              </a:spcBef>
              <a:defRPr/>
            </a:pPr>
            <a:r>
              <a:rPr lang="en-US" sz="2200" i="1" dirty="0" smtClean="0">
                <a:latin typeface="Calibri" panose="020F0502020204030204" pitchFamily="34" charset="0"/>
              </a:rPr>
              <a:t>Carbon </a:t>
            </a:r>
            <a:r>
              <a:rPr lang="en-US" sz="2200" i="1" dirty="0">
                <a:latin typeface="Calibri" panose="020F0502020204030204" pitchFamily="34" charset="0"/>
              </a:rPr>
              <a:t>dioxide in </a:t>
            </a:r>
            <a:r>
              <a:rPr lang="en-US" sz="2200" i="1" dirty="0" smtClean="0">
                <a:latin typeface="Calibri" panose="020F0502020204030204" pitchFamily="34" charset="0"/>
              </a:rPr>
              <a:t>tissues</a:t>
            </a:r>
            <a:r>
              <a:rPr lang="en-US" sz="2200" dirty="0" smtClean="0">
                <a:latin typeface="Calibri" panose="020F0502020204030204" pitchFamily="34" charset="0"/>
              </a:rPr>
              <a:t>.</a:t>
            </a:r>
            <a:endParaRPr lang="en-US" sz="2200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200"/>
              </a:spcBef>
              <a:buFont typeface="Calibri" panose="020F0502020204030204" pitchFamily="34" charset="0"/>
              <a:buChar char="−"/>
              <a:defRPr/>
            </a:pPr>
            <a:r>
              <a:rPr lang="en-US" sz="2200" dirty="0" smtClean="0">
                <a:latin typeface="Calibri" panose="020F0502020204030204" pitchFamily="34" charset="0"/>
              </a:rPr>
              <a:t>PCO</a:t>
            </a:r>
            <a:r>
              <a:rPr lang="en-US" sz="2200" dirty="0">
                <a:latin typeface="Calibri" panose="020F0502020204030204" pitchFamily="34" charset="0"/>
              </a:rPr>
              <a:t>₂  = 45 mmHg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buFont typeface="Calibri" panose="020F0502020204030204" pitchFamily="34" charset="0"/>
              <a:buChar char="−"/>
              <a:defRPr/>
            </a:pPr>
            <a:r>
              <a:rPr lang="en-US" sz="2200" dirty="0">
                <a:latin typeface="Calibri" panose="020F0502020204030204" pitchFamily="34" charset="0"/>
              </a:rPr>
              <a:t>Enters blood and combines with water to form carbonic </a:t>
            </a:r>
            <a:r>
              <a:rPr lang="en-US" sz="2200" dirty="0" smtClean="0">
                <a:latin typeface="Calibri" panose="020F0502020204030204" pitchFamily="34" charset="0"/>
              </a:rPr>
              <a:t>acid.</a:t>
            </a:r>
            <a:endParaRPr lang="en-US" sz="2200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200"/>
              </a:spcBef>
              <a:buFont typeface="Calibri" panose="020F0502020204030204" pitchFamily="34" charset="0"/>
              <a:buChar char="−"/>
              <a:defRPr/>
            </a:pPr>
            <a:r>
              <a:rPr lang="en-US" sz="2200" dirty="0">
                <a:latin typeface="Calibri" panose="020F0502020204030204" pitchFamily="34" charset="0"/>
              </a:rPr>
              <a:t>Carbonic acid splits into hydrogen ion (</a:t>
            </a:r>
            <a:r>
              <a:rPr lang="en-US" sz="2200" dirty="0" smtClean="0">
                <a:latin typeface="Calibri" panose="020F0502020204030204" pitchFamily="34" charset="0"/>
              </a:rPr>
              <a:t>H⁺) </a:t>
            </a:r>
            <a:r>
              <a:rPr lang="en-US" sz="2200" dirty="0">
                <a:latin typeface="Calibri" panose="020F0502020204030204" pitchFamily="34" charset="0"/>
              </a:rPr>
              <a:t>and bicarbonate (</a:t>
            </a:r>
            <a:r>
              <a:rPr lang="en-US" sz="2200" dirty="0" smtClean="0">
                <a:latin typeface="Calibri" panose="020F0502020204030204" pitchFamily="34" charset="0"/>
              </a:rPr>
              <a:t>HCO</a:t>
            </a:r>
            <a:r>
              <a:rPr lang="en-US" sz="2200" baseline="-25000" dirty="0">
                <a:latin typeface="Calibri" panose="020F0502020204030204" pitchFamily="34" charset="0"/>
              </a:rPr>
              <a:t>3</a:t>
            </a:r>
            <a:r>
              <a:rPr lang="en-US" sz="2200" dirty="0" smtClean="0">
                <a:latin typeface="Calibri" panose="020F0502020204030204" pitchFamily="34" charset="0"/>
              </a:rPr>
              <a:t>¯).</a:t>
            </a:r>
            <a:endParaRPr lang="en-US" sz="2200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200"/>
              </a:spcBef>
              <a:buFont typeface="Calibri" panose="020F0502020204030204" pitchFamily="34" charset="0"/>
              <a:buChar char="−"/>
              <a:defRPr/>
            </a:pPr>
            <a:r>
              <a:rPr lang="en-US" sz="2200" dirty="0" smtClean="0">
                <a:latin typeface="Calibri" panose="020F0502020204030204" pitchFamily="34" charset="0"/>
              </a:rPr>
              <a:t>HCO</a:t>
            </a:r>
            <a:r>
              <a:rPr lang="en-US" sz="2200" baseline="-25000" dirty="0">
                <a:latin typeface="Calibri" panose="020F0502020204030204" pitchFamily="34" charset="0"/>
              </a:rPr>
              <a:t>3</a:t>
            </a:r>
            <a:r>
              <a:rPr lang="en-US" sz="2200" dirty="0" smtClean="0">
                <a:latin typeface="Calibri" panose="020F0502020204030204" pitchFamily="34" charset="0"/>
              </a:rPr>
              <a:t>¯ + H⁺ forms H</a:t>
            </a:r>
            <a:r>
              <a:rPr lang="en-US" sz="2200" baseline="-25000" dirty="0" smtClean="0">
                <a:latin typeface="Calibri" panose="020F0502020204030204" pitchFamily="34" charset="0"/>
              </a:rPr>
              <a:t>2</a:t>
            </a:r>
            <a:r>
              <a:rPr lang="en-US" sz="2200" dirty="0" smtClean="0">
                <a:latin typeface="Calibri" panose="020F0502020204030204" pitchFamily="34" charset="0"/>
              </a:rPr>
              <a:t>CO</a:t>
            </a:r>
            <a:r>
              <a:rPr lang="en-US" sz="2200" baseline="-25000" dirty="0" smtClean="0">
                <a:latin typeface="Calibri" panose="020F0502020204030204" pitchFamily="34" charset="0"/>
              </a:rPr>
              <a:t>3</a:t>
            </a:r>
            <a:r>
              <a:rPr lang="en-US" sz="2200" dirty="0" smtClean="0">
                <a:latin typeface="Calibri" panose="020F0502020204030204" pitchFamily="34" charset="0"/>
              </a:rPr>
              <a:t>  </a:t>
            </a:r>
            <a:endParaRPr lang="en-US" sz="2200" dirty="0">
              <a:latin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200"/>
              </a:spcBef>
              <a:buFont typeface="Calibri" panose="020F0502020204030204" pitchFamily="34" charset="0"/>
              <a:buChar char="−"/>
              <a:defRPr/>
            </a:pPr>
            <a:r>
              <a:rPr lang="en-US" sz="2200" dirty="0">
                <a:latin typeface="Calibri" panose="020F0502020204030204" pitchFamily="34" charset="0"/>
              </a:rPr>
              <a:t>H</a:t>
            </a:r>
            <a:r>
              <a:rPr lang="en-US" sz="2200" baseline="-25000" dirty="0">
                <a:latin typeface="Calibri" panose="020F0502020204030204" pitchFamily="34" charset="0"/>
              </a:rPr>
              <a:t>2</a:t>
            </a:r>
            <a:r>
              <a:rPr lang="en-US" sz="2200" dirty="0">
                <a:latin typeface="Calibri" panose="020F0502020204030204" pitchFamily="34" charset="0"/>
              </a:rPr>
              <a:t>CO</a:t>
            </a:r>
            <a:r>
              <a:rPr lang="en-US" sz="2200" baseline="-25000" dirty="0">
                <a:latin typeface="Calibri" panose="020F0502020204030204" pitchFamily="34" charset="0"/>
              </a:rPr>
              <a:t>3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</a:rPr>
              <a:t>splits </a:t>
            </a:r>
            <a:r>
              <a:rPr lang="en-US" sz="2200" dirty="0">
                <a:latin typeface="Calibri" panose="020F0502020204030204" pitchFamily="34" charset="0"/>
              </a:rPr>
              <a:t>to form H</a:t>
            </a:r>
            <a:r>
              <a:rPr lang="en-US" sz="2200" baseline="-25000" dirty="0">
                <a:latin typeface="Calibri" panose="020F0502020204030204" pitchFamily="34" charset="0"/>
              </a:rPr>
              <a:t>2</a:t>
            </a:r>
            <a:r>
              <a:rPr lang="en-US" sz="2200" dirty="0">
                <a:latin typeface="Calibri" panose="020F0502020204030204" pitchFamily="34" charset="0"/>
              </a:rPr>
              <a:t>O and CO</a:t>
            </a:r>
            <a:r>
              <a:rPr lang="en-US" sz="2200" baseline="-25000" dirty="0">
                <a:latin typeface="Calibri" panose="020F0502020204030204" pitchFamily="34" charset="0"/>
              </a:rPr>
              <a:t>2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sz="2200" dirty="0">
                <a:latin typeface="Calibri" panose="020F0502020204030204" pitchFamily="34" charset="0"/>
              </a:rPr>
              <a:t>CO</a:t>
            </a:r>
            <a:r>
              <a:rPr lang="en-US" sz="2200" baseline="-25000" dirty="0">
                <a:latin typeface="Calibri" panose="020F0502020204030204" pitchFamily="34" charset="0"/>
              </a:rPr>
              <a:t>2</a:t>
            </a:r>
            <a:r>
              <a:rPr lang="en-US" sz="2200" dirty="0">
                <a:latin typeface="Calibri" panose="020F0502020204030204" pitchFamily="34" charset="0"/>
              </a:rPr>
              <a:t> </a:t>
            </a:r>
            <a:r>
              <a:rPr lang="en-US" altLang="en-US" sz="2200" dirty="0">
                <a:latin typeface="Calibri" panose="020F0502020204030204" pitchFamily="34" charset="0"/>
              </a:rPr>
              <a:t> diffuses from blood into </a:t>
            </a:r>
            <a:r>
              <a:rPr lang="en-US" altLang="en-US" sz="2200" dirty="0" smtClean="0">
                <a:latin typeface="Calibri" panose="020F0502020204030204" pitchFamily="34" charset="0"/>
              </a:rPr>
              <a:t>alveoli.</a:t>
            </a:r>
            <a:endParaRPr lang="en-US" altLang="en-US" sz="2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>
                <a:latin typeface="Calibri Light" panose="020F0302020204030204" pitchFamily="34" charset="0"/>
              </a:rPr>
              <a:t>Effects of Hydrogen 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E011-910D-41C0-A6B0-01ED3CB91BE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098" name="Picture 2" descr="http://studydroid.com/imageCards/05/g4/card-5771775-b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79" y="1351128"/>
            <a:ext cx="4338186" cy="34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altLang="en-US" sz="2200" b="1" dirty="0" smtClean="0">
                <a:latin typeface="Calibri" panose="020F0502020204030204" pitchFamily="34" charset="0"/>
              </a:rPr>
              <a:t>Respiratory alkalosis </a:t>
            </a:r>
            <a:r>
              <a:rPr lang="en-US" altLang="en-US" sz="2200" dirty="0" smtClean="0">
                <a:latin typeface="Calibri" panose="020F0502020204030204" pitchFamily="34" charset="0"/>
              </a:rPr>
              <a:t>(pH &gt; 7.45)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altLang="en-US" sz="2200" b="1" dirty="0" smtClean="0">
                <a:latin typeface="Calibri" panose="020F0502020204030204" pitchFamily="34" charset="0"/>
              </a:rPr>
              <a:t>Hypocapnia </a:t>
            </a:r>
            <a:r>
              <a:rPr lang="en-US" altLang="en-US" sz="2200" dirty="0" smtClean="0">
                <a:latin typeface="Calibri" panose="020F0502020204030204" pitchFamily="34" charset="0"/>
              </a:rPr>
              <a:t>(PCO</a:t>
            </a:r>
            <a:r>
              <a:rPr lang="en-US" altLang="en-US" sz="2200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sz="2200" dirty="0" smtClean="0">
                <a:latin typeface="Calibri" panose="020F0502020204030204" pitchFamily="34" charset="0"/>
              </a:rPr>
              <a:t>) &lt; 37 mmHg.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altLang="en-US" sz="2200" u="sng" dirty="0" smtClean="0">
                <a:latin typeface="Calibri" panose="020F0502020204030204" pitchFamily="34" charset="0"/>
              </a:rPr>
              <a:t>Caused by </a:t>
            </a:r>
            <a:r>
              <a:rPr lang="en-US" altLang="en-US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hyperventilation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altLang="en-US" sz="2200" u="sng" dirty="0" smtClean="0">
                <a:latin typeface="Calibri" panose="020F0502020204030204" pitchFamily="34" charset="0"/>
              </a:rPr>
              <a:t>Corrected by </a:t>
            </a:r>
            <a:r>
              <a:rPr lang="en-US" altLang="en-US" sz="2200" dirty="0" smtClean="0">
                <a:latin typeface="Calibri" panose="020F0502020204030204" pitchFamily="34" charset="0"/>
              </a:rPr>
              <a:t>hypoventilation, pushes reaction to the right. </a:t>
            </a:r>
            <a:br>
              <a:rPr lang="en-US" altLang="en-US" sz="2200" dirty="0" smtClean="0">
                <a:latin typeface="Calibri" panose="020F0502020204030204" pitchFamily="34" charset="0"/>
              </a:rPr>
            </a:br>
            <a:r>
              <a:rPr lang="en-US" altLang="en-US" sz="2200" dirty="0" smtClean="0">
                <a:latin typeface="Calibri" panose="020F0502020204030204" pitchFamily="34" charset="0"/>
              </a:rPr>
              <a:t> CO</a:t>
            </a:r>
            <a:r>
              <a:rPr lang="en-US" altLang="en-US" sz="2200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sz="2200" dirty="0" smtClean="0">
                <a:latin typeface="Calibri" panose="020F0502020204030204" pitchFamily="34" charset="0"/>
              </a:rPr>
              <a:t> + H</a:t>
            </a:r>
            <a:r>
              <a:rPr lang="en-US" altLang="en-US" sz="2200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sz="2200" dirty="0" smtClean="0">
                <a:latin typeface="Calibri" panose="020F0502020204030204" pitchFamily="34" charset="0"/>
              </a:rPr>
              <a:t>O </a:t>
            </a:r>
            <a:r>
              <a:rPr lang="en-US" altLang="en-US" sz="2200" b="1" dirty="0" smtClean="0">
                <a:solidFill>
                  <a:srgbClr val="07070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200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200" dirty="0" smtClean="0">
                <a:latin typeface="Calibri" panose="020F0502020204030204" pitchFamily="34" charset="0"/>
              </a:rPr>
              <a:t>H</a:t>
            </a:r>
            <a:r>
              <a:rPr lang="en-US" altLang="en-US" sz="2200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sz="2200" dirty="0" smtClean="0">
                <a:latin typeface="Calibri" panose="020F0502020204030204" pitchFamily="34" charset="0"/>
              </a:rPr>
              <a:t>CO</a:t>
            </a:r>
            <a:r>
              <a:rPr lang="en-US" altLang="en-US" sz="2200" baseline="-25000" dirty="0" smtClean="0">
                <a:latin typeface="Calibri" panose="020F0502020204030204" pitchFamily="34" charset="0"/>
              </a:rPr>
              <a:t>3 </a:t>
            </a:r>
            <a:r>
              <a:rPr lang="en-US" altLang="en-US" sz="2200" b="1" dirty="0" smtClean="0">
                <a:solidFill>
                  <a:srgbClr val="07070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</a:t>
            </a:r>
            <a:r>
              <a:rPr lang="en-US" altLang="en-US" sz="2200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200" dirty="0" smtClean="0">
                <a:latin typeface="Calibri" panose="020F0502020204030204" pitchFamily="34" charset="0"/>
              </a:rPr>
              <a:t>HCO</a:t>
            </a:r>
            <a:r>
              <a:rPr lang="en-US" altLang="en-US" sz="2200" baseline="-25000" dirty="0" smtClean="0">
                <a:latin typeface="Calibri" panose="020F0502020204030204" pitchFamily="34" charset="0"/>
              </a:rPr>
              <a:t>3</a:t>
            </a:r>
            <a:r>
              <a:rPr lang="en-US" altLang="en-US" sz="2200" baseline="30000" dirty="0" smtClean="0">
                <a:latin typeface="Calibri" panose="020F0502020204030204" pitchFamily="34" charset="0"/>
              </a:rPr>
              <a:t>-</a:t>
            </a:r>
            <a:r>
              <a:rPr lang="en-US" altLang="en-US" sz="2200" baseline="-25000" dirty="0" smtClean="0">
                <a:latin typeface="Calibri" panose="020F0502020204030204" pitchFamily="34" charset="0"/>
              </a:rPr>
              <a:t> </a:t>
            </a:r>
            <a:r>
              <a:rPr lang="en-US" altLang="en-US" sz="2200" dirty="0" smtClean="0">
                <a:latin typeface="Calibri" panose="020F0502020204030204" pitchFamily="34" charset="0"/>
              </a:rPr>
              <a:t>+ H</a:t>
            </a:r>
            <a:r>
              <a:rPr lang="en-US" altLang="en-US" sz="2200" baseline="30000" dirty="0" smtClean="0">
                <a:latin typeface="Calibri" panose="020F0502020204030204" pitchFamily="34" charset="0"/>
              </a:rPr>
              <a:t>+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  <a:sym typeface="Symbol" panose="05050102010706020507" pitchFamily="18" charset="2"/>
              </a:rPr>
              <a:t> </a:t>
            </a:r>
            <a:r>
              <a:rPr lang="en-US" altLang="en-US" sz="2200" dirty="0" smtClean="0">
                <a:latin typeface="Calibri" panose="020F0502020204030204" pitchFamily="34" charset="0"/>
              </a:rPr>
              <a:t>H</a:t>
            </a:r>
            <a:r>
              <a:rPr lang="en-US" altLang="en-US" sz="2200" baseline="30000" dirty="0" smtClean="0">
                <a:latin typeface="Calibri" panose="020F0502020204030204" pitchFamily="34" charset="0"/>
              </a:rPr>
              <a:t>+</a:t>
            </a:r>
            <a:r>
              <a:rPr lang="en-US" altLang="en-US" sz="2200" dirty="0" smtClean="0">
                <a:latin typeface="Calibri" panose="020F0502020204030204" pitchFamily="34" charset="0"/>
                <a:sym typeface="Symbol" panose="05050102010706020507" pitchFamily="18" charset="2"/>
              </a:rPr>
              <a:t>, lowers pH to normal.</a:t>
            </a:r>
          </a:p>
          <a:p>
            <a:pPr>
              <a:spcBef>
                <a:spcPts val="600"/>
              </a:spcBef>
            </a:pPr>
            <a:r>
              <a:rPr lang="en-US" altLang="en-US" sz="2200" b="1" dirty="0" smtClean="0">
                <a:latin typeface="Calibri" panose="020F0502020204030204" pitchFamily="34" charset="0"/>
              </a:rPr>
              <a:t>Respiratory acidosis </a:t>
            </a:r>
            <a:r>
              <a:rPr lang="en-US" altLang="en-US" sz="2200" dirty="0" smtClean="0">
                <a:latin typeface="Calibri" panose="020F0502020204030204" pitchFamily="34" charset="0"/>
              </a:rPr>
              <a:t>(pH &lt; 7.35)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altLang="en-US" sz="2200" u="sng" dirty="0" smtClean="0">
                <a:latin typeface="Calibri" panose="020F0502020204030204" pitchFamily="34" charset="0"/>
              </a:rPr>
              <a:t>Caused by</a:t>
            </a:r>
            <a:r>
              <a:rPr lang="en-US" altLang="en-US" sz="2200" dirty="0" smtClean="0">
                <a:latin typeface="Calibri" panose="020F0502020204030204" pitchFamily="34" charset="0"/>
              </a:rPr>
              <a:t> failure of pulmonary ventilation - </a:t>
            </a:r>
            <a:r>
              <a:rPr lang="en-US" altLang="en-US" sz="2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hypoventilation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altLang="en-US" sz="2200" b="1" dirty="0" smtClean="0">
                <a:latin typeface="Calibri" panose="020F0502020204030204" pitchFamily="34" charset="0"/>
              </a:rPr>
              <a:t>Hypercapnia</a:t>
            </a:r>
            <a:r>
              <a:rPr lang="en-US" altLang="en-US" sz="2200" dirty="0" smtClean="0">
                <a:latin typeface="Calibri" panose="020F0502020204030204" pitchFamily="34" charset="0"/>
              </a:rPr>
              <a:t> (PCO</a:t>
            </a:r>
            <a:r>
              <a:rPr lang="en-US" altLang="en-US" sz="2200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sz="2200" dirty="0" smtClean="0">
                <a:latin typeface="Calibri" panose="020F0502020204030204" pitchFamily="34" charset="0"/>
              </a:rPr>
              <a:t>) &gt; 43 mmHg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</a:rPr>
              <a:t>CO</a:t>
            </a:r>
            <a:r>
              <a:rPr lang="en-US" altLang="en-US" sz="2200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sz="2200" dirty="0" smtClean="0">
                <a:latin typeface="Calibri" panose="020F0502020204030204" pitchFamily="34" charset="0"/>
              </a:rPr>
              <a:t> easily crosses blood-brain barrier, in CSF the CO</a:t>
            </a:r>
            <a:r>
              <a:rPr lang="en-US" altLang="en-US" sz="2200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sz="2200" dirty="0" smtClean="0">
                <a:latin typeface="Calibri" panose="020F0502020204030204" pitchFamily="34" charset="0"/>
              </a:rPr>
              <a:t> reacts with water and releases H</a:t>
            </a:r>
            <a:r>
              <a:rPr lang="en-US" altLang="en-US" sz="2200" baseline="30000" dirty="0" smtClean="0">
                <a:latin typeface="Calibri" panose="020F0502020204030204" pitchFamily="34" charset="0"/>
              </a:rPr>
              <a:t>+</a:t>
            </a:r>
            <a:r>
              <a:rPr lang="en-US" altLang="en-US" sz="2200" dirty="0" smtClean="0">
                <a:latin typeface="Calibri" panose="020F0502020204030204" pitchFamily="34" charset="0"/>
              </a:rPr>
              <a:t>, central chemoreceptors strongly stimulate inspiratory center.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altLang="en-US" sz="2200" u="sng" dirty="0" smtClean="0">
                <a:latin typeface="Calibri" panose="020F0502020204030204" pitchFamily="34" charset="0"/>
              </a:rPr>
              <a:t>Corrected by</a:t>
            </a:r>
            <a:r>
              <a:rPr lang="en-US" altLang="en-US" sz="2200" dirty="0" smtClean="0">
                <a:latin typeface="Calibri" panose="020F0502020204030204" pitchFamily="34" charset="0"/>
              </a:rPr>
              <a:t> hyperventilation, pushes reaction to the left by “blowing off ” CO</a:t>
            </a:r>
            <a:r>
              <a:rPr lang="en-US" altLang="en-US" sz="2200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sz="2200" dirty="0" smtClean="0">
                <a:latin typeface="Calibri" panose="020F0502020204030204" pitchFamily="34" charset="0"/>
              </a:rPr>
              <a:t>  (expired). CO</a:t>
            </a:r>
            <a:r>
              <a:rPr lang="en-US" altLang="en-US" sz="2200" baseline="-25000" dirty="0">
                <a:latin typeface="Calibri" panose="020F0502020204030204" pitchFamily="34" charset="0"/>
              </a:rPr>
              <a:t>2</a:t>
            </a:r>
            <a:r>
              <a:rPr lang="en-US" altLang="en-US" sz="2200" dirty="0" smtClean="0">
                <a:latin typeface="Calibri" panose="020F0502020204030204" pitchFamily="34" charset="0"/>
              </a:rPr>
              <a:t>+ H</a:t>
            </a:r>
            <a:r>
              <a:rPr lang="en-US" altLang="en-US" sz="2200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sz="2200" dirty="0" smtClean="0">
                <a:latin typeface="Calibri" panose="020F0502020204030204" pitchFamily="34" charset="0"/>
              </a:rPr>
              <a:t>O </a:t>
            </a:r>
            <a:r>
              <a:rPr lang="en-US" altLang="en-US" sz="2200" b="1" dirty="0" smtClean="0">
                <a:solidFill>
                  <a:srgbClr val="07070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</a:t>
            </a:r>
            <a:r>
              <a:rPr lang="en-US" altLang="en-US" sz="2200" dirty="0" smtClean="0">
                <a:latin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2200" dirty="0" smtClean="0">
                <a:latin typeface="Calibri" panose="020F0502020204030204" pitchFamily="34" charset="0"/>
              </a:rPr>
              <a:t>H</a:t>
            </a:r>
            <a:r>
              <a:rPr lang="en-US" altLang="en-US" sz="2200" baseline="-25000" dirty="0" smtClean="0">
                <a:latin typeface="Calibri" panose="020F0502020204030204" pitchFamily="34" charset="0"/>
              </a:rPr>
              <a:t>2</a:t>
            </a:r>
            <a:r>
              <a:rPr lang="en-US" altLang="en-US" sz="2200" dirty="0" smtClean="0">
                <a:latin typeface="Calibri" panose="020F0502020204030204" pitchFamily="34" charset="0"/>
              </a:rPr>
              <a:t>CO</a:t>
            </a:r>
            <a:r>
              <a:rPr lang="en-US" altLang="en-US" sz="2200" baseline="-25000" dirty="0" smtClean="0">
                <a:latin typeface="Calibri" panose="020F0502020204030204" pitchFamily="34" charset="0"/>
              </a:rPr>
              <a:t>3</a:t>
            </a:r>
            <a:r>
              <a:rPr lang="en-US" altLang="en-US" sz="2200" b="1" baseline="-25000" dirty="0" smtClean="0">
                <a:solidFill>
                  <a:srgbClr val="070709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200" b="1" dirty="0" smtClean="0">
                <a:solidFill>
                  <a:srgbClr val="070709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 </a:t>
            </a:r>
            <a:r>
              <a:rPr lang="en-US" altLang="en-US" sz="2200" dirty="0" smtClean="0">
                <a:latin typeface="Calibri" panose="020F0502020204030204" pitchFamily="34" charset="0"/>
              </a:rPr>
              <a:t>HCO</a:t>
            </a:r>
            <a:r>
              <a:rPr lang="en-US" altLang="en-US" sz="2200" baseline="-25000" dirty="0" smtClean="0">
                <a:latin typeface="Calibri" panose="020F0502020204030204" pitchFamily="34" charset="0"/>
              </a:rPr>
              <a:t>3</a:t>
            </a:r>
            <a:r>
              <a:rPr lang="en-US" altLang="en-US" sz="2200" baseline="30000" dirty="0" smtClean="0">
                <a:latin typeface="Calibri" panose="020F0502020204030204" pitchFamily="34" charset="0"/>
              </a:rPr>
              <a:t>-</a:t>
            </a:r>
            <a:r>
              <a:rPr lang="en-US" altLang="en-US" sz="2200" baseline="-25000" dirty="0" smtClean="0">
                <a:latin typeface="Calibri" panose="020F0502020204030204" pitchFamily="34" charset="0"/>
              </a:rPr>
              <a:t> </a:t>
            </a:r>
            <a:r>
              <a:rPr lang="en-US" altLang="en-US" sz="2200" dirty="0" smtClean="0">
                <a:latin typeface="Calibri" panose="020F0502020204030204" pitchFamily="34" charset="0"/>
              </a:rPr>
              <a:t>+ H</a:t>
            </a:r>
            <a:r>
              <a:rPr lang="en-US" altLang="en-US" sz="2200" baseline="30000" dirty="0" smtClean="0">
                <a:latin typeface="Calibri" panose="020F0502020204030204" pitchFamily="34" charset="0"/>
              </a:rPr>
              <a:t>+</a:t>
            </a:r>
          </a:p>
          <a:p>
            <a:pPr>
              <a:buFont typeface="Calibri" panose="020F0502020204030204" pitchFamily="34" charset="0"/>
              <a:buChar char="−"/>
            </a:pPr>
            <a:endParaRPr lang="en-US" altLang="en-US" dirty="0" smtClean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21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Any mechanism that </a:t>
            </a:r>
            <a:r>
              <a:rPr lang="en-US" b="1" u="sng" dirty="0" smtClean="0">
                <a:latin typeface="Calibri" panose="020F0502020204030204" pitchFamily="34" charset="0"/>
              </a:rPr>
              <a:t>resists changes in pH</a:t>
            </a:r>
            <a:r>
              <a:rPr lang="en-US" u="sng" dirty="0" smtClean="0">
                <a:latin typeface="Calibri" panose="020F0502020204030204" pitchFamily="34" charset="0"/>
              </a:rPr>
              <a:t> by converting a strong acid or base to a weak one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A </a:t>
            </a:r>
            <a:r>
              <a:rPr lang="en-US" b="1" dirty="0" smtClean="0">
                <a:latin typeface="Calibri" panose="020F0502020204030204" pitchFamily="34" charset="0"/>
              </a:rPr>
              <a:t>chemical buffer </a:t>
            </a:r>
            <a:r>
              <a:rPr lang="en-US" dirty="0" smtClean="0">
                <a:latin typeface="Calibri" panose="020F0502020204030204" pitchFamily="34" charset="0"/>
              </a:rPr>
              <a:t>is a substance that binds H+ and removes it from solution as its concentration begins to </a:t>
            </a:r>
            <a:r>
              <a:rPr lang="en-US" b="1" u="sng" dirty="0" smtClean="0">
                <a:latin typeface="Calibri" panose="020F0502020204030204" pitchFamily="34" charset="0"/>
              </a:rPr>
              <a:t>rise</a:t>
            </a:r>
            <a:r>
              <a:rPr lang="en-US" dirty="0" smtClean="0">
                <a:latin typeface="Calibri" panose="020F0502020204030204" pitchFamily="34" charset="0"/>
              </a:rPr>
              <a:t>, or releases H+ into solution as its concentration </a:t>
            </a:r>
            <a:r>
              <a:rPr lang="en-US" b="1" u="sng" dirty="0" smtClean="0">
                <a:latin typeface="Calibri" panose="020F0502020204030204" pitchFamily="34" charset="0"/>
              </a:rPr>
              <a:t>falls</a:t>
            </a:r>
            <a:endParaRPr lang="en-US" b="1" u="sng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648929"/>
            <a:ext cx="6548011" cy="540262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Calibri Light" panose="020F0302020204030204" pitchFamily="34" charset="0"/>
              </a:rPr>
              <a:t>Gas Exchange and Transport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15152"/>
            <a:ext cx="7620000" cy="444917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E011-910D-41C0-A6B0-01ED3CB91BE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166" y="5130140"/>
            <a:ext cx="296883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Lungs decrease acid by increasing respiration or increase acid by decreasing respiration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66462" y="5130140"/>
            <a:ext cx="252944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Kidneys decrease acid by urinating H+ and putting base into blood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72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Buffer Activity in lab manual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instructions in your manual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4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Effect of pCO2 on respiratory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Observe lab partner for one minute and record their respiratory rate (# of breaths per min)</a:t>
            </a:r>
          </a:p>
          <a:p>
            <a:endParaRPr lang="en-US" b="1" dirty="0" smtClean="0"/>
          </a:p>
          <a:p>
            <a:r>
              <a:rPr lang="en-US" b="1" dirty="0" smtClean="0"/>
              <a:t>2. Next have partner take slow, deep breaths for two minutes and record respiratory rate for one minute</a:t>
            </a:r>
          </a:p>
          <a:p>
            <a:pPr lvl="1"/>
            <a:r>
              <a:rPr lang="en-US" dirty="0" smtClean="0"/>
              <a:t>Was there an increase or decrease in the respiratory rate?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3. Next have partner breathe in and out of a paper bag (covering their nose and mouth with the bag) for two minutes and then record respiratory rate for one minute.</a:t>
            </a:r>
          </a:p>
          <a:p>
            <a:pPr lvl="1"/>
            <a:r>
              <a:rPr lang="en-US" dirty="0"/>
              <a:t>Was there an increase or decrease in the respiratory rate?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Effect of CO2 on the pH of a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we can’t measure the effects of </a:t>
            </a:r>
            <a:r>
              <a:rPr lang="en-US" dirty="0" err="1" smtClean="0"/>
              <a:t>ventilatory</a:t>
            </a:r>
            <a:r>
              <a:rPr lang="en-US" dirty="0" smtClean="0"/>
              <a:t> rate on blood pH directly in the lab because it requires an analysis of arterial blood we will use water and test the pH while resting, exercising and after exercising.</a:t>
            </a:r>
          </a:p>
          <a:p>
            <a:r>
              <a:rPr lang="en-US" dirty="0" smtClean="0"/>
              <a:t>Follow the instructions in your lab manual and then answer the questions.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 smtClean="0">
                <a:latin typeface="Calibri Light" panose="020F0302020204030204" pitchFamily="34" charset="0"/>
              </a:rPr>
              <a:t>Oxygen Imbalances: </a:t>
            </a:r>
            <a:r>
              <a:rPr lang="en-US" altLang="en-US" sz="4000" b="1" u="sng" dirty="0" smtClean="0">
                <a:latin typeface="Calibri Light" panose="020F0302020204030204" pitchFamily="34" charset="0"/>
              </a:rPr>
              <a:t>Hypoxia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599" y="1673352"/>
            <a:ext cx="10745337" cy="4718304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rabicPeriod"/>
            </a:pPr>
            <a:r>
              <a:rPr lang="en-US" altLang="en-US" sz="2200" b="1" dirty="0" smtClean="0">
                <a:latin typeface="Calibri" panose="020F0502020204030204" pitchFamily="34" charset="0"/>
              </a:rPr>
              <a:t>Hypoxemic </a:t>
            </a:r>
            <a:r>
              <a:rPr lang="en-US" altLang="en-US" sz="2200" b="1" dirty="0">
                <a:latin typeface="Calibri" panose="020F0502020204030204" pitchFamily="34" charset="0"/>
              </a:rPr>
              <a:t>hypoxia </a:t>
            </a:r>
            <a:r>
              <a:rPr lang="en-US" altLang="en-US" sz="2200" dirty="0">
                <a:latin typeface="Calibri" panose="020F0502020204030204" pitchFamily="34" charset="0"/>
              </a:rPr>
              <a:t>- usually due to inadequate pulmonary gas exchange</a:t>
            </a:r>
          </a:p>
          <a:p>
            <a:pPr lvl="2">
              <a:spcBef>
                <a:spcPts val="200"/>
              </a:spcBef>
              <a:buFont typeface="Arial" panose="020B0604020202020204" pitchFamily="34" charset="0"/>
              <a:buChar char="−"/>
            </a:pPr>
            <a:r>
              <a:rPr lang="en-US" altLang="en-US" sz="2200" dirty="0">
                <a:latin typeface="Calibri" panose="020F0502020204030204" pitchFamily="34" charset="0"/>
              </a:rPr>
              <a:t>H</a:t>
            </a:r>
            <a:r>
              <a:rPr lang="en-US" altLang="en-US" sz="2200" dirty="0" smtClean="0">
                <a:latin typeface="Calibri" panose="020F0502020204030204" pitchFamily="34" charset="0"/>
              </a:rPr>
              <a:t>igh </a:t>
            </a:r>
            <a:r>
              <a:rPr lang="en-US" altLang="en-US" sz="2200" dirty="0">
                <a:latin typeface="Calibri" panose="020F0502020204030204" pitchFamily="34" charset="0"/>
              </a:rPr>
              <a:t>altitudes, drowning, aspiration, respiratory arrest, degenerative lung diseases, CO </a:t>
            </a:r>
            <a:r>
              <a:rPr lang="en-US" altLang="en-US" sz="2200" dirty="0" smtClean="0">
                <a:latin typeface="Calibri" panose="020F0502020204030204" pitchFamily="34" charset="0"/>
              </a:rPr>
              <a:t>poisoning.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altLang="en-US" sz="2200" b="1" dirty="0">
                <a:latin typeface="Calibri" panose="020F0502020204030204" pitchFamily="34" charset="0"/>
              </a:rPr>
              <a:t>I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schemic </a:t>
            </a:r>
            <a:r>
              <a:rPr lang="en-US" altLang="en-US" sz="2200" b="1" dirty="0">
                <a:latin typeface="Calibri" panose="020F0502020204030204" pitchFamily="34" charset="0"/>
              </a:rPr>
              <a:t>hypoxia </a:t>
            </a:r>
            <a:r>
              <a:rPr lang="en-US" altLang="en-US" sz="2200" dirty="0">
                <a:latin typeface="Calibri" panose="020F0502020204030204" pitchFamily="34" charset="0"/>
              </a:rPr>
              <a:t>- inadequate </a:t>
            </a:r>
            <a:r>
              <a:rPr lang="en-US" altLang="en-US" sz="2200" dirty="0" smtClean="0">
                <a:latin typeface="Calibri" panose="020F0502020204030204" pitchFamily="34" charset="0"/>
              </a:rPr>
              <a:t>circulation. Shock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altLang="en-US" sz="2200" b="1" dirty="0" smtClean="0">
                <a:latin typeface="Calibri" panose="020F0502020204030204" pitchFamily="34" charset="0"/>
              </a:rPr>
              <a:t>Anemic </a:t>
            </a:r>
            <a:r>
              <a:rPr lang="en-US" altLang="en-US" sz="2200" b="1" dirty="0">
                <a:latin typeface="Calibri" panose="020F0502020204030204" pitchFamily="34" charset="0"/>
              </a:rPr>
              <a:t>hypoxia </a:t>
            </a:r>
            <a:r>
              <a:rPr lang="en-US" altLang="en-US" sz="2200" dirty="0">
                <a:latin typeface="Calibri" panose="020F0502020204030204" pitchFamily="34" charset="0"/>
              </a:rPr>
              <a:t>- anemia</a:t>
            </a:r>
          </a:p>
          <a:p>
            <a:pPr marL="514350" indent="-514350">
              <a:spcBef>
                <a:spcPts val="200"/>
              </a:spcBef>
              <a:buFont typeface="+mj-lt"/>
              <a:buAutoNum type="arabicPeriod"/>
            </a:pPr>
            <a:r>
              <a:rPr lang="en-US" altLang="en-US" sz="2200" b="1" dirty="0">
                <a:latin typeface="Calibri" panose="020F0502020204030204" pitchFamily="34" charset="0"/>
              </a:rPr>
              <a:t>H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istotoxic </a:t>
            </a:r>
            <a:r>
              <a:rPr lang="en-US" altLang="en-US" sz="2200" b="1" dirty="0">
                <a:latin typeface="Calibri" panose="020F0502020204030204" pitchFamily="34" charset="0"/>
              </a:rPr>
              <a:t>hypoxia </a:t>
            </a:r>
            <a:r>
              <a:rPr lang="en-US" altLang="en-US" sz="2200" dirty="0">
                <a:latin typeface="Calibri" panose="020F0502020204030204" pitchFamily="34" charset="0"/>
              </a:rPr>
              <a:t>- metabolic poison (cyanide</a:t>
            </a:r>
            <a:r>
              <a:rPr lang="en-US" altLang="en-US" sz="2200" dirty="0" smtClean="0">
                <a:latin typeface="Calibri" panose="020F0502020204030204" pitchFamily="34" charset="0"/>
              </a:rPr>
              <a:t>).</a:t>
            </a:r>
            <a:br>
              <a:rPr lang="en-US" altLang="en-US" sz="2200" dirty="0" smtClean="0">
                <a:latin typeface="Calibri" panose="020F0502020204030204" pitchFamily="34" charset="0"/>
              </a:rPr>
            </a:br>
            <a:endParaRPr lang="en-US" altLang="en-US" sz="2200" dirty="0"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</a:pPr>
            <a:r>
              <a:rPr lang="en-US" altLang="en-US" sz="2200" b="1" u="sng" dirty="0">
                <a:latin typeface="Calibri" panose="020F0502020204030204" pitchFamily="34" charset="0"/>
              </a:rPr>
              <a:t>C</a:t>
            </a:r>
            <a:r>
              <a:rPr lang="en-US" altLang="en-US" sz="2200" b="1" u="sng" dirty="0" smtClean="0">
                <a:latin typeface="Calibri" panose="020F0502020204030204" pitchFamily="34" charset="0"/>
              </a:rPr>
              <a:t>yanosis</a:t>
            </a:r>
            <a:r>
              <a:rPr lang="en-US" altLang="en-US" sz="2200" dirty="0" smtClean="0">
                <a:latin typeface="Calibri" panose="020F0502020204030204" pitchFamily="34" charset="0"/>
              </a:rPr>
              <a:t> </a:t>
            </a:r>
            <a:r>
              <a:rPr lang="en-US" altLang="en-US" sz="2200" dirty="0">
                <a:latin typeface="Calibri" panose="020F0502020204030204" pitchFamily="34" charset="0"/>
              </a:rPr>
              <a:t>- blueness of </a:t>
            </a:r>
            <a:r>
              <a:rPr lang="en-US" altLang="en-US" sz="2200" dirty="0" smtClean="0">
                <a:latin typeface="Calibri" panose="020F0502020204030204" pitchFamily="34" charset="0"/>
              </a:rPr>
              <a:t>skin.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Ø"/>
            </a:pPr>
            <a:endParaRPr lang="en-US" altLang="en-US" sz="2200" dirty="0" smtClean="0"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Ø"/>
            </a:pPr>
            <a:endParaRPr lang="en-US" altLang="en-US" sz="2200" dirty="0" smtClean="0"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Ø"/>
            </a:pPr>
            <a:endParaRPr lang="en-US" altLang="en-US" sz="2200" dirty="0"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Ø"/>
            </a:pPr>
            <a:endParaRPr lang="en-US" altLang="en-US" sz="2200" dirty="0" smtClean="0">
              <a:latin typeface="Calibri" panose="020F0502020204030204" pitchFamily="34" charset="0"/>
            </a:endParaRPr>
          </a:p>
          <a:p>
            <a:pPr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 smtClean="0">
                <a:latin typeface="Calibri" panose="020F0502020204030204" pitchFamily="34" charset="0"/>
              </a:rPr>
              <a:t>Primary </a:t>
            </a:r>
            <a:r>
              <a:rPr lang="en-US" altLang="en-US" sz="2200" dirty="0">
                <a:latin typeface="Calibri" panose="020F0502020204030204" pitchFamily="34" charset="0"/>
              </a:rPr>
              <a:t>effect of hypoxia is tissue necrosis, organs with high metabolic demands affected </a:t>
            </a:r>
            <a:r>
              <a:rPr lang="en-US" altLang="en-US" sz="2200" dirty="0" smtClean="0">
                <a:latin typeface="Calibri" panose="020F0502020204030204" pitchFamily="34" charset="0"/>
              </a:rPr>
              <a:t>first.</a:t>
            </a:r>
            <a:endParaRPr lang="en-US" altLang="en-US" sz="22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E011-910D-41C0-A6B0-01ED3CB91BE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074" name="Picture 2" descr="https://upload.wikimedia.org/wikipedia/commons/d/dc/Cynos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529" y="2620371"/>
            <a:ext cx="3589360" cy="285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06" y="343662"/>
            <a:ext cx="9667494" cy="651433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356485"/>
            <a:ext cx="2695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Cellular</a:t>
            </a:r>
            <a:r>
              <a:rPr lang="en-US" dirty="0" smtClean="0">
                <a:latin typeface="Calibri Light" panose="020F0302020204030204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Respiration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Pulse Oximeter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your oxygen saturation levels and record on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000" dirty="0">
                <a:latin typeface="Calibri Light" panose="020F0302020204030204" pitchFamily="34" charset="0"/>
              </a:rPr>
              <a:t>Works Cited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</a:rPr>
              <a:t>Marieb, E. N. (2012). </a:t>
            </a:r>
            <a:r>
              <a:rPr lang="en-US" altLang="en-US" sz="2200" i="1" dirty="0">
                <a:latin typeface="Calibri" panose="020F0502020204030204" pitchFamily="34" charset="0"/>
              </a:rPr>
              <a:t>Essentials of human anatomy &amp; physiology 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altLang="en-US" sz="2200" i="1" dirty="0">
                <a:latin typeface="Calibri" panose="020F0502020204030204" pitchFamily="34" charset="0"/>
              </a:rPr>
              <a:t>	</a:t>
            </a:r>
            <a:r>
              <a:rPr lang="en-US" altLang="en-US" sz="2200" dirty="0">
                <a:latin typeface="Calibri" panose="020F0502020204030204" pitchFamily="34" charset="0"/>
              </a:rPr>
              <a:t>(6</a:t>
            </a:r>
            <a:r>
              <a:rPr lang="en-US" altLang="en-US" sz="2200" baseline="30000" dirty="0">
                <a:latin typeface="Calibri" panose="020F0502020204030204" pitchFamily="34" charset="0"/>
              </a:rPr>
              <a:t>th</a:t>
            </a:r>
            <a:r>
              <a:rPr lang="en-US" altLang="en-US" sz="2200" dirty="0">
                <a:latin typeface="Calibri" panose="020F0502020204030204" pitchFamily="34" charset="0"/>
              </a:rPr>
              <a:t> ed.). Boston: Pearson Education, Inc.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</a:rPr>
              <a:t>Marieb, E.N., Mitchell, S.J. &amp; Smith, L.A. (2012). </a:t>
            </a:r>
            <a:r>
              <a:rPr lang="en-US" altLang="en-US" sz="2200" i="1" dirty="0">
                <a:latin typeface="Calibri" panose="020F0502020204030204" pitchFamily="34" charset="0"/>
              </a:rPr>
              <a:t>Human anatomy and physiology laboratory manual </a:t>
            </a:r>
            <a:r>
              <a:rPr lang="en-US" altLang="en-US" sz="2200" dirty="0">
                <a:latin typeface="Calibri" panose="020F0502020204030204" pitchFamily="34" charset="0"/>
              </a:rPr>
              <a:t>(10</a:t>
            </a:r>
            <a:r>
              <a:rPr lang="en-US" altLang="en-US" sz="2200" baseline="30000" dirty="0">
                <a:latin typeface="Calibri" panose="020F0502020204030204" pitchFamily="34" charset="0"/>
              </a:rPr>
              <a:t>th</a:t>
            </a:r>
            <a:r>
              <a:rPr lang="en-US" altLang="en-US" sz="2200" dirty="0">
                <a:latin typeface="Calibri" panose="020F0502020204030204" pitchFamily="34" charset="0"/>
              </a:rPr>
              <a:t> ed.). Boston: Pearson Education, Inc.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</a:rPr>
              <a:t>Martini, F., Nath, J. &amp; Bartholomew, E.F. (2012). </a:t>
            </a:r>
            <a:r>
              <a:rPr lang="en-US" altLang="en-US" sz="2200" i="1" dirty="0">
                <a:latin typeface="Calibri" panose="020F0502020204030204" pitchFamily="34" charset="0"/>
              </a:rPr>
              <a:t>Fundamentals of anatomy &amp; physiology </a:t>
            </a:r>
            <a:r>
              <a:rPr lang="en-US" altLang="en-US" sz="2200" dirty="0">
                <a:latin typeface="Calibri" panose="020F0502020204030204" pitchFamily="34" charset="0"/>
              </a:rPr>
              <a:t>(9</a:t>
            </a:r>
            <a:r>
              <a:rPr lang="en-US" altLang="en-US" sz="2200" baseline="30000" dirty="0">
                <a:latin typeface="Calibri" panose="020F0502020204030204" pitchFamily="34" charset="0"/>
              </a:rPr>
              <a:t>th</a:t>
            </a:r>
            <a:r>
              <a:rPr lang="en-US" altLang="en-US" sz="2200" dirty="0">
                <a:latin typeface="Calibri" panose="020F0502020204030204" pitchFamily="34" charset="0"/>
              </a:rPr>
              <a:t> ed.).  Boston: Pearson Education, Inc.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</a:rPr>
              <a:t>McPhee, J. &amp; Papadakis, M. (2012) </a:t>
            </a:r>
            <a:r>
              <a:rPr lang="en-US" altLang="en-US" sz="2200" i="1" dirty="0">
                <a:latin typeface="Calibri" panose="020F0502020204030204" pitchFamily="34" charset="0"/>
              </a:rPr>
              <a:t>Current medical diagnosis &amp; treatment </a:t>
            </a:r>
            <a:r>
              <a:rPr lang="en-US" altLang="en-US" sz="2200" dirty="0">
                <a:latin typeface="Calibri" panose="020F0502020204030204" pitchFamily="34" charset="0"/>
              </a:rPr>
              <a:t>(51</a:t>
            </a:r>
            <a:r>
              <a:rPr lang="en-US" altLang="en-US" sz="2200" baseline="30000" dirty="0">
                <a:latin typeface="Calibri" panose="020F0502020204030204" pitchFamily="34" charset="0"/>
              </a:rPr>
              <a:t>st</a:t>
            </a:r>
            <a:r>
              <a:rPr lang="en-US" altLang="en-US" sz="2200" dirty="0">
                <a:latin typeface="Calibri" panose="020F0502020204030204" pitchFamily="34" charset="0"/>
              </a:rPr>
              <a:t> ed.). New York: McGraw Hill.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</a:rPr>
              <a:t>Patton, T. &amp; Thibodeau, G. (2013). </a:t>
            </a:r>
            <a:r>
              <a:rPr lang="en-US" altLang="en-US" sz="2200" i="1" dirty="0">
                <a:latin typeface="Calibri" panose="020F0502020204030204" pitchFamily="34" charset="0"/>
              </a:rPr>
              <a:t>Anatomy &amp; physiology </a:t>
            </a:r>
            <a:r>
              <a:rPr lang="en-US" altLang="en-US" sz="2200" dirty="0">
                <a:latin typeface="Calibri" panose="020F0502020204030204" pitchFamily="34" charset="0"/>
              </a:rPr>
              <a:t>(8</a:t>
            </a:r>
            <a:r>
              <a:rPr lang="en-US" altLang="en-US" sz="2200" baseline="30000" dirty="0">
                <a:latin typeface="Calibri" panose="020F0502020204030204" pitchFamily="34" charset="0"/>
              </a:rPr>
              <a:t>th</a:t>
            </a:r>
            <a:r>
              <a:rPr lang="en-US" altLang="en-US" sz="2200" dirty="0">
                <a:latin typeface="Calibri" panose="020F0502020204030204" pitchFamily="34" charset="0"/>
              </a:rPr>
              <a:t> ed.). 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</a:rPr>
              <a:t>	St. Louis:Mosby Elsevier.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altLang="en-US" sz="2200" dirty="0">
                <a:latin typeface="Calibri" panose="020F0502020204030204" pitchFamily="34" charset="0"/>
              </a:rPr>
              <a:t>Saladin, K. S. (2012). </a:t>
            </a:r>
            <a:r>
              <a:rPr lang="en-US" altLang="en-US" sz="2200" i="1" dirty="0">
                <a:latin typeface="Calibri" panose="020F0502020204030204" pitchFamily="34" charset="0"/>
              </a:rPr>
              <a:t>Anatomy &amp; physiology: The unity of form and function </a:t>
            </a:r>
            <a:r>
              <a:rPr lang="en-US" altLang="en-US" sz="2200" dirty="0">
                <a:latin typeface="Calibri" panose="020F0502020204030204" pitchFamily="34" charset="0"/>
              </a:rPr>
              <a:t>(6</a:t>
            </a:r>
            <a:r>
              <a:rPr lang="en-US" altLang="en-US" sz="2200" baseline="30000" dirty="0">
                <a:latin typeface="Calibri" panose="020F0502020204030204" pitchFamily="34" charset="0"/>
              </a:rPr>
              <a:t>th</a:t>
            </a:r>
            <a:r>
              <a:rPr lang="en-US" altLang="en-US" sz="2200" dirty="0">
                <a:latin typeface="Calibri" panose="020F0502020204030204" pitchFamily="34" charset="0"/>
              </a:rPr>
              <a:t> ed.). New York: McGraw Hill.</a:t>
            </a:r>
          </a:p>
          <a:p>
            <a:pPr marL="457200" indent="-457200">
              <a:spcBef>
                <a:spcPct val="0"/>
              </a:spcBef>
              <a:buNone/>
              <a:defRPr/>
            </a:pPr>
            <a:r>
              <a:rPr lang="en-US" sz="2200" dirty="0">
                <a:latin typeface="Calibri" panose="020F0502020204030204" pitchFamily="34" charset="0"/>
              </a:rPr>
              <a:t>Tortora, G.J. &amp; Derrickson, B.H. (2012). </a:t>
            </a:r>
            <a:r>
              <a:rPr lang="en-US" sz="2200" i="1" dirty="0">
                <a:latin typeface="Calibri" panose="020F0502020204030204" pitchFamily="34" charset="0"/>
              </a:rPr>
              <a:t>Principles of anatomy and physiology</a:t>
            </a:r>
            <a:r>
              <a:rPr lang="en-US" sz="2200" dirty="0">
                <a:latin typeface="Calibri" panose="020F0502020204030204" pitchFamily="34" charset="0"/>
              </a:rPr>
              <a:t> (13th ed.). Hoboken, NJ: Wiley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marL="457200" indent="-457200">
              <a:spcBef>
                <a:spcPct val="0"/>
              </a:spcBef>
              <a:buNone/>
              <a:defRPr/>
            </a:pPr>
            <a:endParaRPr lang="en-US" alt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7C1CA-858D-4F20-AF09-2442390BB3A9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Calibri Light" panose="020F0302020204030204" pitchFamily="34" charset="0"/>
              </a:rPr>
              <a:t>Pulmonary Ventilation:</a:t>
            </a:r>
            <a:br>
              <a:rPr lang="en-US" altLang="en-US" dirty="0" smtClean="0">
                <a:latin typeface="Calibri Light" panose="020F0302020204030204" pitchFamily="34" charset="0"/>
              </a:rPr>
            </a:br>
            <a:r>
              <a:rPr lang="en-US" altLang="en-US" dirty="0" smtClean="0">
                <a:latin typeface="Calibri Light" panose="020F0302020204030204" pitchFamily="34" charset="0"/>
              </a:rPr>
              <a:t>Respiratory Cycle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4328241"/>
            <a:ext cx="10972800" cy="244105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2200" b="1" u="sng" dirty="0" smtClean="0">
                <a:latin typeface="Calibri" panose="020F0502020204030204" pitchFamily="34" charset="0"/>
              </a:rPr>
              <a:t>Ventilation</a:t>
            </a:r>
            <a:r>
              <a:rPr lang="en-US" altLang="en-US" sz="2200" dirty="0" smtClean="0">
                <a:latin typeface="Calibri" panose="020F0502020204030204" pitchFamily="34" charset="0"/>
              </a:rPr>
              <a:t> is breathing with a respiratory cycle including:.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altLang="en-US" sz="2200" b="1" dirty="0" smtClean="0">
                <a:latin typeface="Calibri" panose="020F0502020204030204" pitchFamily="34" charset="0"/>
              </a:rPr>
              <a:t>Inspiration</a:t>
            </a:r>
            <a:r>
              <a:rPr lang="en-US" altLang="en-US" sz="2200" dirty="0" smtClean="0">
                <a:latin typeface="Calibri" panose="020F0502020204030204" pitchFamily="34" charset="0"/>
              </a:rPr>
              <a:t> </a:t>
            </a:r>
          </a:p>
          <a:p>
            <a:pPr lvl="3"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</a:rPr>
              <a:t>Air moves into lungs when </a:t>
            </a:r>
            <a:r>
              <a:rPr lang="en-US" altLang="en-US" sz="2200" u="sng" dirty="0" smtClean="0">
                <a:latin typeface="Calibri" panose="020F0502020204030204" pitchFamily="34" charset="0"/>
              </a:rPr>
              <a:t>pressure inside lungs is </a:t>
            </a:r>
            <a:r>
              <a:rPr lang="en-US" altLang="en-US" sz="2200" b="1" u="sng" dirty="0" smtClean="0">
                <a:latin typeface="Calibri" panose="020F0502020204030204" pitchFamily="34" charset="0"/>
              </a:rPr>
              <a:t>less</a:t>
            </a:r>
            <a:r>
              <a:rPr lang="en-US" altLang="en-US" sz="2200" u="sng" dirty="0" smtClean="0">
                <a:latin typeface="Calibri" panose="020F0502020204030204" pitchFamily="34" charset="0"/>
              </a:rPr>
              <a:t> than atmospheric pressure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</a:p>
          <a:p>
            <a:pPr marL="800100" lvl="1" indent="-342900">
              <a:spcBef>
                <a:spcPts val="0"/>
              </a:spcBef>
              <a:buFont typeface="+mj-lt"/>
              <a:buAutoNum type="arabicPeriod"/>
            </a:pPr>
            <a:r>
              <a:rPr lang="en-US" altLang="en-US" sz="2200" b="1" dirty="0" smtClean="0">
                <a:latin typeface="Calibri" panose="020F0502020204030204" pitchFamily="34" charset="0"/>
              </a:rPr>
              <a:t>Expiration</a:t>
            </a:r>
          </a:p>
          <a:p>
            <a:pPr marL="1074420" lvl="2" indent="-342900">
              <a:spcBef>
                <a:spcPts val="0"/>
              </a:spcBef>
              <a:buFont typeface="Arial" panose="020B060402020202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</a:rPr>
              <a:t>Air moves out of the lungs when </a:t>
            </a:r>
            <a:r>
              <a:rPr lang="en-US" altLang="en-US" sz="2200" u="sng" dirty="0" smtClean="0">
                <a:latin typeface="Calibri" panose="020F0502020204030204" pitchFamily="34" charset="0"/>
              </a:rPr>
              <a:t>pressure inside lungs is </a:t>
            </a:r>
            <a:r>
              <a:rPr lang="en-US" altLang="en-US" sz="2200" b="1" u="sng" dirty="0" smtClean="0">
                <a:latin typeface="Calibri" panose="020F0502020204030204" pitchFamily="34" charset="0"/>
              </a:rPr>
              <a:t>greater</a:t>
            </a:r>
            <a:r>
              <a:rPr lang="en-US" altLang="en-US" sz="2200" u="sng" dirty="0" smtClean="0">
                <a:latin typeface="Calibri" panose="020F0502020204030204" pitchFamily="34" charset="0"/>
              </a:rPr>
              <a:t> than atmospheric pressure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en-US" sz="2200" b="1" dirty="0" smtClean="0">
                <a:latin typeface="Calibri" panose="020F0502020204030204" pitchFamily="34" charset="0"/>
              </a:rPr>
              <a:t>1 ATM or 760mm Hg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E011-910D-41C0-A6B0-01ED3CB91BED}" type="slidenum">
              <a:rPr lang="en-US" smtClean="0"/>
              <a:t>4</a:t>
            </a:fld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75" y="533400"/>
            <a:ext cx="5698698" cy="3806588"/>
          </a:xfrm>
        </p:spPr>
      </p:pic>
    </p:spTree>
    <p:extLst>
      <p:ext uri="{BB962C8B-B14F-4D97-AF65-F5344CB8AC3E}">
        <p14:creationId xmlns:p14="http://schemas.microsoft.com/office/powerpoint/2010/main" val="19988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6" b="15346"/>
          <a:stretch>
            <a:fillRect/>
          </a:stretch>
        </p:blipFill>
        <p:spPr>
          <a:xfrm>
            <a:off x="1736750" y="1214650"/>
            <a:ext cx="8723880" cy="53893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E011-910D-41C0-A6B0-01ED3CB91BE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204788" y="584958"/>
            <a:ext cx="11764299" cy="583442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Calibri Light" panose="020F0302020204030204" pitchFamily="34" charset="0"/>
              </a:rPr>
              <a:t>Mechanics of Breathing</a:t>
            </a:r>
            <a:endParaRPr lang="en-US" sz="4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>
                <a:latin typeface="Calibri Light" panose="020F0302020204030204" pitchFamily="34" charset="0"/>
              </a:rPr>
              <a:t>Pneumothorax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825625"/>
            <a:ext cx="5181600" cy="481987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>
                <a:latin typeface="Calibri" panose="020F0502020204030204" pitchFamily="34" charset="0"/>
              </a:rPr>
              <a:t>Pleural cavities are sealed cavities not open to the </a:t>
            </a:r>
            <a:r>
              <a:rPr lang="en-US" altLang="en-US" sz="2200" dirty="0" smtClean="0">
                <a:latin typeface="Calibri" panose="020F0502020204030204" pitchFamily="34" charset="0"/>
              </a:rPr>
              <a:t>outside.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>
                <a:latin typeface="Calibri" panose="020F0502020204030204" pitchFamily="34" charset="0"/>
              </a:rPr>
              <a:t>Presence of air in pleural </a:t>
            </a:r>
            <a:r>
              <a:rPr lang="en-US" altLang="en-US" sz="2200" dirty="0" smtClean="0">
                <a:latin typeface="Calibri" panose="020F0502020204030204" pitchFamily="34" charset="0"/>
              </a:rPr>
              <a:t>cavity.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>
                <a:latin typeface="Calibri" panose="020F0502020204030204" pitchFamily="34" charset="0"/>
              </a:rPr>
              <a:t>L</a:t>
            </a:r>
            <a:r>
              <a:rPr lang="en-US" altLang="en-US" sz="2200" dirty="0" smtClean="0">
                <a:latin typeface="Calibri" panose="020F0502020204030204" pitchFamily="34" charset="0"/>
              </a:rPr>
              <a:t>oss </a:t>
            </a:r>
            <a:r>
              <a:rPr lang="en-US" altLang="en-US" sz="2200" dirty="0">
                <a:latin typeface="Calibri" panose="020F0502020204030204" pitchFamily="34" charset="0"/>
              </a:rPr>
              <a:t>of negative intrapleural pressure allows lungs to recoil and </a:t>
            </a:r>
            <a:r>
              <a:rPr lang="en-US" altLang="en-US" sz="2200" dirty="0" smtClean="0">
                <a:latin typeface="Calibri" panose="020F0502020204030204" pitchFamily="34" charset="0"/>
              </a:rPr>
              <a:t>collapse.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>
                <a:latin typeface="Calibri" panose="020F0502020204030204" pitchFamily="34" charset="0"/>
              </a:rPr>
              <a:t>Collapse of lung (or part of lung) is called 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atelectasis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>
                <a:latin typeface="Calibri" panose="020F0502020204030204" pitchFamily="34" charset="0"/>
              </a:rPr>
              <a:t>Injuries to the chest wall that let air enter the intrapleural </a:t>
            </a:r>
            <a:r>
              <a:rPr lang="en-US" altLang="en-US" sz="2200" dirty="0" smtClean="0">
                <a:latin typeface="Calibri" panose="020F0502020204030204" pitchFamily="34" charset="0"/>
              </a:rPr>
              <a:t>space.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</a:rPr>
              <a:t>Mechanism of injury.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>
                <a:latin typeface="Calibri" panose="020F0502020204030204" pitchFamily="34" charset="0"/>
              </a:rPr>
              <a:t>C</a:t>
            </a:r>
            <a:r>
              <a:rPr lang="en-US" altLang="en-US" sz="2200" dirty="0" smtClean="0">
                <a:latin typeface="Calibri" panose="020F0502020204030204" pitchFamily="34" charset="0"/>
              </a:rPr>
              <a:t>ollapsed </a:t>
            </a:r>
            <a:r>
              <a:rPr lang="en-US" altLang="en-US" sz="2200" dirty="0">
                <a:latin typeface="Calibri" panose="020F0502020204030204" pitchFamily="34" charset="0"/>
              </a:rPr>
              <a:t>lung on same side as </a:t>
            </a:r>
            <a:r>
              <a:rPr lang="en-US" altLang="en-US" sz="2200" dirty="0" smtClean="0">
                <a:latin typeface="Calibri" panose="020F0502020204030204" pitchFamily="34" charset="0"/>
              </a:rPr>
              <a:t>injury. 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>
                <a:latin typeface="Calibri" panose="020F0502020204030204" pitchFamily="34" charset="0"/>
              </a:rPr>
              <a:t>S</a:t>
            </a:r>
            <a:r>
              <a:rPr lang="en-US" altLang="en-US" sz="2200" dirty="0" smtClean="0">
                <a:latin typeface="Calibri" panose="020F0502020204030204" pitchFamily="34" charset="0"/>
              </a:rPr>
              <a:t>urface </a:t>
            </a:r>
            <a:r>
              <a:rPr lang="en-US" altLang="en-US" sz="2200" dirty="0">
                <a:latin typeface="Calibri" panose="020F0502020204030204" pitchFamily="34" charset="0"/>
              </a:rPr>
              <a:t>tension and recoil of elastic fibers causes the lung to </a:t>
            </a:r>
            <a:r>
              <a:rPr lang="en-US" altLang="en-US" sz="2200" dirty="0" smtClean="0">
                <a:latin typeface="Calibri" panose="020F0502020204030204" pitchFamily="34" charset="0"/>
              </a:rPr>
              <a:t>collapse.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28248" y="1825625"/>
            <a:ext cx="4869503" cy="43513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E011-910D-41C0-A6B0-01ED3CB91BE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8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Is a common test used to assess how well your lungs work by measuring </a:t>
            </a:r>
            <a:r>
              <a:rPr lang="en-US" u="sng" dirty="0" smtClean="0"/>
              <a:t>how much </a:t>
            </a:r>
            <a:r>
              <a:rPr lang="en-US" dirty="0" smtClean="0"/>
              <a:t>air you </a:t>
            </a:r>
            <a:r>
              <a:rPr lang="en-US" u="sng" dirty="0" smtClean="0"/>
              <a:t>inhale</a:t>
            </a:r>
            <a:r>
              <a:rPr lang="en-US" dirty="0" smtClean="0"/>
              <a:t>, how much you exhale and </a:t>
            </a:r>
            <a:r>
              <a:rPr lang="en-US" u="sng" dirty="0" smtClean="0"/>
              <a:t>how quickly</a:t>
            </a:r>
            <a:r>
              <a:rPr lang="en-US" dirty="0" smtClean="0"/>
              <a:t> you </a:t>
            </a:r>
            <a:r>
              <a:rPr lang="en-US" u="sng" dirty="0" smtClean="0"/>
              <a:t>exhale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is used to diagnose asthma, chronic obstructive pulmonary disease (COPD) and other conditions that affect breathing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749" y="2280062"/>
            <a:ext cx="3372644" cy="347947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1426-4F7B-450A-9927-41E86A48454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>
                <a:latin typeface="Calibri Light" panose="020F0302020204030204" pitchFamily="34" charset="0"/>
              </a:rPr>
              <a:t>Pulmonary Volumes (how much)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66316"/>
            <a:ext cx="10515600" cy="4351338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>
                <a:latin typeface="Calibri" panose="020F0502020204030204" pitchFamily="34" charset="0"/>
              </a:rPr>
              <a:t>E</a:t>
            </a:r>
            <a:r>
              <a:rPr lang="en-US" altLang="en-US" sz="2200" dirty="0" smtClean="0">
                <a:latin typeface="Calibri" panose="020F0502020204030204" pitchFamily="34" charset="0"/>
              </a:rPr>
              <a:t>xchange of O₂ and CO₂ dependent on normal volumes of air moving in and out, and remaining volumes.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altLang="en-US" sz="2200" b="1" dirty="0" smtClean="0">
                <a:latin typeface="Calibri" panose="020F0502020204030204" pitchFamily="34" charset="0"/>
              </a:rPr>
              <a:t>Respiratory </a:t>
            </a:r>
            <a:r>
              <a:rPr lang="en-US" altLang="en-US" sz="2200" b="1" dirty="0">
                <a:latin typeface="Calibri" panose="020F0502020204030204" pitchFamily="34" charset="0"/>
              </a:rPr>
              <a:t>volumes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en-US" sz="2200" b="1" dirty="0">
                <a:latin typeface="Calibri" panose="020F0502020204030204" pitchFamily="34" charset="0"/>
              </a:rPr>
              <a:t>T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idal volume </a:t>
            </a:r>
            <a:r>
              <a:rPr lang="en-US" altLang="en-US" sz="2200" dirty="0" smtClean="0">
                <a:latin typeface="Calibri" panose="020F0502020204030204" pitchFamily="34" charset="0"/>
              </a:rPr>
              <a:t>(TV)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altLang="en-US" sz="2200" i="1" dirty="0">
                <a:latin typeface="Calibri" panose="020F0502020204030204" pitchFamily="34" charset="0"/>
              </a:rPr>
              <a:t>A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ir exhaled after a normal inspiration </a:t>
            </a:r>
            <a:r>
              <a:rPr lang="en-US" altLang="en-US" sz="2200" dirty="0" smtClean="0">
                <a:latin typeface="Calibri" panose="020F0502020204030204" pitchFamily="34" charset="0"/>
              </a:rPr>
              <a:t>(quiet breathing).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altLang="en-US" sz="2200" b="1" dirty="0">
                <a:latin typeface="Calibri" panose="020F0502020204030204" pitchFamily="34" charset="0"/>
              </a:rPr>
              <a:t>I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nspiratory </a:t>
            </a:r>
            <a:r>
              <a:rPr lang="en-US" altLang="en-US" sz="2200" b="1" dirty="0">
                <a:latin typeface="Calibri" panose="020F0502020204030204" pitchFamily="34" charset="0"/>
              </a:rPr>
              <a:t>reserve 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volume </a:t>
            </a:r>
            <a:r>
              <a:rPr lang="en-US" altLang="en-US" sz="2200" dirty="0" smtClean="0">
                <a:latin typeface="Calibri" panose="020F0502020204030204" pitchFamily="34" charset="0"/>
              </a:rPr>
              <a:t>(IRV)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altLang="en-US" sz="2200" i="1" dirty="0">
                <a:latin typeface="Calibri" panose="020F0502020204030204" pitchFamily="34" charset="0"/>
              </a:rPr>
              <a:t>A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ir </a:t>
            </a:r>
            <a:r>
              <a:rPr lang="en-US" altLang="en-US" sz="2200" i="1" dirty="0">
                <a:latin typeface="Calibri" panose="020F0502020204030204" pitchFamily="34" charset="0"/>
              </a:rPr>
              <a:t>in excess of tidal inspiration that can be inhaled with maximum 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effort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  <a:endParaRPr lang="en-US" altLang="en-US" sz="2200" i="1" dirty="0" smtClean="0">
              <a:latin typeface="Calibri" panose="020F0502020204030204" pitchFamily="34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</a:rPr>
              <a:t>Normal = 3.3L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 smtClean="0">
                <a:latin typeface="Calibri" panose="020F0502020204030204" pitchFamily="34" charset="0"/>
              </a:rPr>
              <a:t>Expiratory </a:t>
            </a:r>
            <a:r>
              <a:rPr lang="en-US" altLang="en-US" sz="2200" b="1" dirty="0">
                <a:latin typeface="Calibri" panose="020F0502020204030204" pitchFamily="34" charset="0"/>
              </a:rPr>
              <a:t>reserve 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volume</a:t>
            </a:r>
            <a:r>
              <a:rPr lang="en-US" altLang="en-US" sz="2200" dirty="0" smtClean="0">
                <a:latin typeface="Calibri" panose="020F0502020204030204" pitchFamily="34" charset="0"/>
              </a:rPr>
              <a:t> (ERV)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altLang="en-US" sz="2200" i="1" dirty="0">
                <a:latin typeface="Calibri" panose="020F0502020204030204" pitchFamily="34" charset="0"/>
              </a:rPr>
              <a:t>A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ir </a:t>
            </a:r>
            <a:r>
              <a:rPr lang="en-US" altLang="en-US" sz="2200" i="1" dirty="0">
                <a:latin typeface="Calibri" panose="020F0502020204030204" pitchFamily="34" charset="0"/>
              </a:rPr>
              <a:t>in excess of tidal expiration that can be exhaled with maximum 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effort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  <a:endParaRPr lang="en-US" altLang="en-US" sz="2200" i="1" dirty="0" smtClean="0">
              <a:latin typeface="Calibri" panose="020F0502020204030204" pitchFamily="34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</a:rPr>
              <a:t>Normal = between 1.0 and 1.2L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>
                <a:latin typeface="Calibri" panose="020F0502020204030204" pitchFamily="34" charset="0"/>
              </a:rPr>
              <a:t>R</a:t>
            </a:r>
            <a:r>
              <a:rPr lang="en-US" altLang="en-US" sz="2200" b="1" dirty="0" smtClean="0">
                <a:latin typeface="Calibri" panose="020F0502020204030204" pitchFamily="34" charset="0"/>
              </a:rPr>
              <a:t>esidual volume </a:t>
            </a:r>
            <a:r>
              <a:rPr lang="en-US" altLang="en-US" sz="2200" dirty="0" smtClean="0">
                <a:latin typeface="Calibri" panose="020F0502020204030204" pitchFamily="34" charset="0"/>
              </a:rPr>
              <a:t>(RV)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altLang="en-US" sz="2200" i="1" dirty="0">
                <a:latin typeface="Calibri" panose="020F0502020204030204" pitchFamily="34" charset="0"/>
              </a:rPr>
              <a:t>A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ir </a:t>
            </a:r>
            <a:r>
              <a:rPr lang="en-US" altLang="en-US" sz="2200" i="1" dirty="0">
                <a:latin typeface="Calibri" panose="020F0502020204030204" pitchFamily="34" charset="0"/>
              </a:rPr>
              <a:t>remaining in lungs after maximum expiration, keeps alveoli 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inflated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</a:rPr>
              <a:t>Normal = 1.1-1.2L</a:t>
            </a:r>
            <a:endParaRPr lang="en-US" altLang="en-US" sz="22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E011-910D-41C0-A6B0-01ED3CB91BE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8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>
                <a:latin typeface="Calibri Light" panose="020F0302020204030204" pitchFamily="34" charset="0"/>
              </a:rPr>
              <a:t>Pulmonary Capacities</a:t>
            </a:r>
          </a:p>
        </p:txBody>
      </p:sp>
      <p:sp>
        <p:nvSpPr>
          <p:cNvPr id="58370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825624"/>
            <a:ext cx="10515600" cy="490272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  <a:spcBef>
                <a:spcPts val="200"/>
              </a:spcBef>
            </a:pPr>
            <a:r>
              <a:rPr lang="en-US" altLang="en-US" sz="2200" b="1" dirty="0" smtClean="0">
                <a:latin typeface="Calibri" panose="020F0502020204030204" pitchFamily="34" charset="0"/>
              </a:rPr>
              <a:t>Vital capacity </a:t>
            </a:r>
            <a:r>
              <a:rPr lang="en-US" altLang="en-US" sz="2200" dirty="0" smtClean="0">
                <a:latin typeface="Calibri" panose="020F0502020204030204" pitchFamily="34" charset="0"/>
              </a:rPr>
              <a:t>(VC)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i="1" dirty="0" smtClean="0">
                <a:latin typeface="Calibri" panose="020F0502020204030204" pitchFamily="34" charset="0"/>
              </a:rPr>
              <a:t>Amount of air that an be exhaled with maximum effort after maximum inspiration.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</a:rPr>
              <a:t>Influenced by size of thoracic cavity and posture.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 smtClean="0">
                <a:latin typeface="Calibri" panose="020F0502020204030204" pitchFamily="34" charset="0"/>
              </a:rPr>
              <a:t>Assess strength of thoracic muscles and pulmonary function.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b="1" dirty="0" smtClean="0">
                <a:latin typeface="Calibri" panose="020F0502020204030204" pitchFamily="34" charset="0"/>
              </a:rPr>
              <a:t>VC = IRV + TV + ERV</a:t>
            </a:r>
            <a:endParaRPr lang="en-US" altLang="en-US" sz="2200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200"/>
              </a:spcBef>
            </a:pPr>
            <a:r>
              <a:rPr lang="en-US" altLang="en-US" sz="2200" b="1" dirty="0" smtClean="0">
                <a:latin typeface="Calibri" panose="020F0502020204030204" pitchFamily="34" charset="0"/>
              </a:rPr>
              <a:t>Inspiratory capacity </a:t>
            </a:r>
            <a:r>
              <a:rPr lang="en-US" altLang="en-US" sz="2200" dirty="0" smtClean="0">
                <a:latin typeface="Calibri" panose="020F0502020204030204" pitchFamily="34" charset="0"/>
              </a:rPr>
              <a:t>(IC)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i="1" dirty="0">
                <a:latin typeface="Calibri" panose="020F0502020204030204" pitchFamily="34" charset="0"/>
              </a:rPr>
              <a:t>M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aximum amount of air that can be inhaled after a normal (tidal) expiration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  <a:endParaRPr lang="en-US" altLang="en-US" sz="2200" i="1" dirty="0" smtClean="0">
              <a:latin typeface="Calibri" panose="020F050202020403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ts val="200"/>
              </a:spcBef>
            </a:pPr>
            <a:r>
              <a:rPr lang="en-US" altLang="en-US" sz="2200" b="1" dirty="0" smtClean="0">
                <a:latin typeface="Calibri" panose="020F0502020204030204" pitchFamily="34" charset="0"/>
              </a:rPr>
              <a:t>Functional residual capacity </a:t>
            </a:r>
            <a:r>
              <a:rPr lang="en-US" altLang="en-US" sz="2200" dirty="0" smtClean="0">
                <a:latin typeface="Calibri" panose="020F0502020204030204" pitchFamily="34" charset="0"/>
              </a:rPr>
              <a:t>(FRC)</a:t>
            </a:r>
          </a:p>
          <a:p>
            <a:pPr lvl="1" eaLnBrk="1" hangingPunct="1">
              <a:lnSpc>
                <a:spcPct val="110000"/>
              </a:lnSpc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i="1" dirty="0">
                <a:latin typeface="Calibri" panose="020F0502020204030204" pitchFamily="34" charset="0"/>
              </a:rPr>
              <a:t>A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mount of air in lungs after a normal respiration </a:t>
            </a:r>
            <a:r>
              <a:rPr lang="en-US" altLang="en-US" sz="2200" dirty="0" smtClean="0">
                <a:latin typeface="Calibri" panose="020F0502020204030204" pitchFamily="34" charset="0"/>
              </a:rPr>
              <a:t>(tidal).</a:t>
            </a:r>
          </a:p>
          <a:p>
            <a:pPr>
              <a:lnSpc>
                <a:spcPct val="110000"/>
              </a:lnSpc>
              <a:spcBef>
                <a:spcPts val="200"/>
              </a:spcBef>
            </a:pPr>
            <a:r>
              <a:rPr lang="en-US" altLang="en-US" sz="2200" b="1" dirty="0">
                <a:latin typeface="Calibri" panose="020F0502020204030204" pitchFamily="34" charset="0"/>
              </a:rPr>
              <a:t>Total lung capacity </a:t>
            </a:r>
            <a:r>
              <a:rPr lang="en-US" altLang="en-US" sz="2200" dirty="0">
                <a:latin typeface="Calibri" panose="020F0502020204030204" pitchFamily="34" charset="0"/>
              </a:rPr>
              <a:t>(TLC)</a:t>
            </a:r>
          </a:p>
          <a:p>
            <a:pPr lvl="1">
              <a:lnSpc>
                <a:spcPct val="110000"/>
              </a:lnSpc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i="1" dirty="0">
                <a:latin typeface="Calibri" panose="020F0502020204030204" pitchFamily="34" charset="0"/>
              </a:rPr>
              <a:t>M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aximum </a:t>
            </a:r>
            <a:r>
              <a:rPr lang="en-US" altLang="en-US" sz="2200" i="1" dirty="0">
                <a:latin typeface="Calibri" panose="020F0502020204030204" pitchFamily="34" charset="0"/>
              </a:rPr>
              <a:t>amount of air lungs can 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hold</a:t>
            </a:r>
            <a:r>
              <a:rPr lang="en-US" altLang="en-US" sz="2200" dirty="0" smtClean="0">
                <a:latin typeface="Calibri" panose="020F0502020204030204" pitchFamily="34" charset="0"/>
              </a:rPr>
              <a:t>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dirty="0">
                <a:latin typeface="Calibri" panose="020F0502020204030204" pitchFamily="34" charset="0"/>
              </a:rPr>
              <a:t>Sum of all four lung </a:t>
            </a:r>
            <a:r>
              <a:rPr lang="en-US" altLang="en-US" sz="2200" dirty="0" smtClean="0">
                <a:latin typeface="Calibri" panose="020F0502020204030204" pitchFamily="34" charset="0"/>
              </a:rPr>
              <a:t>volumes.</a:t>
            </a:r>
            <a:endParaRPr lang="en-US" altLang="en-US" sz="2200" dirty="0">
              <a:latin typeface="Calibri" panose="020F0502020204030204" pitchFamily="34" charset="0"/>
            </a:endParaRPr>
          </a:p>
          <a:p>
            <a:pPr lvl="1">
              <a:lnSpc>
                <a:spcPct val="110000"/>
              </a:lnSpc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en-US" altLang="en-US" sz="2200" b="1" dirty="0">
                <a:latin typeface="Calibri" panose="020F0502020204030204" pitchFamily="34" charset="0"/>
              </a:rPr>
              <a:t>TLC = TV + IRV + ERV + RV</a:t>
            </a:r>
          </a:p>
          <a:p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E011-910D-41C0-A6B0-01ED3CB91BE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5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9883</TotalTime>
  <Words>1443</Words>
  <Application>Microsoft Office PowerPoint</Application>
  <PresentationFormat>Widescreen</PresentationFormat>
  <Paragraphs>245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Symbol</vt:lpstr>
      <vt:lpstr>Wingdings</vt:lpstr>
      <vt:lpstr>Wingdings 2</vt:lpstr>
      <vt:lpstr>HDOfficeLightV0</vt:lpstr>
      <vt:lpstr>Clarity</vt:lpstr>
      <vt:lpstr>BI 233 Laboratory  Respiratory Physiology </vt:lpstr>
      <vt:lpstr>Respiratory Terminology</vt:lpstr>
      <vt:lpstr>PowerPoint Presentation</vt:lpstr>
      <vt:lpstr>Pulmonary Ventilation: Respiratory Cycle</vt:lpstr>
      <vt:lpstr>Mechanics of Breathing</vt:lpstr>
      <vt:lpstr>Pneumothorax</vt:lpstr>
      <vt:lpstr>Spirometry</vt:lpstr>
      <vt:lpstr>Pulmonary Volumes (how much)</vt:lpstr>
      <vt:lpstr>Pulmonary Capacities</vt:lpstr>
      <vt:lpstr>Pulmonary Volumes and Capacities</vt:lpstr>
      <vt:lpstr>Pulmonary Volumes, Capacities and Air Flow</vt:lpstr>
      <vt:lpstr>Affects on Respiratory Volumes and Capacities</vt:lpstr>
      <vt:lpstr>FEV: Most Important Measurement of Lung Function</vt:lpstr>
      <vt:lpstr>Pulmonary Airflow</vt:lpstr>
      <vt:lpstr>Respiratory Diseases</vt:lpstr>
      <vt:lpstr>PowerPoint Presentation</vt:lpstr>
      <vt:lpstr>PowerPoint Presentation</vt:lpstr>
      <vt:lpstr>Obstructive Respiratory Disorders</vt:lpstr>
      <vt:lpstr>Activities</vt:lpstr>
      <vt:lpstr>What happens if we can’t expire CO2?</vt:lpstr>
      <vt:lpstr>Gas Exchange and Transport</vt:lpstr>
      <vt:lpstr>Gas Exchange and Transport: CO₂</vt:lpstr>
      <vt:lpstr>Effects of Hydrogen Ions</vt:lpstr>
      <vt:lpstr>Buffers</vt:lpstr>
      <vt:lpstr>Gas Exchange and Transport</vt:lpstr>
      <vt:lpstr>Do Buffer Activity in lab manual</vt:lpstr>
      <vt:lpstr>Activity: Effect of pCO2 on respiratory Rate</vt:lpstr>
      <vt:lpstr>Activity: Effect of CO2 on the pH of a solution</vt:lpstr>
      <vt:lpstr>Oxygen Imbalances: Hypoxia</vt:lpstr>
      <vt:lpstr>Activity: Pulse Oximeter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Tissue</dc:title>
  <dc:creator>Schuldt</dc:creator>
  <cp:lastModifiedBy>Windows User</cp:lastModifiedBy>
  <cp:revision>929</cp:revision>
  <dcterms:created xsi:type="dcterms:W3CDTF">2015-10-26T14:33:33Z</dcterms:created>
  <dcterms:modified xsi:type="dcterms:W3CDTF">2019-01-18T01:10:39Z</dcterms:modified>
</cp:coreProperties>
</file>